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9" r:id="rId1"/>
  </p:sldMasterIdLst>
  <p:notesMasterIdLst>
    <p:notesMasterId r:id="rId21"/>
  </p:notesMasterIdLst>
  <p:handoutMasterIdLst>
    <p:handoutMasterId r:id="rId22"/>
  </p:handoutMasterIdLst>
  <p:sldIdLst>
    <p:sldId id="287" r:id="rId2"/>
    <p:sldId id="427" r:id="rId3"/>
    <p:sldId id="518" r:id="rId4"/>
    <p:sldId id="519" r:id="rId5"/>
    <p:sldId id="520" r:id="rId6"/>
    <p:sldId id="521" r:id="rId7"/>
    <p:sldId id="522" r:id="rId8"/>
    <p:sldId id="523" r:id="rId9"/>
    <p:sldId id="524" r:id="rId10"/>
    <p:sldId id="525" r:id="rId11"/>
    <p:sldId id="535" r:id="rId12"/>
    <p:sldId id="526" r:id="rId13"/>
    <p:sldId id="527" r:id="rId14"/>
    <p:sldId id="528" r:id="rId15"/>
    <p:sldId id="529" r:id="rId16"/>
    <p:sldId id="530" r:id="rId17"/>
    <p:sldId id="531" r:id="rId18"/>
    <p:sldId id="533" r:id="rId19"/>
    <p:sldId id="534" r:id="rId2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clrMode="gray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72" autoAdjust="0"/>
    <p:restoredTop sz="94660"/>
  </p:normalViewPr>
  <p:slideViewPr>
    <p:cSldViewPr snapToObjects="1">
      <p:cViewPr varScale="1">
        <p:scale>
          <a:sx n="56" d="100"/>
          <a:sy n="56" d="100"/>
        </p:scale>
        <p:origin x="184" y="13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8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8EAEC-860A-9441-81FA-090719843C2C}" type="datetimeFigureOut">
              <a:rPr lang="en-US" smtClean="0"/>
              <a:t>2/19/24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EA41FE-6235-1D42-9A31-ACD83A07F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5740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91D1F-BA7B-3643-AB88-93C204E54714}" type="datetimeFigureOut">
              <a:rPr lang="en-US" smtClean="0"/>
              <a:pPr/>
              <a:t>2/19/24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A71BF-00DC-8149-BDD3-534AE6C4C1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997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A71BF-00DC-8149-BDD3-534AE6C4C1F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4E3AF9-380B-FC49-A0E7-499F75CF42AF}" type="datetime1">
              <a:rPr lang="en-US" smtClean="0"/>
              <a:pPr>
                <a:defRPr/>
              </a:pPr>
              <a:t>2/19/24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E8FE49-E975-734D-9DA0-2301E44CDA1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FB065F-65AA-3645-A507-B156FF2E7F66}" type="datetime1">
              <a:rPr lang="en-US" smtClean="0"/>
              <a:pPr>
                <a:defRPr/>
              </a:pPr>
              <a:t>2/19/24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ED686-5B0E-7C49-8E5A-67C36EC9962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A2AA1A-FEF5-AC4C-9117-172E6CFBED6F}" type="datetime1">
              <a:rPr lang="en-US" smtClean="0"/>
              <a:pPr>
                <a:defRPr/>
              </a:pPr>
              <a:t>2/19/24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1AB15-DF22-1147-AE37-042B550523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E1715E-1305-0A46-B92D-B0736CBADECB}" type="datetime1">
              <a:rPr lang="en-US" smtClean="0"/>
              <a:pPr>
                <a:defRPr/>
              </a:pPr>
              <a:t>2/19/24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C66289-1DB9-8E4E-81B0-C9E05360289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FCC9B6-AEC8-B341-8FF7-27A8D71AA88D}" type="datetime1">
              <a:rPr lang="en-US" smtClean="0"/>
              <a:pPr>
                <a:defRPr/>
              </a:pPr>
              <a:t>2/19/24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EDA1FE-CC79-E14D-8B13-F014C81AC6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28A8D2-021F-3745-9444-5EC51AB24CDD}" type="datetime1">
              <a:rPr lang="en-US" smtClean="0"/>
              <a:pPr>
                <a:defRPr/>
              </a:pPr>
              <a:t>2/19/24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4874D1-D4E3-AE42-986D-20EFC9197C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6AEEAB-28D0-8044-A860-5A5196A2D9E2}" type="datetime1">
              <a:rPr lang="en-US" smtClean="0"/>
              <a:pPr>
                <a:defRPr/>
              </a:pPr>
              <a:t>2/19/24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334C3E-DC4C-0F48-8712-B4D0C69427F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63621C-8046-9744-B618-2DF0F60D6ABC}" type="datetime1">
              <a:rPr lang="en-US" smtClean="0"/>
              <a:pPr>
                <a:defRPr/>
              </a:pPr>
              <a:t>2/19/24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1394D0-3BD9-F547-B5DE-2A1F4590085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7337A7-E7CB-1D48-A8DD-A687A46869F3}" type="datetime1">
              <a:rPr lang="en-US" smtClean="0"/>
              <a:pPr>
                <a:defRPr/>
              </a:pPr>
              <a:t>2/19/24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284B7D-8AD3-4F4B-995D-A5E11B681D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4BBB5B-3B43-FC4D-AABF-0451ADCCFDFF}" type="datetime1">
              <a:rPr lang="en-US" smtClean="0"/>
              <a:pPr>
                <a:defRPr/>
              </a:pPr>
              <a:t>2/19/24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BE09C6-8EA8-774F-8A8F-ED4C065D9AE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C40C97-4964-F742-9762-1B795D49BA44}" type="datetime1">
              <a:rPr lang="en-US" smtClean="0"/>
              <a:pPr>
                <a:defRPr/>
              </a:pPr>
              <a:t>2/19/24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D976E2-15D6-7644-BC06-F9B969B86C7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86D080-DE3B-3743-ADD3-CE69FB6E9284}" type="datetime1">
              <a:rPr lang="en-US" smtClean="0"/>
              <a:pPr>
                <a:defRPr/>
              </a:pPr>
              <a:t>2/19/24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1DFBF8-6C23-1042-939F-28CECFB381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928A8D2-021F-3745-9444-5EC51AB24CDD}" type="datetime1">
              <a:rPr lang="en-US" smtClean="0"/>
              <a:pPr>
                <a:defRPr/>
              </a:pPr>
              <a:t>2/19/24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84874D1-D4E3-AE42-986D-20EFC9197C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 rot="21069932">
            <a:off x="4525172" y="4033643"/>
            <a:ext cx="4034984" cy="1686495"/>
          </a:xfrm>
          <a:prstGeom prst="rect">
            <a:avLst/>
          </a:prstGeom>
          <a:ln w="38100" cmpd="sng">
            <a:noFill/>
            <a:bevel/>
          </a:ln>
        </p:spPr>
        <p:txBody>
          <a:bodyPr anchor="ctr">
            <a:normAutofit fontScale="70000" lnSpcReduction="20000"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6000" b="1" i="1" dirty="0">
                <a:solidFill>
                  <a:schemeClr val="bg1"/>
                </a:solidFill>
                <a:latin typeface="Perpetua Titling MT"/>
                <a:ea typeface="+mn-ea"/>
                <a:cs typeface="Perpetua Titling MT"/>
              </a:rPr>
              <a:t>Objections overruled!</a:t>
            </a:r>
            <a:endParaRPr lang="en-US" sz="3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" name="Picture 9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895600"/>
            <a:ext cx="4169378" cy="3481978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685800" y="1900237"/>
            <a:ext cx="7772400" cy="46037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 Excitement of Recruitment. The Simplicity of DEMsays</a:t>
            </a:r>
          </a:p>
        </p:txBody>
      </p:sp>
      <p:pic>
        <p:nvPicPr>
          <p:cNvPr id="9" name="Picture 8" descr="image018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457200"/>
            <a:ext cx="4272636" cy="126894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47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Objections Overruled!</a:t>
            </a:r>
            <a:endParaRPr lang="en-US" sz="47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7" name="Title 9"/>
          <p:cNvSpPr txBox="1">
            <a:spLocks/>
          </p:cNvSpPr>
          <p:nvPr/>
        </p:nvSpPr>
        <p:spPr>
          <a:xfrm>
            <a:off x="1508125" y="1352550"/>
            <a:ext cx="6350001" cy="7048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7 Beliefs of Top Billers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1" name="Title 9"/>
          <p:cNvSpPr txBox="1">
            <a:spLocks/>
          </p:cNvSpPr>
          <p:nvPr/>
        </p:nvSpPr>
        <p:spPr>
          <a:xfrm>
            <a:off x="1292934" y="2337098"/>
            <a:ext cx="6565191" cy="185888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0000"/>
                </a:solidFill>
              </a:rPr>
              <a:t>They make Candidate Presentation Marketing Calls.</a:t>
            </a:r>
            <a:endParaRPr kumimoji="0" lang="en-US" sz="36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2" name="Title 9"/>
          <p:cNvSpPr txBox="1">
            <a:spLocks/>
          </p:cNvSpPr>
          <p:nvPr/>
        </p:nvSpPr>
        <p:spPr>
          <a:xfrm>
            <a:off x="1272388" y="4581128"/>
            <a:ext cx="6585738" cy="153652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0000"/>
                </a:solidFill>
              </a:rPr>
              <a:t>They believe that clients can talk to them all day long.</a:t>
            </a:r>
            <a:endParaRPr kumimoji="0" lang="en-US" sz="36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6" name="Title 9"/>
          <p:cNvSpPr txBox="1">
            <a:spLocks/>
          </p:cNvSpPr>
          <p:nvPr/>
        </p:nvSpPr>
        <p:spPr>
          <a:xfrm>
            <a:off x="270737" y="2337098"/>
            <a:ext cx="967259" cy="7048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5F8804"/>
                </a:solidFill>
              </a:rPr>
              <a:t>6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5F8804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249599" y="4581128"/>
            <a:ext cx="967259" cy="7048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5F8804"/>
                </a:solidFill>
              </a:rPr>
              <a:t>7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5F8804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47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Objections Overruled!</a:t>
            </a:r>
            <a:endParaRPr lang="en-US" sz="47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7" name="Title 9"/>
          <p:cNvSpPr txBox="1">
            <a:spLocks/>
          </p:cNvSpPr>
          <p:nvPr/>
        </p:nvSpPr>
        <p:spPr>
          <a:xfrm>
            <a:off x="1508125" y="1352550"/>
            <a:ext cx="6350001" cy="7048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Recent Study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1" name="Title 9"/>
          <p:cNvSpPr txBox="1">
            <a:spLocks/>
          </p:cNvSpPr>
          <p:nvPr/>
        </p:nvSpPr>
        <p:spPr>
          <a:xfrm>
            <a:off x="1508125" y="2362200"/>
            <a:ext cx="6350001" cy="1371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The average cost of turnover is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2" name="Title 9"/>
          <p:cNvSpPr txBox="1">
            <a:spLocks/>
          </p:cNvSpPr>
          <p:nvPr/>
        </p:nvSpPr>
        <p:spPr>
          <a:xfrm>
            <a:off x="1508125" y="4132312"/>
            <a:ext cx="1818907" cy="119479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120%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4067944" y="4318992"/>
            <a:ext cx="1349117" cy="838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to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9" name="Title 9"/>
          <p:cNvSpPr txBox="1">
            <a:spLocks/>
          </p:cNvSpPr>
          <p:nvPr/>
        </p:nvSpPr>
        <p:spPr>
          <a:xfrm>
            <a:off x="6149753" y="4132312"/>
            <a:ext cx="1708373" cy="119479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150%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3" name="Title 9"/>
          <p:cNvSpPr txBox="1">
            <a:spLocks/>
          </p:cNvSpPr>
          <p:nvPr/>
        </p:nvSpPr>
        <p:spPr>
          <a:xfrm>
            <a:off x="1508125" y="5666317"/>
            <a:ext cx="6350001" cy="7048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Of a Persons Salary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47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Objections Overruled!</a:t>
            </a:r>
            <a:endParaRPr lang="en-US" sz="47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7" name="Title 9"/>
          <p:cNvSpPr txBox="1">
            <a:spLocks/>
          </p:cNvSpPr>
          <p:nvPr/>
        </p:nvSpPr>
        <p:spPr>
          <a:xfrm>
            <a:off x="304799" y="1447800"/>
            <a:ext cx="8626475" cy="9334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2600" b="1" dirty="0">
                <a:solidFill>
                  <a:srgbClr val="000000"/>
                </a:solidFill>
              </a:rPr>
              <a:t>How do we tell early on whether the Objection is REAL, or whether it’s just natural skepticism?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2" name="Title 9"/>
          <p:cNvSpPr txBox="1">
            <a:spLocks/>
          </p:cNvSpPr>
          <p:nvPr/>
        </p:nvSpPr>
        <p:spPr>
          <a:xfrm>
            <a:off x="304799" y="3235424"/>
            <a:ext cx="3115073" cy="244827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900" b="1" dirty="0">
                <a:solidFill>
                  <a:srgbClr val="000000"/>
                </a:solidFill>
              </a:rPr>
              <a:t>4 Steps to Overcoming Objections</a:t>
            </a:r>
            <a:endParaRPr kumimoji="0" lang="en-US" sz="39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3607545" y="2743200"/>
            <a:ext cx="5323730" cy="762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3000" b="1" dirty="0">
                <a:solidFill>
                  <a:srgbClr val="000000"/>
                </a:solidFill>
              </a:rPr>
              <a:t>1. Agree with the Objection.</a:t>
            </a:r>
            <a:endParaRPr kumimoji="0" lang="en-US" sz="30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9" name="Title 9"/>
          <p:cNvSpPr txBox="1">
            <a:spLocks/>
          </p:cNvSpPr>
          <p:nvPr/>
        </p:nvSpPr>
        <p:spPr>
          <a:xfrm>
            <a:off x="3607545" y="3645024"/>
            <a:ext cx="5323730" cy="81453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</a:rPr>
              <a:t>2. Ignore the Objection.</a:t>
            </a:r>
            <a:endParaRPr kumimoji="0" lang="en-US" sz="32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3" name="Title 9"/>
          <p:cNvSpPr txBox="1">
            <a:spLocks/>
          </p:cNvSpPr>
          <p:nvPr/>
        </p:nvSpPr>
        <p:spPr>
          <a:xfrm>
            <a:off x="3607543" y="4647497"/>
            <a:ext cx="5323731" cy="72571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00"/>
                </a:solidFill>
              </a:rPr>
              <a:t>3. Take Job Order/ Find Need</a:t>
            </a:r>
            <a:endParaRPr kumimoji="0" lang="en-US" sz="28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4" name="Title 9"/>
          <p:cNvSpPr txBox="1">
            <a:spLocks/>
          </p:cNvSpPr>
          <p:nvPr/>
        </p:nvSpPr>
        <p:spPr>
          <a:xfrm>
            <a:off x="3607545" y="5480331"/>
            <a:ext cx="5323730" cy="93610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</a:rPr>
              <a:t>4. Return to the Objection</a:t>
            </a:r>
            <a:endParaRPr kumimoji="0" lang="en-US" sz="32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47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Objections Overruled!</a:t>
            </a:r>
            <a:endParaRPr lang="en-US" sz="47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pic>
        <p:nvPicPr>
          <p:cNvPr id="11" name="Picture 10" descr="PH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9" y="1790700"/>
            <a:ext cx="1111251" cy="1066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5" name="Rounded Rectangular Callout 14"/>
          <p:cNvSpPr/>
          <p:nvPr/>
        </p:nvSpPr>
        <p:spPr>
          <a:xfrm>
            <a:off x="1905000" y="1790700"/>
            <a:ext cx="7026274" cy="723900"/>
          </a:xfrm>
          <a:prstGeom prst="wedgeRoundRectCallout">
            <a:avLst>
              <a:gd name="adj1" fmla="val -56739"/>
              <a:gd name="adj2" fmla="val 3575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solidFill>
                  <a:srgbClr val="000000"/>
                </a:solidFill>
                <a:latin typeface="Comic Sans MS"/>
                <a:cs typeface="Comic Sans MS"/>
              </a:rPr>
              <a:t>Why don’t you send me the CV?</a:t>
            </a:r>
            <a:endParaRPr lang="en-US" sz="32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2483768" y="3073401"/>
            <a:ext cx="5486400" cy="1181100"/>
          </a:xfrm>
          <a:prstGeom prst="wedgeRoundRectCallout">
            <a:avLst>
              <a:gd name="adj1" fmla="val -61575"/>
              <a:gd name="adj2" fmla="val -2687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solidFill>
                  <a:srgbClr val="000000"/>
                </a:solidFill>
                <a:latin typeface="Comic Sans MS"/>
                <a:cs typeface="Comic Sans MS"/>
              </a:rPr>
              <a:t>Done. No Problem. It’s on it’s way.</a:t>
            </a:r>
            <a:endParaRPr lang="en-US" sz="32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19" name="Title 9"/>
          <p:cNvSpPr txBox="1">
            <a:spLocks/>
          </p:cNvSpPr>
          <p:nvPr/>
        </p:nvSpPr>
        <p:spPr>
          <a:xfrm>
            <a:off x="328298" y="3212976"/>
            <a:ext cx="1371601" cy="6477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2700" b="1" dirty="0">
                <a:solidFill>
                  <a:srgbClr val="000000"/>
                </a:solidFill>
              </a:rPr>
              <a:t>Agree</a:t>
            </a:r>
            <a:endParaRPr kumimoji="0" lang="en-US" sz="27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21" name="Rounded Rectangular Callout 20"/>
          <p:cNvSpPr/>
          <p:nvPr/>
        </p:nvSpPr>
        <p:spPr>
          <a:xfrm>
            <a:off x="2483768" y="4870235"/>
            <a:ext cx="5486400" cy="1580356"/>
          </a:xfrm>
          <a:prstGeom prst="wedgeRoundRectCallout">
            <a:avLst>
              <a:gd name="adj1" fmla="val -62501"/>
              <a:gd name="adj2" fmla="val 3299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i="1" dirty="0">
                <a:solidFill>
                  <a:srgbClr val="000000"/>
                </a:solidFill>
                <a:latin typeface="Comic Sans MS"/>
                <a:cs typeface="Comic Sans MS"/>
              </a:rPr>
              <a:t>Before I send it, what am I sending it for?</a:t>
            </a:r>
            <a:endParaRPr lang="en-US" sz="36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22" name="Title 9"/>
          <p:cNvSpPr txBox="1">
            <a:spLocks/>
          </p:cNvSpPr>
          <p:nvPr/>
        </p:nvSpPr>
        <p:spPr>
          <a:xfrm>
            <a:off x="328298" y="5319216"/>
            <a:ext cx="1371601" cy="6477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2700" b="1" dirty="0">
                <a:solidFill>
                  <a:srgbClr val="000000"/>
                </a:solidFill>
              </a:rPr>
              <a:t>Ignore</a:t>
            </a:r>
            <a:endParaRPr kumimoji="0" lang="en-US" sz="27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47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Objections Overruled!</a:t>
            </a:r>
            <a:endParaRPr lang="en-US" sz="47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pic>
        <p:nvPicPr>
          <p:cNvPr id="12" name="Picture 11" descr="PH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9" y="1371600"/>
            <a:ext cx="806450" cy="774191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3" name="Rounded Rectangular Callout 12"/>
          <p:cNvSpPr/>
          <p:nvPr/>
        </p:nvSpPr>
        <p:spPr>
          <a:xfrm>
            <a:off x="1676400" y="1421891"/>
            <a:ext cx="5699124" cy="723900"/>
          </a:xfrm>
          <a:prstGeom prst="wedgeRoundRectCallout">
            <a:avLst>
              <a:gd name="adj1" fmla="val -59153"/>
              <a:gd name="adj2" fmla="val -1671"/>
              <a:gd name="adj3" fmla="val 16667"/>
            </a:avLst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i="1" dirty="0">
                <a:solidFill>
                  <a:srgbClr val="000000"/>
                </a:solidFill>
                <a:latin typeface="Comic Sans MS"/>
                <a:cs typeface="Comic Sans MS"/>
              </a:rPr>
              <a:t>You have to talk to HR</a:t>
            </a:r>
            <a:endParaRPr lang="en-US" sz="26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23" name="Rounded Rectangular Callout 22"/>
          <p:cNvSpPr/>
          <p:nvPr/>
        </p:nvSpPr>
        <p:spPr>
          <a:xfrm>
            <a:off x="1981201" y="2286000"/>
            <a:ext cx="5486400" cy="647700"/>
          </a:xfrm>
          <a:prstGeom prst="wedgeRoundRectCallout">
            <a:avLst>
              <a:gd name="adj1" fmla="val 66820"/>
              <a:gd name="adj2" fmla="val -14577"/>
              <a:gd name="adj3" fmla="val 16667"/>
            </a:avLst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i="1" dirty="0">
                <a:solidFill>
                  <a:srgbClr val="000000"/>
                </a:solidFill>
                <a:latin typeface="Comic Sans MS"/>
                <a:cs typeface="Comic Sans MS"/>
              </a:rPr>
              <a:t>No problem. I’ll call HR.</a:t>
            </a:r>
            <a:endParaRPr lang="en-US" sz="26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24" name="Title 9"/>
          <p:cNvSpPr txBox="1">
            <a:spLocks/>
          </p:cNvSpPr>
          <p:nvPr/>
        </p:nvSpPr>
        <p:spPr>
          <a:xfrm>
            <a:off x="381000" y="2286000"/>
            <a:ext cx="1371601" cy="647700"/>
          </a:xfrm>
          <a:prstGeom prst="rect">
            <a:avLst/>
          </a:prstGeom>
          <a:solidFill>
            <a:srgbClr val="FFFFFF"/>
          </a:solidFill>
          <a:ln w="38100" cmpd="sng">
            <a:solidFill>
              <a:schemeClr val="tx1"/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2700" b="1" dirty="0">
                <a:solidFill>
                  <a:srgbClr val="000000"/>
                </a:solidFill>
              </a:rPr>
              <a:t>Agree</a:t>
            </a:r>
            <a:endParaRPr kumimoji="0" lang="en-US" sz="27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26" name="Rounded Rectangular Callout 25"/>
          <p:cNvSpPr/>
          <p:nvPr/>
        </p:nvSpPr>
        <p:spPr>
          <a:xfrm>
            <a:off x="1981200" y="3124200"/>
            <a:ext cx="6191200" cy="1409700"/>
          </a:xfrm>
          <a:prstGeom prst="wedgeRoundRectCallout">
            <a:avLst>
              <a:gd name="adj1" fmla="val 61809"/>
              <a:gd name="adj2" fmla="val -13580"/>
              <a:gd name="adj3" fmla="val 16667"/>
            </a:avLst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i="1" dirty="0">
                <a:solidFill>
                  <a:srgbClr val="000000"/>
                </a:solidFill>
                <a:latin typeface="Comic Sans MS"/>
                <a:cs typeface="Comic Sans MS"/>
              </a:rPr>
              <a:t>Am I doing that for a reason? If there’s no vacancy I think I’d be wasting HR’s time. What are you currently looking for?</a:t>
            </a:r>
            <a:endParaRPr lang="en-US" sz="23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27" name="Title 9"/>
          <p:cNvSpPr txBox="1">
            <a:spLocks/>
          </p:cNvSpPr>
          <p:nvPr/>
        </p:nvSpPr>
        <p:spPr>
          <a:xfrm>
            <a:off x="381000" y="3486150"/>
            <a:ext cx="1371601" cy="647700"/>
          </a:xfrm>
          <a:prstGeom prst="rect">
            <a:avLst/>
          </a:prstGeom>
          <a:solidFill>
            <a:srgbClr val="FFFFFF"/>
          </a:solidFill>
          <a:ln w="38100" cmpd="sng">
            <a:solidFill>
              <a:schemeClr val="tx1"/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2700" b="1" dirty="0">
                <a:solidFill>
                  <a:srgbClr val="000000"/>
                </a:solidFill>
              </a:rPr>
              <a:t>Ignore</a:t>
            </a:r>
            <a:endParaRPr kumimoji="0" lang="en-US" sz="27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29" name="Rounded Rectangular Callout 28"/>
          <p:cNvSpPr/>
          <p:nvPr/>
        </p:nvSpPr>
        <p:spPr>
          <a:xfrm>
            <a:off x="1981200" y="4724400"/>
            <a:ext cx="6191200" cy="1828800"/>
          </a:xfrm>
          <a:prstGeom prst="wedgeRoundRectCallout">
            <a:avLst>
              <a:gd name="adj1" fmla="val 61735"/>
              <a:gd name="adj2" fmla="val -21052"/>
              <a:gd name="adj3" fmla="val 16667"/>
            </a:avLst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i="1" dirty="0">
                <a:solidFill>
                  <a:srgbClr val="000000"/>
                </a:solidFill>
                <a:latin typeface="Comic Sans MS"/>
                <a:cs typeface="Comic Sans MS"/>
              </a:rPr>
              <a:t>Based on what you’ve now told me, we need to get moving on this. Can we work together at this point and bring HR in later?</a:t>
            </a:r>
            <a:endParaRPr lang="en-US" sz="26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30" name="Title 9"/>
          <p:cNvSpPr txBox="1">
            <a:spLocks/>
          </p:cNvSpPr>
          <p:nvPr/>
        </p:nvSpPr>
        <p:spPr>
          <a:xfrm>
            <a:off x="425448" y="5291667"/>
            <a:ext cx="1371601" cy="647700"/>
          </a:xfrm>
          <a:prstGeom prst="rect">
            <a:avLst/>
          </a:prstGeom>
          <a:solidFill>
            <a:srgbClr val="FFFFFF"/>
          </a:solidFill>
          <a:ln w="38100" cmpd="sng">
            <a:solidFill>
              <a:schemeClr val="tx1"/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2700" b="1" dirty="0">
                <a:solidFill>
                  <a:srgbClr val="000000"/>
                </a:solidFill>
              </a:rPr>
              <a:t>Return</a:t>
            </a:r>
            <a:endParaRPr kumimoji="0" lang="en-US" sz="27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47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Objections Overruled!</a:t>
            </a:r>
            <a:endParaRPr lang="en-US" sz="47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23" name="Rounded Rectangular Callout 22"/>
          <p:cNvSpPr/>
          <p:nvPr/>
        </p:nvSpPr>
        <p:spPr>
          <a:xfrm>
            <a:off x="4724400" y="1377318"/>
            <a:ext cx="4206874" cy="1085850"/>
          </a:xfrm>
          <a:prstGeom prst="wedgeRoundRectCallout">
            <a:avLst>
              <a:gd name="adj1" fmla="val 50296"/>
              <a:gd name="adj2" fmla="val -1925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100" b="1" i="1" dirty="0">
                <a:solidFill>
                  <a:srgbClr val="000000"/>
                </a:solidFill>
                <a:latin typeface="Comic Sans MS"/>
                <a:cs typeface="Comic Sans MS"/>
              </a:rPr>
              <a:t>You should hire her BECAUSE she has no degree!</a:t>
            </a:r>
            <a:endParaRPr lang="en-US" sz="21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304799" y="1377318"/>
            <a:ext cx="4191002" cy="1085850"/>
          </a:xfrm>
          <a:prstGeom prst="wedgeRoundRectCallout">
            <a:avLst>
              <a:gd name="adj1" fmla="val 55390"/>
              <a:gd name="adj2" fmla="val 6127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300" b="1" i="1" dirty="0">
                <a:solidFill>
                  <a:srgbClr val="000000"/>
                </a:solidFill>
                <a:latin typeface="Comic Sans MS"/>
                <a:cs typeface="Comic Sans MS"/>
              </a:rPr>
              <a:t>We can’t hire her because she has no degree.</a:t>
            </a:r>
            <a:endParaRPr lang="en-US" sz="23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4724400" y="2571750"/>
            <a:ext cx="4206874" cy="1085850"/>
          </a:xfrm>
          <a:prstGeom prst="wedgeRoundRectCallout">
            <a:avLst>
              <a:gd name="adj1" fmla="val 49727"/>
              <a:gd name="adj2" fmla="val -1769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dirty="0">
                <a:solidFill>
                  <a:srgbClr val="000000"/>
                </a:solidFill>
                <a:latin typeface="Comic Sans MS"/>
                <a:cs typeface="Comic Sans MS"/>
              </a:rPr>
              <a:t>I know. That’s EXACTLY why I called you!</a:t>
            </a:r>
            <a:endParaRPr lang="en-US" sz="24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304800" y="2571750"/>
            <a:ext cx="4191002" cy="1085850"/>
          </a:xfrm>
          <a:prstGeom prst="wedgeRoundRectCallout">
            <a:avLst>
              <a:gd name="adj1" fmla="val 55130"/>
              <a:gd name="adj2" fmla="val -7343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i="1" dirty="0">
                <a:solidFill>
                  <a:srgbClr val="000000"/>
                </a:solidFill>
                <a:latin typeface="Comic Sans MS"/>
                <a:cs typeface="Comic Sans MS"/>
              </a:rPr>
              <a:t>We don’t have any vacancies</a:t>
            </a:r>
            <a:endParaRPr lang="en-US" sz="26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22" name="Rounded Rectangular Callout 21"/>
          <p:cNvSpPr/>
          <p:nvPr/>
        </p:nvSpPr>
        <p:spPr>
          <a:xfrm>
            <a:off x="4724400" y="3790950"/>
            <a:ext cx="4206873" cy="1423032"/>
          </a:xfrm>
          <a:prstGeom prst="wedgeRoundRectCallout">
            <a:avLst>
              <a:gd name="adj1" fmla="val 49657"/>
              <a:gd name="adj2" fmla="val -25493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dirty="0">
                <a:solidFill>
                  <a:srgbClr val="000000"/>
                </a:solidFill>
                <a:latin typeface="Comic Sans MS"/>
                <a:cs typeface="Comic Sans MS"/>
              </a:rPr>
              <a:t>It’s BECAUSE you use the Internet that you should use me!</a:t>
            </a:r>
            <a:endParaRPr lang="en-US" sz="24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31" name="Rounded Rectangular Callout 30"/>
          <p:cNvSpPr/>
          <p:nvPr/>
        </p:nvSpPr>
        <p:spPr>
          <a:xfrm>
            <a:off x="304800" y="3790950"/>
            <a:ext cx="4191002" cy="1423032"/>
          </a:xfrm>
          <a:prstGeom prst="wedgeRoundRectCallout">
            <a:avLst>
              <a:gd name="adj1" fmla="val 56177"/>
              <a:gd name="adj2" fmla="val -8234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i="1" dirty="0">
                <a:solidFill>
                  <a:srgbClr val="000000"/>
                </a:solidFill>
                <a:latin typeface="Comic Sans MS"/>
                <a:cs typeface="Comic Sans MS"/>
              </a:rPr>
              <a:t>We use the Internet so we don’t use agencies.</a:t>
            </a:r>
            <a:endParaRPr lang="en-US" sz="26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34" name="Rounded Rectangular Callout 33"/>
          <p:cNvSpPr/>
          <p:nvPr/>
        </p:nvSpPr>
        <p:spPr>
          <a:xfrm>
            <a:off x="4724401" y="5303132"/>
            <a:ext cx="4206873" cy="1366227"/>
          </a:xfrm>
          <a:prstGeom prst="wedgeRoundRectCallout">
            <a:avLst>
              <a:gd name="adj1" fmla="val 49726"/>
              <a:gd name="adj2" fmla="val -284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dirty="0">
                <a:solidFill>
                  <a:srgbClr val="000000"/>
                </a:solidFill>
                <a:latin typeface="Comic Sans MS"/>
                <a:cs typeface="Comic Sans MS"/>
              </a:rPr>
              <a:t>That’s EXACTLY why you should hire her!</a:t>
            </a:r>
            <a:endParaRPr lang="en-US" sz="24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35" name="Rounded Rectangular Callout 34"/>
          <p:cNvSpPr/>
          <p:nvPr/>
        </p:nvSpPr>
        <p:spPr>
          <a:xfrm>
            <a:off x="304801" y="5303132"/>
            <a:ext cx="4191002" cy="1366227"/>
          </a:xfrm>
          <a:prstGeom prst="wedgeRoundRectCallout">
            <a:avLst>
              <a:gd name="adj1" fmla="val 55393"/>
              <a:gd name="adj2" fmla="val -912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i="1" dirty="0">
                <a:solidFill>
                  <a:srgbClr val="000000"/>
                </a:solidFill>
                <a:latin typeface="Comic Sans MS"/>
                <a:cs typeface="Comic Sans MS"/>
              </a:rPr>
              <a:t>Your candidate is over-qualified.</a:t>
            </a:r>
            <a:endParaRPr lang="en-US" sz="26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47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Objections Overruled!</a:t>
            </a:r>
            <a:endParaRPr lang="en-US" sz="47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pic>
        <p:nvPicPr>
          <p:cNvPr id="11" name="Picture 10" descr="PH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9" y="1790700"/>
            <a:ext cx="1111251" cy="1066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5" name="Rounded Rectangular Callout 14"/>
          <p:cNvSpPr/>
          <p:nvPr/>
        </p:nvSpPr>
        <p:spPr>
          <a:xfrm>
            <a:off x="1905000" y="1790700"/>
            <a:ext cx="5486400" cy="723900"/>
          </a:xfrm>
          <a:prstGeom prst="wedgeRoundRectCallout">
            <a:avLst>
              <a:gd name="adj1" fmla="val -58868"/>
              <a:gd name="adj2" fmla="val 3313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i="1" dirty="0">
                <a:solidFill>
                  <a:srgbClr val="000000"/>
                </a:solidFill>
                <a:latin typeface="Comic Sans MS"/>
                <a:cs typeface="Comic Sans MS"/>
              </a:rPr>
              <a:t>“No Vacancies”</a:t>
            </a:r>
            <a:endParaRPr lang="en-US" sz="40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pic>
        <p:nvPicPr>
          <p:cNvPr id="17" name="Picture 16" descr="PH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7820023" y="3200400"/>
            <a:ext cx="1111251" cy="1066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8" name="Rounded Rectangular Callout 17"/>
          <p:cNvSpPr/>
          <p:nvPr/>
        </p:nvSpPr>
        <p:spPr>
          <a:xfrm>
            <a:off x="3581400" y="3003549"/>
            <a:ext cx="3810000" cy="1073152"/>
          </a:xfrm>
          <a:prstGeom prst="wedgeRoundRectCallout">
            <a:avLst>
              <a:gd name="adj1" fmla="val 60822"/>
              <a:gd name="adj2" fmla="val 30237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i="1" dirty="0">
                <a:solidFill>
                  <a:srgbClr val="000000"/>
                </a:solidFill>
                <a:latin typeface="Comic Sans MS"/>
                <a:cs typeface="Comic Sans MS"/>
              </a:rPr>
              <a:t>Let’s Pretend!</a:t>
            </a:r>
            <a:endParaRPr lang="en-US" sz="36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pic>
        <p:nvPicPr>
          <p:cNvPr id="20" name="Picture 19" descr="PH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7820023" y="4343399"/>
            <a:ext cx="1111251" cy="1066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1" name="Rounded Rectangular Callout 20"/>
          <p:cNvSpPr/>
          <p:nvPr/>
        </p:nvSpPr>
        <p:spPr>
          <a:xfrm>
            <a:off x="3581400" y="4438649"/>
            <a:ext cx="3810000" cy="1244599"/>
          </a:xfrm>
          <a:prstGeom prst="wedgeRoundRectCallout">
            <a:avLst>
              <a:gd name="adj1" fmla="val 59947"/>
              <a:gd name="adj2" fmla="val -11813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i="1" dirty="0">
                <a:solidFill>
                  <a:srgbClr val="000000"/>
                </a:solidFill>
                <a:latin typeface="Comic Sans MS"/>
                <a:cs typeface="Comic Sans MS"/>
              </a:rPr>
              <a:t>How’s business?</a:t>
            </a:r>
            <a:endParaRPr lang="en-US" sz="36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pic>
        <p:nvPicPr>
          <p:cNvPr id="13" name="Picture 12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9" y="3003549"/>
            <a:ext cx="3022600" cy="26797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47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Objections Overruled!</a:t>
            </a:r>
            <a:endParaRPr lang="en-US" sz="47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pic>
        <p:nvPicPr>
          <p:cNvPr id="11" name="Picture 10" descr="PH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9" y="1790700"/>
            <a:ext cx="1111251" cy="1066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5" name="Rounded Rectangular Callout 14"/>
          <p:cNvSpPr/>
          <p:nvPr/>
        </p:nvSpPr>
        <p:spPr>
          <a:xfrm>
            <a:off x="1905000" y="1790700"/>
            <a:ext cx="5486400" cy="723900"/>
          </a:xfrm>
          <a:prstGeom prst="wedgeRoundRectCallout">
            <a:avLst>
              <a:gd name="adj1" fmla="val -57699"/>
              <a:gd name="adj2" fmla="val 31078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i="1" dirty="0">
                <a:solidFill>
                  <a:srgbClr val="000000"/>
                </a:solidFill>
                <a:latin typeface="Comic Sans MS"/>
                <a:cs typeface="Comic Sans MS"/>
              </a:rPr>
              <a:t>“No Vacancies”</a:t>
            </a:r>
            <a:endParaRPr lang="en-US" sz="40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pic>
        <p:nvPicPr>
          <p:cNvPr id="17" name="Picture 16" descr="PH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7820023" y="3200400"/>
            <a:ext cx="1111251" cy="1066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2" name="Rounded Rectangular Callout 11"/>
          <p:cNvSpPr/>
          <p:nvPr/>
        </p:nvSpPr>
        <p:spPr>
          <a:xfrm>
            <a:off x="1905000" y="2857500"/>
            <a:ext cx="5486400" cy="1147564"/>
          </a:xfrm>
          <a:prstGeom prst="wedgeRoundRectCallout">
            <a:avLst>
              <a:gd name="adj1" fmla="val 57252"/>
              <a:gd name="adj2" fmla="val 18960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i="1" dirty="0">
                <a:solidFill>
                  <a:srgbClr val="000000"/>
                </a:solidFill>
                <a:latin typeface="Comic Sans MS"/>
                <a:cs typeface="Comic Sans MS"/>
              </a:rPr>
              <a:t>Ok, I can appreciate that.</a:t>
            </a:r>
            <a:endParaRPr lang="en-US" sz="36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14" name="Title 9"/>
          <p:cNvSpPr txBox="1">
            <a:spLocks/>
          </p:cNvSpPr>
          <p:nvPr/>
        </p:nvSpPr>
        <p:spPr>
          <a:xfrm>
            <a:off x="304799" y="3086101"/>
            <a:ext cx="1371601" cy="6477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2700" b="1" dirty="0">
                <a:solidFill>
                  <a:srgbClr val="000000"/>
                </a:solidFill>
              </a:rPr>
              <a:t>Agree</a:t>
            </a:r>
            <a:endParaRPr kumimoji="0" lang="en-US" sz="27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pic>
        <p:nvPicPr>
          <p:cNvPr id="19" name="Picture 18" descr="PH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7820023" y="4381499"/>
            <a:ext cx="1111251" cy="1066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2" name="Rounded Rectangular Callout 21"/>
          <p:cNvSpPr/>
          <p:nvPr/>
        </p:nvSpPr>
        <p:spPr>
          <a:xfrm>
            <a:off x="1905000" y="4267200"/>
            <a:ext cx="5486400" cy="2186136"/>
          </a:xfrm>
          <a:prstGeom prst="wedgeRoundRectCallout">
            <a:avLst>
              <a:gd name="adj1" fmla="val 57252"/>
              <a:gd name="adj2" fmla="val -1762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>
                <a:solidFill>
                  <a:srgbClr val="000000"/>
                </a:solidFill>
                <a:latin typeface="Comic Sans MS"/>
                <a:cs typeface="Comic Sans MS"/>
              </a:rPr>
              <a:t>What type of talent could I find that, as much as it might hurt, you couldn’t NOT hire them?</a:t>
            </a:r>
            <a:endParaRPr lang="en-US" sz="28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47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Objections Overruled!</a:t>
            </a:r>
            <a:endParaRPr lang="en-US" sz="47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pic>
        <p:nvPicPr>
          <p:cNvPr id="11" name="Picture 10" descr="PH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9" y="1790700"/>
            <a:ext cx="1111251" cy="1066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5" name="Rounded Rectangular Callout 14"/>
          <p:cNvSpPr/>
          <p:nvPr/>
        </p:nvSpPr>
        <p:spPr>
          <a:xfrm>
            <a:off x="1905000" y="1790700"/>
            <a:ext cx="5486400" cy="723900"/>
          </a:xfrm>
          <a:prstGeom prst="wedgeRoundRectCallout">
            <a:avLst>
              <a:gd name="adj1" fmla="val -65415"/>
              <a:gd name="adj2" fmla="val 61487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i="1" dirty="0">
                <a:solidFill>
                  <a:srgbClr val="000000"/>
                </a:solidFill>
                <a:latin typeface="Comic Sans MS"/>
                <a:cs typeface="Comic Sans MS"/>
              </a:rPr>
              <a:t>“No Vacancies”</a:t>
            </a:r>
            <a:endParaRPr lang="en-US" sz="40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pic>
        <p:nvPicPr>
          <p:cNvPr id="19" name="Picture 18" descr="PH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8244407" y="3613653"/>
            <a:ext cx="686866" cy="65939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2" name="Rounded Rectangular Callout 21"/>
          <p:cNvSpPr/>
          <p:nvPr/>
        </p:nvSpPr>
        <p:spPr>
          <a:xfrm>
            <a:off x="1416050" y="2857500"/>
            <a:ext cx="5975350" cy="3595836"/>
          </a:xfrm>
          <a:prstGeom prst="wedgeRoundRectCallout">
            <a:avLst>
              <a:gd name="adj1" fmla="val 62292"/>
              <a:gd name="adj2" fmla="val -19883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>
                <a:solidFill>
                  <a:srgbClr val="000000"/>
                </a:solidFill>
                <a:latin typeface="Comic Sans MS"/>
                <a:cs typeface="Comic Sans MS"/>
              </a:rPr>
              <a:t>We pride ourselves on our ability to recruit candidates with the kind of achievements that CREATE vacancies.</a:t>
            </a:r>
          </a:p>
          <a:p>
            <a:pPr algn="ctr"/>
            <a:endParaRPr lang="en-US" sz="2800" b="1" i="1" dirty="0">
              <a:solidFill>
                <a:srgbClr val="000000"/>
              </a:solidFill>
              <a:latin typeface="Comic Sans MS"/>
              <a:cs typeface="Comic Sans MS"/>
            </a:endParaRPr>
          </a:p>
          <a:p>
            <a:pPr algn="ctr"/>
            <a:r>
              <a:rPr lang="en-US" sz="2800" b="1" i="1" dirty="0">
                <a:solidFill>
                  <a:srgbClr val="000000"/>
                </a:solidFill>
                <a:latin typeface="Comic Sans MS"/>
                <a:cs typeface="Comic Sans MS"/>
              </a:rPr>
              <a:t>What type of background would I have to find to make that kind of impact on you?</a:t>
            </a:r>
            <a:endParaRPr lang="en-US" sz="28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47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Objections Overruled!</a:t>
            </a:r>
            <a:endParaRPr lang="en-US" sz="47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9" name="Title 9"/>
          <p:cNvSpPr txBox="1">
            <a:spLocks/>
          </p:cNvSpPr>
          <p:nvPr/>
        </p:nvSpPr>
        <p:spPr>
          <a:xfrm>
            <a:off x="1508125" y="1352550"/>
            <a:ext cx="6350001" cy="7048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800" b="1" dirty="0">
                <a:solidFill>
                  <a:srgbClr val="000000"/>
                </a:solidFill>
              </a:rPr>
              <a:t>DEMsays…</a:t>
            </a:r>
            <a:endParaRPr kumimoji="0" lang="en-US" sz="48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2" name="Cloud Callout 1"/>
          <p:cNvSpPr/>
          <p:nvPr/>
        </p:nvSpPr>
        <p:spPr>
          <a:xfrm>
            <a:off x="1508125" y="2204864"/>
            <a:ext cx="6350002" cy="4320480"/>
          </a:xfrm>
          <a:prstGeom prst="cloudCallout">
            <a:avLst>
              <a:gd name="adj1" fmla="val -67606"/>
              <a:gd name="adj2" fmla="val 5013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i="1" dirty="0">
                <a:solidFill>
                  <a:schemeClr val="bg1"/>
                </a:solidFill>
                <a:latin typeface="Arial"/>
                <a:cs typeface="Arial"/>
              </a:rPr>
              <a:t>Pain is inevitable. Misery is</a:t>
            </a:r>
            <a:r>
              <a:rPr lang="mr-IN" sz="4000" b="1" i="1" dirty="0">
                <a:solidFill>
                  <a:schemeClr val="bg1"/>
                </a:solidFill>
                <a:latin typeface="Arial"/>
                <a:cs typeface="Arial"/>
              </a:rPr>
              <a:t>…</a:t>
            </a:r>
            <a:r>
              <a:rPr lang="en-US" sz="4000" b="1" i="1" dirty="0">
                <a:solidFill>
                  <a:schemeClr val="bg1"/>
                </a:solidFill>
                <a:latin typeface="Arial"/>
                <a:cs typeface="Arial"/>
              </a:rPr>
              <a:t>? ______________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47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Objections Overruled!</a:t>
            </a:r>
            <a:endParaRPr lang="en-US" sz="47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7" name="Title 9"/>
          <p:cNvSpPr txBox="1">
            <a:spLocks/>
          </p:cNvSpPr>
          <p:nvPr/>
        </p:nvSpPr>
        <p:spPr>
          <a:xfrm>
            <a:off x="1508125" y="1352550"/>
            <a:ext cx="6350001" cy="7048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A Painful Topic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9" name="Title 9"/>
          <p:cNvSpPr txBox="1">
            <a:spLocks/>
          </p:cNvSpPr>
          <p:nvPr/>
        </p:nvSpPr>
        <p:spPr>
          <a:xfrm>
            <a:off x="304798" y="3048000"/>
            <a:ext cx="4339209" cy="347734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</a:rPr>
              <a:t>1. Because they’re trying to accomplish something that’s already been determined before the call.</a:t>
            </a:r>
            <a:endParaRPr kumimoji="0" lang="en-US" sz="32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1" name="Title 9"/>
          <p:cNvSpPr txBox="1">
            <a:spLocks/>
          </p:cNvSpPr>
          <p:nvPr/>
        </p:nvSpPr>
        <p:spPr>
          <a:xfrm>
            <a:off x="5102646" y="3501008"/>
            <a:ext cx="3828628" cy="244827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n-US" sz="3900" b="1" dirty="0">
                <a:solidFill>
                  <a:srgbClr val="000000"/>
                </a:solidFill>
              </a:rPr>
              <a:t>2. It’s in response to a Recruiters skills.</a:t>
            </a:r>
          </a:p>
        </p:txBody>
      </p:sp>
      <p:sp>
        <p:nvSpPr>
          <p:cNvPr id="13" name="Title 9"/>
          <p:cNvSpPr txBox="1">
            <a:spLocks/>
          </p:cNvSpPr>
          <p:nvPr/>
        </p:nvSpPr>
        <p:spPr>
          <a:xfrm>
            <a:off x="304798" y="2286000"/>
            <a:ext cx="8626475" cy="5334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</a:rPr>
              <a:t>2 Reasons Why Anyone Buys Anything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47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Objections Overruled!</a:t>
            </a:r>
            <a:endParaRPr lang="en-US" sz="47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7" name="Title 9"/>
          <p:cNvSpPr txBox="1">
            <a:spLocks/>
          </p:cNvSpPr>
          <p:nvPr/>
        </p:nvSpPr>
        <p:spPr>
          <a:xfrm rot="21394392">
            <a:off x="320247" y="1443775"/>
            <a:ext cx="4617681" cy="7048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Primary Reasons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9" name="Title 9"/>
          <p:cNvSpPr txBox="1">
            <a:spLocks/>
          </p:cNvSpPr>
          <p:nvPr/>
        </p:nvSpPr>
        <p:spPr>
          <a:xfrm>
            <a:off x="2483768" y="2286000"/>
            <a:ext cx="6447506" cy="609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</a:rPr>
              <a:t>1. The Psychological Reason</a:t>
            </a:r>
            <a:endParaRPr kumimoji="0" lang="en-US" sz="32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2" name="Title 9"/>
          <p:cNvSpPr txBox="1">
            <a:spLocks/>
          </p:cNvSpPr>
          <p:nvPr/>
        </p:nvSpPr>
        <p:spPr>
          <a:xfrm>
            <a:off x="1516013" y="3140968"/>
            <a:ext cx="6342113" cy="609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</a:rPr>
              <a:t>2. A Saturated Market</a:t>
            </a:r>
            <a:endParaRPr kumimoji="0" lang="en-US" sz="32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4" name="Title 9"/>
          <p:cNvSpPr txBox="1">
            <a:spLocks/>
          </p:cNvSpPr>
          <p:nvPr/>
        </p:nvSpPr>
        <p:spPr>
          <a:xfrm>
            <a:off x="1516014" y="3962400"/>
            <a:ext cx="6342112" cy="249093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</a:rPr>
              <a:t>3. There is a perception that there is a surplus of candidates out there and of methods to get them.</a:t>
            </a:r>
            <a:endParaRPr kumimoji="0" lang="en-US" sz="32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47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Objections Overruled!</a:t>
            </a:r>
            <a:endParaRPr lang="en-US" sz="47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7" name="Title 9"/>
          <p:cNvSpPr txBox="1">
            <a:spLocks/>
          </p:cNvSpPr>
          <p:nvPr/>
        </p:nvSpPr>
        <p:spPr>
          <a:xfrm>
            <a:off x="1508125" y="1352550"/>
            <a:ext cx="6350001" cy="7048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Primary Reasons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4" name="Title 9"/>
          <p:cNvSpPr txBox="1">
            <a:spLocks/>
          </p:cNvSpPr>
          <p:nvPr/>
        </p:nvSpPr>
        <p:spPr>
          <a:xfrm>
            <a:off x="3428999" y="2489200"/>
            <a:ext cx="5257801" cy="30734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4. Everyone is saying the same thing to counter Objections.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pic>
        <p:nvPicPr>
          <p:cNvPr id="11" name="Picture 10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00" y="2489200"/>
            <a:ext cx="2641600" cy="307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47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Objections Overruled!</a:t>
            </a:r>
            <a:endParaRPr lang="en-US" sz="47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7" name="Title 9"/>
          <p:cNvSpPr txBox="1">
            <a:spLocks/>
          </p:cNvSpPr>
          <p:nvPr/>
        </p:nvSpPr>
        <p:spPr>
          <a:xfrm rot="21190339">
            <a:off x="352880" y="1633900"/>
            <a:ext cx="5688493" cy="7048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Secondary Reasons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1508125" y="2693442"/>
            <a:ext cx="6350001" cy="122882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</a:rPr>
              <a:t>1. Recruiters aren’t TRYING to overcome them.</a:t>
            </a:r>
            <a:endParaRPr kumimoji="0" lang="en-US" sz="32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9" name="Title 9"/>
          <p:cNvSpPr txBox="1">
            <a:spLocks/>
          </p:cNvSpPr>
          <p:nvPr/>
        </p:nvSpPr>
        <p:spPr>
          <a:xfrm>
            <a:off x="1511573" y="4437112"/>
            <a:ext cx="6346553" cy="107198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</a:rPr>
              <a:t>2. Recruiters aren’t skilled as to HOW to overcome them.</a:t>
            </a:r>
            <a:endParaRPr kumimoji="0" lang="en-US" sz="32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47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Objections Overruled!</a:t>
            </a:r>
            <a:endParaRPr lang="en-US" sz="47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7" name="Title 9"/>
          <p:cNvSpPr txBox="1">
            <a:spLocks/>
          </p:cNvSpPr>
          <p:nvPr/>
        </p:nvSpPr>
        <p:spPr>
          <a:xfrm>
            <a:off x="1508125" y="1352550"/>
            <a:ext cx="6350001" cy="7048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Secondary Reasons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1" name="Title 9"/>
          <p:cNvSpPr txBox="1">
            <a:spLocks/>
          </p:cNvSpPr>
          <p:nvPr/>
        </p:nvSpPr>
        <p:spPr>
          <a:xfrm>
            <a:off x="3505199" y="2584450"/>
            <a:ext cx="5257801" cy="329282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3. Most Recruiters Belief System is out of sync with the Rebuttals they’re taught.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pic>
        <p:nvPicPr>
          <p:cNvPr id="12" name="Picture 1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600" y="2584450"/>
            <a:ext cx="2794000" cy="2908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47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Objections Overruled!</a:t>
            </a:r>
            <a:endParaRPr lang="en-US" sz="47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7" name="Title 9"/>
          <p:cNvSpPr txBox="1">
            <a:spLocks/>
          </p:cNvSpPr>
          <p:nvPr/>
        </p:nvSpPr>
        <p:spPr>
          <a:xfrm>
            <a:off x="1508125" y="1352550"/>
            <a:ext cx="6350001" cy="7048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7 Beliefs of Top Billers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1" name="Title 9"/>
          <p:cNvSpPr txBox="1">
            <a:spLocks/>
          </p:cNvSpPr>
          <p:nvPr/>
        </p:nvSpPr>
        <p:spPr>
          <a:xfrm>
            <a:off x="4876800" y="3390900"/>
            <a:ext cx="3886200" cy="29337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0000"/>
                </a:solidFill>
              </a:rPr>
              <a:t>They are shocked that other Recruiters charge less than 20%</a:t>
            </a:r>
            <a:endParaRPr kumimoji="0" lang="en-US" sz="36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pic>
        <p:nvPicPr>
          <p:cNvPr id="8" name="Picture 7" descr="inde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8" y="2400300"/>
            <a:ext cx="4146431" cy="3924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9" name="Rounded Rectangular Callout 8"/>
          <p:cNvSpPr/>
          <p:nvPr/>
        </p:nvSpPr>
        <p:spPr>
          <a:xfrm>
            <a:off x="3312903" y="2185700"/>
            <a:ext cx="2518194" cy="1104900"/>
          </a:xfrm>
          <a:prstGeom prst="wedgeRoundRectCallout">
            <a:avLst>
              <a:gd name="adj1" fmla="val -64267"/>
              <a:gd name="adj2" fmla="val 8606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900" b="1" i="1" dirty="0">
                <a:solidFill>
                  <a:srgbClr val="000000"/>
                </a:solidFill>
                <a:latin typeface="Comic Sans MS"/>
                <a:cs typeface="Comic Sans MS"/>
              </a:rPr>
              <a:t>You charge HOW much?</a:t>
            </a:r>
            <a:endParaRPr lang="en-US" sz="29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12" name="Title 9"/>
          <p:cNvSpPr txBox="1">
            <a:spLocks/>
          </p:cNvSpPr>
          <p:nvPr/>
        </p:nvSpPr>
        <p:spPr>
          <a:xfrm>
            <a:off x="6336270" y="2538463"/>
            <a:ext cx="967259" cy="7048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5F8804"/>
                </a:solidFill>
              </a:rPr>
              <a:t>1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5F8804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47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Objections Overruled!</a:t>
            </a:r>
            <a:endParaRPr lang="en-US" sz="47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7" name="Title 9"/>
          <p:cNvSpPr txBox="1">
            <a:spLocks/>
          </p:cNvSpPr>
          <p:nvPr/>
        </p:nvSpPr>
        <p:spPr>
          <a:xfrm>
            <a:off x="1508125" y="1352550"/>
            <a:ext cx="6350001" cy="7048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7 Beliefs of Top Billers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1" name="Title 9"/>
          <p:cNvSpPr txBox="1">
            <a:spLocks/>
          </p:cNvSpPr>
          <p:nvPr/>
        </p:nvSpPr>
        <p:spPr>
          <a:xfrm>
            <a:off x="2628900" y="2362200"/>
            <a:ext cx="3886200" cy="1600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00"/>
                </a:solidFill>
              </a:rPr>
              <a:t>They do not care that clients get a lot of these calls.</a:t>
            </a:r>
            <a:endParaRPr kumimoji="0" lang="en-US" sz="28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2" name="Title 9"/>
          <p:cNvSpPr txBox="1">
            <a:spLocks/>
          </p:cNvSpPr>
          <p:nvPr/>
        </p:nvSpPr>
        <p:spPr>
          <a:xfrm>
            <a:off x="2628900" y="4343400"/>
            <a:ext cx="3886200" cy="1600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00"/>
                </a:solidFill>
              </a:rPr>
              <a:t>They do NOT see the relevance of vacancies.</a:t>
            </a:r>
            <a:endParaRPr kumimoji="0" lang="en-US" sz="28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6" name="Title 9"/>
          <p:cNvSpPr txBox="1">
            <a:spLocks/>
          </p:cNvSpPr>
          <p:nvPr/>
        </p:nvSpPr>
        <p:spPr>
          <a:xfrm>
            <a:off x="1508125" y="2362200"/>
            <a:ext cx="967259" cy="7429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</a:rPr>
              <a:t>2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1581527" y="4335834"/>
            <a:ext cx="967259" cy="7048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5F8804"/>
                </a:solidFill>
              </a:rPr>
              <a:t>3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5F8804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47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Objections Overruled!</a:t>
            </a:r>
            <a:endParaRPr lang="en-US" sz="47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7" name="Title 9"/>
          <p:cNvSpPr txBox="1">
            <a:spLocks/>
          </p:cNvSpPr>
          <p:nvPr/>
        </p:nvSpPr>
        <p:spPr>
          <a:xfrm>
            <a:off x="1508125" y="1352550"/>
            <a:ext cx="6350001" cy="7048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7 Beliefs of Top Billers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1" name="Title 9"/>
          <p:cNvSpPr txBox="1">
            <a:spLocks/>
          </p:cNvSpPr>
          <p:nvPr/>
        </p:nvSpPr>
        <p:spPr>
          <a:xfrm>
            <a:off x="3479800" y="2209800"/>
            <a:ext cx="5451474" cy="1524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</a:rPr>
              <a:t>They believe business is wonderful ALL the time.</a:t>
            </a:r>
            <a:endParaRPr kumimoji="0" lang="en-US" sz="32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2" name="Title 9"/>
          <p:cNvSpPr txBox="1">
            <a:spLocks/>
          </p:cNvSpPr>
          <p:nvPr/>
        </p:nvSpPr>
        <p:spPr>
          <a:xfrm>
            <a:off x="3971926" y="3962400"/>
            <a:ext cx="4959348" cy="1600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00"/>
                </a:solidFill>
              </a:rPr>
              <a:t>They think the Internet and Ads are a different solutions</a:t>
            </a:r>
            <a:endParaRPr kumimoji="0" lang="en-US" sz="28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pic>
        <p:nvPicPr>
          <p:cNvPr id="8" name="Picture 7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9" y="2209800"/>
            <a:ext cx="3175001" cy="2209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9" name="Picture 8" descr="PH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4429123" y="5791199"/>
            <a:ext cx="873127" cy="83820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3" name="Rounded Rectangular Callout 12"/>
          <p:cNvSpPr/>
          <p:nvPr/>
        </p:nvSpPr>
        <p:spPr>
          <a:xfrm>
            <a:off x="304799" y="4724400"/>
            <a:ext cx="3175001" cy="1828800"/>
          </a:xfrm>
          <a:prstGeom prst="wedgeRoundRectCallout">
            <a:avLst>
              <a:gd name="adj1" fmla="val 78799"/>
              <a:gd name="adj2" fmla="val 3771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i="1" dirty="0">
                <a:solidFill>
                  <a:srgbClr val="000000"/>
                </a:solidFill>
                <a:latin typeface="Comic Sans MS"/>
                <a:cs typeface="Comic Sans MS"/>
              </a:rPr>
              <a:t>Have you made a corporate decision to only hire people who are actively looking for a job?</a:t>
            </a:r>
            <a:endParaRPr lang="en-US" sz="22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14" name="Title 9"/>
          <p:cNvSpPr txBox="1">
            <a:spLocks/>
          </p:cNvSpPr>
          <p:nvPr/>
        </p:nvSpPr>
        <p:spPr>
          <a:xfrm>
            <a:off x="302901" y="1476375"/>
            <a:ext cx="967259" cy="7048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5F8804"/>
                </a:solidFill>
              </a:rPr>
              <a:t>4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5F8804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5" name="Title 9"/>
          <p:cNvSpPr txBox="1">
            <a:spLocks/>
          </p:cNvSpPr>
          <p:nvPr/>
        </p:nvSpPr>
        <p:spPr>
          <a:xfrm>
            <a:off x="3715866" y="4724400"/>
            <a:ext cx="967259" cy="7048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5F8804"/>
                </a:solidFill>
              </a:rPr>
              <a:t>5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5F8804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41982</TotalTime>
  <Words>649</Words>
  <Application>Microsoft Macintosh PowerPoint</Application>
  <PresentationFormat>On-screen Show (4:3)</PresentationFormat>
  <Paragraphs>101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Arial Black</vt:lpstr>
      <vt:lpstr>Calibri</vt:lpstr>
      <vt:lpstr>Comic Sans MS</vt:lpstr>
      <vt:lpstr>News Gothic MT</vt:lpstr>
      <vt:lpstr>Perpetua</vt:lpstr>
      <vt:lpstr>Perpetua Titling MT</vt:lpstr>
      <vt:lpstr>Wingdings 2</vt:lpstr>
      <vt:lpstr>Breeze</vt:lpstr>
      <vt:lpstr>PowerPoint Presentation</vt:lpstr>
      <vt:lpstr>Objections Overruled!</vt:lpstr>
      <vt:lpstr>Objections Overruled!</vt:lpstr>
      <vt:lpstr>Objections Overruled!</vt:lpstr>
      <vt:lpstr>Objections Overruled!</vt:lpstr>
      <vt:lpstr>Objections Overruled!</vt:lpstr>
      <vt:lpstr>Objections Overruled!</vt:lpstr>
      <vt:lpstr>Objections Overruled!</vt:lpstr>
      <vt:lpstr>Objections Overruled!</vt:lpstr>
      <vt:lpstr>Objections Overruled!</vt:lpstr>
      <vt:lpstr>Objections Overruled!</vt:lpstr>
      <vt:lpstr>Objections Overruled!</vt:lpstr>
      <vt:lpstr>Objections Overruled!</vt:lpstr>
      <vt:lpstr>Objections Overruled!</vt:lpstr>
      <vt:lpstr>Objections Overruled!</vt:lpstr>
      <vt:lpstr>Objections Overruled!</vt:lpstr>
      <vt:lpstr>Objections Overruled!</vt:lpstr>
      <vt:lpstr>Objections Overruled!</vt:lpstr>
      <vt:lpstr>Objections Overruled!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Recruitment Training &amp; Mentoring for the SA Staffing Industry</dc:title>
  <dc:subject/>
  <dc:creator>Demitri Tambourlas</dc:creator>
  <cp:keywords/>
  <dc:description/>
  <cp:lastModifiedBy>Kelly Tambourlas</cp:lastModifiedBy>
  <cp:revision>551</cp:revision>
  <dcterms:created xsi:type="dcterms:W3CDTF">2013-05-22T17:13:15Z</dcterms:created>
  <dcterms:modified xsi:type="dcterms:W3CDTF">2024-02-19T12:06:12Z</dcterms:modified>
  <cp:category/>
</cp:coreProperties>
</file>