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577"/>
  </p:normalViewPr>
  <p:slideViewPr>
    <p:cSldViewPr snapToGrid="0">
      <p:cViewPr varScale="1">
        <p:scale>
          <a:sx n="71" d="100"/>
          <a:sy n="71" d="100"/>
        </p:scale>
        <p:origin x="192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5B466-D17C-AA41-AA08-EC1DC8EF1067}" type="datetimeFigureOut">
              <a:rPr lang="en-US" smtClean="0"/>
              <a:t>8/20/24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EBD27-8066-2D49-B319-CF64DE38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8/20/24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A1922D4-FED9-7226-8096-18E1CFF4A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624468"/>
            <a:ext cx="6143625" cy="1915532"/>
          </a:xfrm>
          <a:ln w="6350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MARKETING MADNESS</a:t>
            </a:r>
          </a:p>
        </p:txBody>
      </p:sp>
      <p:pic>
        <p:nvPicPr>
          <p:cNvPr id="3" name="Picture 2" descr="A yellow and red explosion with blue text&#10;&#10;Description automatically generated">
            <a:extLst>
              <a:ext uri="{FF2B5EF4-FFF2-40B4-BE49-F238E27FC236}">
                <a16:creationId xmlns:a16="http://schemas.microsoft.com/office/drawing/2014/main" id="{79222F3D-2EF4-C8F0-7A09-D2AD1EB005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7739" y="3164468"/>
            <a:ext cx="5313800" cy="2640190"/>
          </a:xfrm>
          <a:prstGeom prst="rect">
            <a:avLst/>
          </a:prstGeom>
          <a:ln w="635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61496" y="1944932"/>
            <a:ext cx="896382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MPC = Most Placeable Candidate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7555389" y="3132059"/>
            <a:ext cx="3980327" cy="63094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Century Gothic" panose="020B0502020202020204" pitchFamily="34" charset="0"/>
                <a:cs typeface="Comic Sans MS"/>
              </a:rPr>
              <a:t>The 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1AD2EA-C571-8191-DD76-E54F3DA6BE83}"/>
              </a:ext>
            </a:extLst>
          </p:cNvPr>
          <p:cNvSpPr txBox="1"/>
          <p:nvPr/>
        </p:nvSpPr>
        <p:spPr>
          <a:xfrm>
            <a:off x="7555390" y="5861933"/>
            <a:ext cx="3980327" cy="63094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Century Gothic" panose="020B0502020202020204" pitchFamily="34" charset="0"/>
                <a:cs typeface="Comic Sans MS"/>
              </a:rPr>
              <a:t>Resolution/ Close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7DC99C-1034-5E09-C730-5EC7B367B6E8}"/>
              </a:ext>
            </a:extLst>
          </p:cNvPr>
          <p:cNvSpPr txBox="1"/>
          <p:nvPr/>
        </p:nvSpPr>
        <p:spPr>
          <a:xfrm>
            <a:off x="7555390" y="4266738"/>
            <a:ext cx="3980327" cy="1169551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Century Gothic" panose="020B0502020202020204" pitchFamily="34" charset="0"/>
                <a:cs typeface="Comic Sans MS"/>
              </a:rPr>
              <a:t>The Body/ Message</a:t>
            </a:r>
          </a:p>
        </p:txBody>
      </p:sp>
      <p:pic>
        <p:nvPicPr>
          <p:cNvPr id="10" name="Picture 9" descr="A yellow and red comic book explosion&#10;&#10;Description automatically generated">
            <a:extLst>
              <a:ext uri="{FF2B5EF4-FFF2-40B4-BE49-F238E27FC236}">
                <a16:creationId xmlns:a16="http://schemas.microsoft.com/office/drawing/2014/main" id="{75DD520E-2C25-2D2D-6AC5-C49AE7BB0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496" y="3581772"/>
            <a:ext cx="3400684" cy="240349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3" name="Picture 12" descr="A cartoon of a person in a garment&#10;&#10;Description automatically generated">
            <a:extLst>
              <a:ext uri="{FF2B5EF4-FFF2-40B4-BE49-F238E27FC236}">
                <a16:creationId xmlns:a16="http://schemas.microsoft.com/office/drawing/2014/main" id="{746B68F4-A320-8403-63BC-3CB2EA869A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611" y="3011793"/>
            <a:ext cx="2382371" cy="3679440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999448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61497" y="1944932"/>
            <a:ext cx="570368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MPC Script INTRO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838201" y="3136612"/>
            <a:ext cx="307596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WHO?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B815B-6042-8209-05E3-5C0628C93E1C}"/>
              </a:ext>
            </a:extLst>
          </p:cNvPr>
          <p:cNvSpPr txBox="1"/>
          <p:nvPr/>
        </p:nvSpPr>
        <p:spPr>
          <a:xfrm>
            <a:off x="4344847" y="3121938"/>
            <a:ext cx="3446427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WHERE?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23F4D6B9-4B01-32DA-EB8D-88F1560E6533}"/>
              </a:ext>
            </a:extLst>
          </p:cNvPr>
          <p:cNvSpPr/>
          <p:nvPr/>
        </p:nvSpPr>
        <p:spPr>
          <a:xfrm>
            <a:off x="5978087" y="4237387"/>
            <a:ext cx="5690298" cy="1822754"/>
          </a:xfrm>
          <a:prstGeom prst="wedgeRoundRectCallout">
            <a:avLst>
              <a:gd name="adj1" fmla="val -76549"/>
              <a:gd name="adj2" fmla="val 2908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3AFC6D-6474-A861-28BA-EED6F2A9BCC8}"/>
              </a:ext>
            </a:extLst>
          </p:cNvPr>
          <p:cNvSpPr txBox="1"/>
          <p:nvPr/>
        </p:nvSpPr>
        <p:spPr>
          <a:xfrm>
            <a:off x="6016853" y="4433394"/>
            <a:ext cx="56336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[NAME], this is [YOUR NAME], from [ABC]. I specialize in Sales and Marketing talent.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553996-D90F-852E-F879-9E99FAF9F8B1}"/>
              </a:ext>
            </a:extLst>
          </p:cNvPr>
          <p:cNvSpPr txBox="1"/>
          <p:nvPr/>
        </p:nvSpPr>
        <p:spPr>
          <a:xfrm>
            <a:off x="8221958" y="3121937"/>
            <a:ext cx="3446427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SPECIALISE</a:t>
            </a:r>
          </a:p>
        </p:txBody>
      </p:sp>
      <p:pic>
        <p:nvPicPr>
          <p:cNvPr id="7" name="Picture 6" descr="Several signs with white text&#10;&#10;Description automatically generated">
            <a:extLst>
              <a:ext uri="{FF2B5EF4-FFF2-40B4-BE49-F238E27FC236}">
                <a16:creationId xmlns:a16="http://schemas.microsoft.com/office/drawing/2014/main" id="{A366FF8A-378C-5A01-A9D0-0F6E493FD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196" y="4022513"/>
            <a:ext cx="3655651" cy="263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790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61496" y="1944932"/>
            <a:ext cx="692977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MPC Script BODY / MESSAGE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23F4D6B9-4B01-32DA-EB8D-88F1560E6533}"/>
              </a:ext>
            </a:extLst>
          </p:cNvPr>
          <p:cNvSpPr/>
          <p:nvPr/>
        </p:nvSpPr>
        <p:spPr>
          <a:xfrm>
            <a:off x="5076930" y="2845507"/>
            <a:ext cx="6929777" cy="3703346"/>
          </a:xfrm>
          <a:prstGeom prst="wedgeRoundRectCallout">
            <a:avLst>
              <a:gd name="adj1" fmla="val -63220"/>
              <a:gd name="adj2" fmla="val -92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3AFC6D-6474-A861-28BA-EED6F2A9BCC8}"/>
              </a:ext>
            </a:extLst>
          </p:cNvPr>
          <p:cNvSpPr txBox="1"/>
          <p:nvPr/>
        </p:nvSpPr>
        <p:spPr>
          <a:xfrm>
            <a:off x="5246090" y="3168888"/>
            <a:ext cx="65914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I’ve just recruited a Corporate Accounts Manager with numbers I don’t see too often. She has achieved 156% of target for 5 straight years and can hand you key account giants like Alexander Forbes and RMB. </a:t>
            </a:r>
          </a:p>
        </p:txBody>
      </p:sp>
      <p:pic>
        <p:nvPicPr>
          <p:cNvPr id="8" name="Picture 7" descr="A silhouette of a person with a cape&#10;&#10;Description automatically generated">
            <a:extLst>
              <a:ext uri="{FF2B5EF4-FFF2-40B4-BE49-F238E27FC236}">
                <a16:creationId xmlns:a16="http://schemas.microsoft.com/office/drawing/2014/main" id="{B683952B-84BD-3874-472D-CE4E889FD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696" y="2789529"/>
            <a:ext cx="2784687" cy="3703346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11714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61496" y="1944932"/>
            <a:ext cx="692977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MPC Script CLOSE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23F4D6B9-4B01-32DA-EB8D-88F1560E6533}"/>
              </a:ext>
            </a:extLst>
          </p:cNvPr>
          <p:cNvSpPr/>
          <p:nvPr/>
        </p:nvSpPr>
        <p:spPr>
          <a:xfrm>
            <a:off x="3872753" y="2809502"/>
            <a:ext cx="7964791" cy="1192786"/>
          </a:xfrm>
          <a:prstGeom prst="wedgeRoundRectCallout">
            <a:avLst>
              <a:gd name="adj1" fmla="val -63220"/>
              <a:gd name="adj2" fmla="val -92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3AFC6D-6474-A861-28BA-EED6F2A9BCC8}"/>
              </a:ext>
            </a:extLst>
          </p:cNvPr>
          <p:cNvSpPr txBox="1"/>
          <p:nvPr/>
        </p:nvSpPr>
        <p:spPr>
          <a:xfrm>
            <a:off x="3872754" y="2920994"/>
            <a:ext cx="79647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She’s on the market for the right opportunity and has asked me to approach some companies she respected. You were on top of her list, and I thought you should know about her.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8DDEB3-B689-C779-98E0-814F32EBDB71}"/>
              </a:ext>
            </a:extLst>
          </p:cNvPr>
          <p:cNvSpPr txBox="1"/>
          <p:nvPr/>
        </p:nvSpPr>
        <p:spPr>
          <a:xfrm>
            <a:off x="301792" y="4567517"/>
            <a:ext cx="25181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are your thoughts about meeting with her?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36E9B0-6585-B20F-664A-B7FC2F371D8A}"/>
              </a:ext>
            </a:extLst>
          </p:cNvPr>
          <p:cNvSpPr txBox="1"/>
          <p:nvPr/>
        </p:nvSpPr>
        <p:spPr>
          <a:xfrm>
            <a:off x="5254382" y="4385941"/>
            <a:ext cx="475852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have her going out to 2 other companies early next week, but I thought you might also want to meet with her.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08D467E3-CA6C-D491-631C-22C3369EA720}"/>
              </a:ext>
            </a:extLst>
          </p:cNvPr>
          <p:cNvSpPr/>
          <p:nvPr/>
        </p:nvSpPr>
        <p:spPr>
          <a:xfrm>
            <a:off x="5031292" y="4331947"/>
            <a:ext cx="5188473" cy="1743675"/>
          </a:xfrm>
          <a:prstGeom prst="wedgeRoundRectCallout">
            <a:avLst>
              <a:gd name="adj1" fmla="val 41471"/>
              <a:gd name="adj2" fmla="val 63862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71D0A1EE-F4E8-07C9-E8D6-8A1F9C9E12EF}"/>
              </a:ext>
            </a:extLst>
          </p:cNvPr>
          <p:cNvSpPr/>
          <p:nvPr/>
        </p:nvSpPr>
        <p:spPr>
          <a:xfrm>
            <a:off x="301792" y="4287290"/>
            <a:ext cx="2518100" cy="1897483"/>
          </a:xfrm>
          <a:prstGeom prst="wedgeRoundRectCallout">
            <a:avLst>
              <a:gd name="adj1" fmla="val 65376"/>
              <a:gd name="adj2" fmla="val -1948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 descr="A cartoon of a telephone&#10;&#10;Description automatically generated">
            <a:extLst>
              <a:ext uri="{FF2B5EF4-FFF2-40B4-BE49-F238E27FC236}">
                <a16:creationId xmlns:a16="http://schemas.microsoft.com/office/drawing/2014/main" id="{259891C1-E27F-B4FF-7D93-16B90CB7E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250" y="2748310"/>
            <a:ext cx="1435100" cy="1409700"/>
          </a:xfrm>
          <a:prstGeom prst="rect">
            <a:avLst/>
          </a:prstGeom>
        </p:spPr>
      </p:pic>
      <p:pic>
        <p:nvPicPr>
          <p:cNvPr id="16" name="Picture 15" descr="A cartoon of a blue telephone&#10;&#10;Description automatically generated">
            <a:extLst>
              <a:ext uri="{FF2B5EF4-FFF2-40B4-BE49-F238E27FC236}">
                <a16:creationId xmlns:a16="http://schemas.microsoft.com/office/drawing/2014/main" id="{D50140D3-5E16-D979-BE94-C77C667B5A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9358" y="4985854"/>
            <a:ext cx="1435100" cy="1409700"/>
          </a:xfrm>
          <a:prstGeom prst="rect">
            <a:avLst/>
          </a:prstGeom>
        </p:spPr>
      </p:pic>
      <p:pic>
        <p:nvPicPr>
          <p:cNvPr id="18" name="Picture 17" descr="A cartoon of a red telephone&#10;&#10;Description automatically generated">
            <a:extLst>
              <a:ext uri="{FF2B5EF4-FFF2-40B4-BE49-F238E27FC236}">
                <a16:creationId xmlns:a16="http://schemas.microsoft.com/office/drawing/2014/main" id="{2AC1F3D6-3E36-1CFF-38B0-47E00CB38B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9437" y="5062057"/>
            <a:ext cx="12954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154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61497" y="1944932"/>
            <a:ext cx="570368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Marketing Process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477870" y="3905000"/>
            <a:ext cx="3075962" cy="132343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Marketing Process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B815B-6042-8209-05E3-5C0628C93E1C}"/>
              </a:ext>
            </a:extLst>
          </p:cNvPr>
          <p:cNvSpPr txBox="1"/>
          <p:nvPr/>
        </p:nvSpPr>
        <p:spPr>
          <a:xfrm>
            <a:off x="6956611" y="2790283"/>
            <a:ext cx="4643718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MPC Call: No Job Order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553996-D90F-852E-F879-9E99FAF9F8B1}"/>
              </a:ext>
            </a:extLst>
          </p:cNvPr>
          <p:cNvSpPr txBox="1"/>
          <p:nvPr/>
        </p:nvSpPr>
        <p:spPr>
          <a:xfrm>
            <a:off x="5896641" y="3595523"/>
            <a:ext cx="5703688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An hour later: Follow Up Email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4C518E-3830-AA32-A5FC-13A6FC546F9C}"/>
              </a:ext>
            </a:extLst>
          </p:cNvPr>
          <p:cNvSpPr txBox="1"/>
          <p:nvPr/>
        </p:nvSpPr>
        <p:spPr>
          <a:xfrm>
            <a:off x="5878713" y="4400764"/>
            <a:ext cx="5703688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A week later: Send an Article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6A52A4-280D-2676-031E-D230B5F3E805}"/>
              </a:ext>
            </a:extLst>
          </p:cNvPr>
          <p:cNvSpPr txBox="1"/>
          <p:nvPr/>
        </p:nvSpPr>
        <p:spPr>
          <a:xfrm>
            <a:off x="6219370" y="5184447"/>
            <a:ext cx="5380959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A week later: Phone Call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C51001-329A-9F15-27EB-F04524158755}"/>
              </a:ext>
            </a:extLst>
          </p:cNvPr>
          <p:cNvSpPr txBox="1"/>
          <p:nvPr/>
        </p:nvSpPr>
        <p:spPr>
          <a:xfrm>
            <a:off x="6201442" y="5921366"/>
            <a:ext cx="5380959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3 weeks later: MPC Call</a:t>
            </a: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427F05C4-B3C8-826B-4590-F351DC4233DD}"/>
              </a:ext>
            </a:extLst>
          </p:cNvPr>
          <p:cNvSpPr/>
          <p:nvPr/>
        </p:nvSpPr>
        <p:spPr>
          <a:xfrm>
            <a:off x="4181321" y="3653969"/>
            <a:ext cx="1362635" cy="52824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8FD51755-BDF9-E47A-CE3F-B8B589DCAC42}"/>
              </a:ext>
            </a:extLst>
          </p:cNvPr>
          <p:cNvSpPr/>
          <p:nvPr/>
        </p:nvSpPr>
        <p:spPr>
          <a:xfrm>
            <a:off x="4181320" y="2816040"/>
            <a:ext cx="1362635" cy="52824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>
            <a:extLst>
              <a:ext uri="{FF2B5EF4-FFF2-40B4-BE49-F238E27FC236}">
                <a16:creationId xmlns:a16="http://schemas.microsoft.com/office/drawing/2014/main" id="{9EB194FC-FD12-2712-984A-8D8C024EEE98}"/>
              </a:ext>
            </a:extLst>
          </p:cNvPr>
          <p:cNvSpPr/>
          <p:nvPr/>
        </p:nvSpPr>
        <p:spPr>
          <a:xfrm>
            <a:off x="4205283" y="5148244"/>
            <a:ext cx="1362635" cy="528241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1E546266-9D45-CCD5-92A7-64DBC71ED6F0}"/>
              </a:ext>
            </a:extLst>
          </p:cNvPr>
          <p:cNvSpPr/>
          <p:nvPr/>
        </p:nvSpPr>
        <p:spPr>
          <a:xfrm>
            <a:off x="4181319" y="4439969"/>
            <a:ext cx="1362635" cy="52824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777620CB-95D5-7FA5-726E-591B6BBBA66A}"/>
              </a:ext>
            </a:extLst>
          </p:cNvPr>
          <p:cNvSpPr/>
          <p:nvPr/>
        </p:nvSpPr>
        <p:spPr>
          <a:xfrm>
            <a:off x="4181318" y="5949838"/>
            <a:ext cx="1362635" cy="528241"/>
          </a:xfrm>
          <a:prstGeom prst="rightArrow">
            <a:avLst/>
          </a:prstGeom>
          <a:solidFill>
            <a:srgbClr val="FF8AD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46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61497" y="1944932"/>
            <a:ext cx="570368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Move your Cheese!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2379277" y="3097187"/>
            <a:ext cx="3854823" cy="63094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Century Gothic" panose="020B0502020202020204" pitchFamily="34" charset="0"/>
                <a:cs typeface="Comic Sans MS"/>
              </a:rPr>
              <a:t>Stop saying…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23F4D6B9-4B01-32DA-EB8D-88F1560E6533}"/>
              </a:ext>
            </a:extLst>
          </p:cNvPr>
          <p:cNvSpPr/>
          <p:nvPr/>
        </p:nvSpPr>
        <p:spPr>
          <a:xfrm>
            <a:off x="1501136" y="4643718"/>
            <a:ext cx="3854823" cy="1456728"/>
          </a:xfrm>
          <a:prstGeom prst="wedgeRoundRectCallout">
            <a:avLst>
              <a:gd name="adj1" fmla="val 66242"/>
              <a:gd name="adj2" fmla="val -10015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3AFC6D-6474-A861-28BA-EED6F2A9BCC8}"/>
              </a:ext>
            </a:extLst>
          </p:cNvPr>
          <p:cNvSpPr txBox="1"/>
          <p:nvPr/>
        </p:nvSpPr>
        <p:spPr>
          <a:xfrm>
            <a:off x="1500783" y="4833473"/>
            <a:ext cx="3854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Do you have any vacancies?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553996-D90F-852E-F879-9E99FAF9F8B1}"/>
              </a:ext>
            </a:extLst>
          </p:cNvPr>
          <p:cNvSpPr txBox="1"/>
          <p:nvPr/>
        </p:nvSpPr>
        <p:spPr>
          <a:xfrm>
            <a:off x="5826807" y="5784975"/>
            <a:ext cx="5998067" cy="63094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Century Gothic" panose="020B0502020202020204" pitchFamily="34" charset="0"/>
                <a:cs typeface="Comic Sans MS"/>
              </a:rPr>
              <a:t>Here’s what you DO say…</a:t>
            </a:r>
          </a:p>
        </p:txBody>
      </p:sp>
      <p:pic>
        <p:nvPicPr>
          <p:cNvPr id="5" name="Picture 4" descr="A red x painted on a white background&#10;&#10;Description automatically generated">
            <a:extLst>
              <a:ext uri="{FF2B5EF4-FFF2-40B4-BE49-F238E27FC236}">
                <a16:creationId xmlns:a16="http://schemas.microsoft.com/office/drawing/2014/main" id="{41814B5E-A108-09B5-7A29-A3E85DDCB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484" y="2766344"/>
            <a:ext cx="1735568" cy="1735568"/>
          </a:xfrm>
          <a:prstGeom prst="rect">
            <a:avLst/>
          </a:prstGeom>
        </p:spPr>
      </p:pic>
      <p:pic>
        <p:nvPicPr>
          <p:cNvPr id="10" name="Picture 9" descr="A cartoon mouse carrying a piece of cheese&#10;&#10;Description automatically generated">
            <a:extLst>
              <a:ext uri="{FF2B5EF4-FFF2-40B4-BE49-F238E27FC236}">
                <a16:creationId xmlns:a16="http://schemas.microsoft.com/office/drawing/2014/main" id="{7F24AEA8-DDF5-CEC2-E420-05081DE97E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9305" y="1876897"/>
            <a:ext cx="3446427" cy="344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019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61497" y="1944932"/>
            <a:ext cx="6166832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“Challenge Me” Script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23F4D6B9-4B01-32DA-EB8D-88F1560E6533}"/>
              </a:ext>
            </a:extLst>
          </p:cNvPr>
          <p:cNvSpPr/>
          <p:nvPr/>
        </p:nvSpPr>
        <p:spPr>
          <a:xfrm>
            <a:off x="4856304" y="2845507"/>
            <a:ext cx="6901866" cy="3376048"/>
          </a:xfrm>
          <a:prstGeom prst="wedgeRoundRectCallout">
            <a:avLst>
              <a:gd name="adj1" fmla="val -58419"/>
              <a:gd name="adj2" fmla="val 3788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3AFC6D-6474-A861-28BA-EED6F2A9BCC8}"/>
              </a:ext>
            </a:extLst>
          </p:cNvPr>
          <p:cNvSpPr txBox="1"/>
          <p:nvPr/>
        </p:nvSpPr>
        <p:spPr>
          <a:xfrm>
            <a:off x="4856304" y="3034278"/>
            <a:ext cx="690186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type of person sitting in your competitor right now could I bring to you where you would say to me, even in this market I have to hire someone like that. If he can do X, then I’ve got to hire him. Who is that person? Let me see if I can deliver’</a:t>
            </a:r>
          </a:p>
        </p:txBody>
      </p:sp>
      <p:pic>
        <p:nvPicPr>
          <p:cNvPr id="7" name="Picture 6" descr="A person wearing boxing gloves and holding up his hands up&#10;&#10;Description automatically generated">
            <a:extLst>
              <a:ext uri="{FF2B5EF4-FFF2-40B4-BE49-F238E27FC236}">
                <a16:creationId xmlns:a16="http://schemas.microsoft.com/office/drawing/2014/main" id="{F219CAE1-E28B-B535-2D7E-593B63EEF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923" y="3034278"/>
            <a:ext cx="3162990" cy="3458597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02803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Why Market?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ADF8B5-1FF4-CCC8-A95E-17E951EF059C}"/>
              </a:ext>
            </a:extLst>
          </p:cNvPr>
          <p:cNvSpPr txBox="1"/>
          <p:nvPr/>
        </p:nvSpPr>
        <p:spPr>
          <a:xfrm>
            <a:off x="838200" y="2892212"/>
            <a:ext cx="3942286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Because without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7686946" y="2750894"/>
            <a:ext cx="4201460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…nothing else matters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4B6781-9393-B81F-2B21-52B79F581865}"/>
              </a:ext>
            </a:extLst>
          </p:cNvPr>
          <p:cNvSpPr txBox="1"/>
          <p:nvPr/>
        </p:nvSpPr>
        <p:spPr>
          <a:xfrm>
            <a:off x="428010" y="3967609"/>
            <a:ext cx="3448039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Because of the unpredictable nature of our business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4195482" y="5008711"/>
            <a:ext cx="4369700" cy="15696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ATTITUDE: I WANT your business; I don’t NEED your business!</a:t>
            </a:r>
          </a:p>
        </p:txBody>
      </p:sp>
      <p:pic>
        <p:nvPicPr>
          <p:cNvPr id="10" name="Picture 9" descr="A pencil writing on a piece of paper&#10;&#10;Description automatically generated">
            <a:extLst>
              <a:ext uri="{FF2B5EF4-FFF2-40B4-BE49-F238E27FC236}">
                <a16:creationId xmlns:a16="http://schemas.microsoft.com/office/drawing/2014/main" id="{6A67AD3D-EC48-E44A-9376-33443DD347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7559" y="2871287"/>
            <a:ext cx="2427138" cy="1858278"/>
          </a:xfrm>
          <a:prstGeom prst="rect">
            <a:avLst/>
          </a:prstGeom>
        </p:spPr>
      </p:pic>
      <p:pic>
        <p:nvPicPr>
          <p:cNvPr id="13" name="Picture 12" descr="A close-up of an apple&#10;&#10;Description automatically generated">
            <a:extLst>
              <a:ext uri="{FF2B5EF4-FFF2-40B4-BE49-F238E27FC236}">
                <a16:creationId xmlns:a16="http://schemas.microsoft.com/office/drawing/2014/main" id="{FBE1A464-FF43-44D6-2DAF-15A768822F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3887" y="4344295"/>
            <a:ext cx="2994519" cy="2251693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Marketing Do’s &amp; Don'ts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ADF8B5-1FF4-CCC8-A95E-17E951EF059C}"/>
              </a:ext>
            </a:extLst>
          </p:cNvPr>
          <p:cNvSpPr txBox="1"/>
          <p:nvPr/>
        </p:nvSpPr>
        <p:spPr>
          <a:xfrm>
            <a:off x="838200" y="2892212"/>
            <a:ext cx="324213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10 Years Ago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4363722" y="2890391"/>
            <a:ext cx="135576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30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838200" y="5058481"/>
            <a:ext cx="2532529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Big Companies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454F5D-3281-BACB-3E9A-1E274D603818}"/>
              </a:ext>
            </a:extLst>
          </p:cNvPr>
          <p:cNvSpPr txBox="1"/>
          <p:nvPr/>
        </p:nvSpPr>
        <p:spPr>
          <a:xfrm>
            <a:off x="838200" y="3759499"/>
            <a:ext cx="324213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5 Years Ago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B4C18D-7A60-DF9F-4D6E-A0715D281EEF}"/>
              </a:ext>
            </a:extLst>
          </p:cNvPr>
          <p:cNvSpPr txBox="1"/>
          <p:nvPr/>
        </p:nvSpPr>
        <p:spPr>
          <a:xfrm>
            <a:off x="4363722" y="3759499"/>
            <a:ext cx="135576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25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705477-90A2-5B7F-D52A-5A4D8E0889A8}"/>
              </a:ext>
            </a:extLst>
          </p:cNvPr>
          <p:cNvSpPr txBox="1"/>
          <p:nvPr/>
        </p:nvSpPr>
        <p:spPr>
          <a:xfrm>
            <a:off x="6002866" y="2899663"/>
            <a:ext cx="135576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Calls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55CBA4-36F4-FB93-2A1B-209512527412}"/>
              </a:ext>
            </a:extLst>
          </p:cNvPr>
          <p:cNvSpPr txBox="1"/>
          <p:nvPr/>
        </p:nvSpPr>
        <p:spPr>
          <a:xfrm>
            <a:off x="6002866" y="3781708"/>
            <a:ext cx="135576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Calls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473378-DED8-0EBD-A780-201C6311B4FF}"/>
              </a:ext>
            </a:extLst>
          </p:cNvPr>
          <p:cNvSpPr txBox="1"/>
          <p:nvPr/>
        </p:nvSpPr>
        <p:spPr>
          <a:xfrm>
            <a:off x="9281154" y="2891006"/>
            <a:ext cx="273155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1 Job Order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8B63255-1CBA-BB17-34ED-F6AF91D04027}"/>
              </a:ext>
            </a:extLst>
          </p:cNvPr>
          <p:cNvSpPr txBox="1"/>
          <p:nvPr/>
        </p:nvSpPr>
        <p:spPr>
          <a:xfrm>
            <a:off x="9281154" y="3759498"/>
            <a:ext cx="273155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1 Job Order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A9B6A5-E61A-8474-0AF4-F7810DDD3F07}"/>
              </a:ext>
            </a:extLst>
          </p:cNvPr>
          <p:cNvSpPr txBox="1"/>
          <p:nvPr/>
        </p:nvSpPr>
        <p:spPr>
          <a:xfrm>
            <a:off x="5175368" y="4739454"/>
            <a:ext cx="382240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Lots of Vacancies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F4DA46-6451-3151-7C43-5F17D5FC3F5C}"/>
              </a:ext>
            </a:extLst>
          </p:cNvPr>
          <p:cNvSpPr txBox="1"/>
          <p:nvPr/>
        </p:nvSpPr>
        <p:spPr>
          <a:xfrm>
            <a:off x="5175368" y="5428330"/>
            <a:ext cx="327828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Lots of Money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92912A6-7391-CA41-19FF-B82DD7761992}"/>
              </a:ext>
            </a:extLst>
          </p:cNvPr>
          <p:cNvSpPr txBox="1"/>
          <p:nvPr/>
        </p:nvSpPr>
        <p:spPr>
          <a:xfrm>
            <a:off x="5175368" y="6143827"/>
            <a:ext cx="427343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Lots of Bureaucracy</a:t>
            </a:r>
          </a:p>
        </p:txBody>
      </p:sp>
      <p:pic>
        <p:nvPicPr>
          <p:cNvPr id="21" name="Picture 20" descr="A blue rectangular shapes on a white surface&#10;&#10;Description automatically generated">
            <a:extLst>
              <a:ext uri="{FF2B5EF4-FFF2-40B4-BE49-F238E27FC236}">
                <a16:creationId xmlns:a16="http://schemas.microsoft.com/office/drawing/2014/main" id="{8B8D3488-35C8-76D6-4837-4B6EA4605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2010" y="3730462"/>
            <a:ext cx="1244600" cy="636021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  <p:pic>
        <p:nvPicPr>
          <p:cNvPr id="22" name="Picture 21" descr="A blue rectangular shapes on a white surface&#10;&#10;Description automatically generated">
            <a:extLst>
              <a:ext uri="{FF2B5EF4-FFF2-40B4-BE49-F238E27FC236}">
                <a16:creationId xmlns:a16="http://schemas.microsoft.com/office/drawing/2014/main" id="{86E8EC2D-3907-A0C9-CAAF-D8C7988FF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2010" y="2864767"/>
            <a:ext cx="1244600" cy="636021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  <p:pic>
        <p:nvPicPr>
          <p:cNvPr id="23" name="Picture 22" descr="A blue rectangular shapes on a white surface&#10;&#10;Description automatically generated">
            <a:extLst>
              <a:ext uri="{FF2B5EF4-FFF2-40B4-BE49-F238E27FC236}">
                <a16:creationId xmlns:a16="http://schemas.microsoft.com/office/drawing/2014/main" id="{B9E47DBA-7F3D-6E8F-BCFB-31D2D4E43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4870" y="5395140"/>
            <a:ext cx="1244600" cy="636021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  <p:pic>
        <p:nvPicPr>
          <p:cNvPr id="25" name="Picture 24" descr="A red square with white letters&#10;&#10;Description automatically generated">
            <a:extLst>
              <a:ext uri="{FF2B5EF4-FFF2-40B4-BE49-F238E27FC236}">
                <a16:creationId xmlns:a16="http://schemas.microsoft.com/office/drawing/2014/main" id="{11BF28DA-66DC-A56E-2E82-3ABF9B64C2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2941" y="4975158"/>
            <a:ext cx="2198936" cy="1419566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98891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3727012" y="1878185"/>
            <a:ext cx="446890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Marketing Don'ts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ADF8B5-1FF4-CCC8-A95E-17E951EF059C}"/>
              </a:ext>
            </a:extLst>
          </p:cNvPr>
          <p:cNvSpPr txBox="1"/>
          <p:nvPr/>
        </p:nvSpPr>
        <p:spPr>
          <a:xfrm>
            <a:off x="1308782" y="2869276"/>
            <a:ext cx="2867693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Don’t Panic!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4363722" y="2890391"/>
            <a:ext cx="112267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10:1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1308782" y="4417821"/>
            <a:ext cx="2532529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Don’t get Desperate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454F5D-3281-BACB-3E9A-1E274D603818}"/>
              </a:ext>
            </a:extLst>
          </p:cNvPr>
          <p:cNvSpPr txBox="1"/>
          <p:nvPr/>
        </p:nvSpPr>
        <p:spPr>
          <a:xfrm>
            <a:off x="1308782" y="3654106"/>
            <a:ext cx="502471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Don’t discount your Fees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A9B6A5-E61A-8474-0AF4-F7810DDD3F07}"/>
              </a:ext>
            </a:extLst>
          </p:cNvPr>
          <p:cNvSpPr txBox="1"/>
          <p:nvPr/>
        </p:nvSpPr>
        <p:spPr>
          <a:xfrm>
            <a:off x="511943" y="5747857"/>
            <a:ext cx="7414177" cy="86177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Too much psychological investment in too few things!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5FF6F0-C6D3-B98A-EEF6-3B4D30C1270F}"/>
              </a:ext>
            </a:extLst>
          </p:cNvPr>
          <p:cNvSpPr txBox="1"/>
          <p:nvPr/>
        </p:nvSpPr>
        <p:spPr>
          <a:xfrm>
            <a:off x="5591892" y="2890389"/>
            <a:ext cx="112267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25:1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2D3573-B825-9927-5D2D-8EFF2EC10304}"/>
              </a:ext>
            </a:extLst>
          </p:cNvPr>
          <p:cNvSpPr txBox="1"/>
          <p:nvPr/>
        </p:nvSpPr>
        <p:spPr>
          <a:xfrm>
            <a:off x="6820062" y="2890389"/>
            <a:ext cx="1000566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40:1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F175AA-2FC1-9F5A-3BFE-E2810669A3F7}"/>
              </a:ext>
            </a:extLst>
          </p:cNvPr>
          <p:cNvSpPr txBox="1"/>
          <p:nvPr/>
        </p:nvSpPr>
        <p:spPr>
          <a:xfrm>
            <a:off x="7926120" y="2890388"/>
            <a:ext cx="1000566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=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85CD0A-6D1D-65C7-0012-3741A7FB0731}"/>
              </a:ext>
            </a:extLst>
          </p:cNvPr>
          <p:cNvSpPr txBox="1"/>
          <p:nvPr/>
        </p:nvSpPr>
        <p:spPr>
          <a:xfrm>
            <a:off x="9088017" y="2951946"/>
            <a:ext cx="2944669" cy="47705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4 x as many Calls</a:t>
            </a:r>
          </a:p>
        </p:txBody>
      </p:sp>
      <p:pic>
        <p:nvPicPr>
          <p:cNvPr id="24" name="Picture 23" descr="A red x painted on a white background&#10;&#10;Description automatically generated">
            <a:extLst>
              <a:ext uri="{FF2B5EF4-FFF2-40B4-BE49-F238E27FC236}">
                <a16:creationId xmlns:a16="http://schemas.microsoft.com/office/drawing/2014/main" id="{C9954407-25BB-09B4-5F2C-D321E57D7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019" y="2717800"/>
            <a:ext cx="1041699" cy="1041699"/>
          </a:xfrm>
          <a:prstGeom prst="rect">
            <a:avLst/>
          </a:prstGeom>
        </p:spPr>
      </p:pic>
      <p:pic>
        <p:nvPicPr>
          <p:cNvPr id="26" name="Picture 25" descr="A red x painted on a white background&#10;&#10;Description automatically generated">
            <a:extLst>
              <a:ext uri="{FF2B5EF4-FFF2-40B4-BE49-F238E27FC236}">
                <a16:creationId xmlns:a16="http://schemas.microsoft.com/office/drawing/2014/main" id="{E3EEF61C-4FB5-BD98-C287-B0CBBB5EB3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019" y="3674624"/>
            <a:ext cx="1041699" cy="1041699"/>
          </a:xfrm>
          <a:prstGeom prst="rect">
            <a:avLst/>
          </a:prstGeom>
        </p:spPr>
      </p:pic>
      <p:pic>
        <p:nvPicPr>
          <p:cNvPr id="27" name="Picture 26" descr="A red x painted on a white background&#10;&#10;Description automatically generated">
            <a:extLst>
              <a:ext uri="{FF2B5EF4-FFF2-40B4-BE49-F238E27FC236}">
                <a16:creationId xmlns:a16="http://schemas.microsoft.com/office/drawing/2014/main" id="{EEE883CC-A548-6C03-8141-0D0ABAB78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51" y="4631448"/>
            <a:ext cx="1041699" cy="1041699"/>
          </a:xfrm>
          <a:prstGeom prst="rect">
            <a:avLst/>
          </a:prstGeom>
        </p:spPr>
      </p:pic>
      <p:sp>
        <p:nvSpPr>
          <p:cNvPr id="28" name="Rounded Rectangular Callout 27">
            <a:extLst>
              <a:ext uri="{FF2B5EF4-FFF2-40B4-BE49-F238E27FC236}">
                <a16:creationId xmlns:a16="http://schemas.microsoft.com/office/drawing/2014/main" id="{53872735-4E04-1887-79FC-C729B4C4C321}"/>
              </a:ext>
            </a:extLst>
          </p:cNvPr>
          <p:cNvSpPr/>
          <p:nvPr/>
        </p:nvSpPr>
        <p:spPr>
          <a:xfrm>
            <a:off x="4103975" y="4407532"/>
            <a:ext cx="4246716" cy="1087507"/>
          </a:xfrm>
          <a:prstGeom prst="wedgeRoundRectCallout">
            <a:avLst>
              <a:gd name="adj1" fmla="val 40899"/>
              <a:gd name="adj2" fmla="val -7261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8A8916E-5B9A-1DBD-F1A2-C89CD295AFCF}"/>
              </a:ext>
            </a:extLst>
          </p:cNvPr>
          <p:cNvSpPr txBox="1"/>
          <p:nvPr/>
        </p:nvSpPr>
        <p:spPr>
          <a:xfrm>
            <a:off x="4103974" y="4506697"/>
            <a:ext cx="42526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want your business. </a:t>
            </a:r>
          </a:p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don’t NEED your business</a:t>
            </a:r>
          </a:p>
        </p:txBody>
      </p:sp>
      <p:pic>
        <p:nvPicPr>
          <p:cNvPr id="32" name="Picture 31" descr="A cat with a milk dispenser&#10;&#10;Description automatically generated">
            <a:extLst>
              <a:ext uri="{FF2B5EF4-FFF2-40B4-BE49-F238E27FC236}">
                <a16:creationId xmlns:a16="http://schemas.microsoft.com/office/drawing/2014/main" id="{A371E03A-1C5C-EB21-3C96-05006523F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3355" y="3587782"/>
            <a:ext cx="3367094" cy="295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00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2719423" y="1945324"/>
            <a:ext cx="446890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Marketing Do’s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ADF8B5-1FF4-CCC8-A95E-17E951EF059C}"/>
              </a:ext>
            </a:extLst>
          </p:cNvPr>
          <p:cNvSpPr txBox="1"/>
          <p:nvPr/>
        </p:nvSpPr>
        <p:spPr>
          <a:xfrm>
            <a:off x="1643946" y="2869276"/>
            <a:ext cx="2346021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A Physical Plan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1643946" y="4221110"/>
            <a:ext cx="2346021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Number of Calls?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454F5D-3281-BACB-3E9A-1E274D603818}"/>
              </a:ext>
            </a:extLst>
          </p:cNvPr>
          <p:cNvSpPr txBox="1"/>
          <p:nvPr/>
        </p:nvSpPr>
        <p:spPr>
          <a:xfrm>
            <a:off x="5549348" y="4303267"/>
            <a:ext cx="2447430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Balance your Desk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A9B6A5-E61A-8474-0AF4-F7810DDD3F07}"/>
              </a:ext>
            </a:extLst>
          </p:cNvPr>
          <p:cNvSpPr txBox="1"/>
          <p:nvPr/>
        </p:nvSpPr>
        <p:spPr>
          <a:xfrm>
            <a:off x="1643946" y="5663690"/>
            <a:ext cx="10010172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Talk to Senior Line Managers in small to medium sized companies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2D3573-B825-9927-5D2D-8EFF2EC10304}"/>
              </a:ext>
            </a:extLst>
          </p:cNvPr>
          <p:cNvSpPr txBox="1"/>
          <p:nvPr/>
        </p:nvSpPr>
        <p:spPr>
          <a:xfrm>
            <a:off x="5586910" y="2951433"/>
            <a:ext cx="2447429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Get rid of distractions</a:t>
            </a:r>
          </a:p>
        </p:txBody>
      </p:sp>
      <p:pic>
        <p:nvPicPr>
          <p:cNvPr id="14" name="Picture 13" descr="A green check mark in a circle&#10;&#10;Description automatically generated">
            <a:extLst>
              <a:ext uri="{FF2B5EF4-FFF2-40B4-BE49-F238E27FC236}">
                <a16:creationId xmlns:a16="http://schemas.microsoft.com/office/drawing/2014/main" id="{DDE9AF3F-F854-627D-D5CA-06F459EF6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437" y="2680043"/>
            <a:ext cx="1231525" cy="1231525"/>
          </a:xfrm>
          <a:prstGeom prst="rect">
            <a:avLst/>
          </a:prstGeom>
        </p:spPr>
      </p:pic>
      <p:pic>
        <p:nvPicPr>
          <p:cNvPr id="15" name="Picture 14" descr="A green check mark in a circle&#10;&#10;Description automatically generated">
            <a:extLst>
              <a:ext uri="{FF2B5EF4-FFF2-40B4-BE49-F238E27FC236}">
                <a16:creationId xmlns:a16="http://schemas.microsoft.com/office/drawing/2014/main" id="{6E49D6A4-6AF8-4241-1581-281E3CE468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437" y="4066803"/>
            <a:ext cx="1231525" cy="1231525"/>
          </a:xfrm>
          <a:prstGeom prst="rect">
            <a:avLst/>
          </a:prstGeom>
        </p:spPr>
      </p:pic>
      <p:pic>
        <p:nvPicPr>
          <p:cNvPr id="17" name="Picture 16" descr="A green check mark in a circle&#10;&#10;Description automatically generated">
            <a:extLst>
              <a:ext uri="{FF2B5EF4-FFF2-40B4-BE49-F238E27FC236}">
                <a16:creationId xmlns:a16="http://schemas.microsoft.com/office/drawing/2014/main" id="{917542D6-C602-E8A7-A4D3-F0D809936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437" y="5509383"/>
            <a:ext cx="1231525" cy="1231525"/>
          </a:xfrm>
          <a:prstGeom prst="rect">
            <a:avLst/>
          </a:prstGeom>
        </p:spPr>
      </p:pic>
      <p:pic>
        <p:nvPicPr>
          <p:cNvPr id="18" name="Picture 17" descr="A green check mark in a circle&#10;&#10;Description automatically generated">
            <a:extLst>
              <a:ext uri="{FF2B5EF4-FFF2-40B4-BE49-F238E27FC236}">
                <a16:creationId xmlns:a16="http://schemas.microsoft.com/office/drawing/2014/main" id="{9641C60D-FC9E-B9F9-30DD-090DA6560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9951" y="2805715"/>
            <a:ext cx="1231525" cy="1231525"/>
          </a:xfrm>
          <a:prstGeom prst="rect">
            <a:avLst/>
          </a:prstGeom>
        </p:spPr>
      </p:pic>
      <p:pic>
        <p:nvPicPr>
          <p:cNvPr id="20" name="Picture 19" descr="A green check mark in a circle&#10;&#10;Description automatically generated">
            <a:extLst>
              <a:ext uri="{FF2B5EF4-FFF2-40B4-BE49-F238E27FC236}">
                <a16:creationId xmlns:a16="http://schemas.microsoft.com/office/drawing/2014/main" id="{8163CEF7-3156-1B83-60A8-D800773042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3895" y="4232255"/>
            <a:ext cx="1231525" cy="1231525"/>
          </a:xfrm>
          <a:prstGeom prst="rect">
            <a:avLst/>
          </a:prstGeom>
        </p:spPr>
      </p:pic>
      <p:pic>
        <p:nvPicPr>
          <p:cNvPr id="25" name="Picture 24" descr="A cartoon of a child at a desk with a computer&#10;&#10;Description automatically generated">
            <a:extLst>
              <a:ext uri="{FF2B5EF4-FFF2-40B4-BE49-F238E27FC236}">
                <a16:creationId xmlns:a16="http://schemas.microsoft.com/office/drawing/2014/main" id="{36895133-8A32-D334-5E59-A40FA33B2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7043" y="2145354"/>
            <a:ext cx="3377075" cy="337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885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1945324"/>
            <a:ext cx="6350129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Quick History Lesson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ADF8B5-1FF4-CCC8-A95E-17E951EF059C}"/>
              </a:ext>
            </a:extLst>
          </p:cNvPr>
          <p:cNvSpPr txBox="1"/>
          <p:nvPr/>
        </p:nvSpPr>
        <p:spPr>
          <a:xfrm>
            <a:off x="861497" y="3092198"/>
            <a:ext cx="4801304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Candidate Presentation Marketing Call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861497" y="4553883"/>
            <a:ext cx="3151767" cy="193899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You DO NOT get Job Orders from making Service Calls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454F5D-3281-BACB-3E9A-1E274D603818}"/>
              </a:ext>
            </a:extLst>
          </p:cNvPr>
          <p:cNvSpPr txBox="1"/>
          <p:nvPr/>
        </p:nvSpPr>
        <p:spPr>
          <a:xfrm>
            <a:off x="4260428" y="4553883"/>
            <a:ext cx="4801304" cy="193899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You cannot sell if you’re not giving somebody an opportunity to BUY something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2D3573-B825-9927-5D2D-8EFF2EC10304}"/>
              </a:ext>
            </a:extLst>
          </p:cNvPr>
          <p:cNvSpPr txBox="1"/>
          <p:nvPr/>
        </p:nvSpPr>
        <p:spPr>
          <a:xfrm>
            <a:off x="7655858" y="3064938"/>
            <a:ext cx="4123765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Service Marketing Call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B815B-6042-8209-05E3-5C0628C93E1C}"/>
              </a:ext>
            </a:extLst>
          </p:cNvPr>
          <p:cNvSpPr txBox="1"/>
          <p:nvPr/>
        </p:nvSpPr>
        <p:spPr>
          <a:xfrm>
            <a:off x="9332194" y="4784715"/>
            <a:ext cx="2447429" cy="147732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It’s all about Placing candidates</a:t>
            </a:r>
          </a:p>
        </p:txBody>
      </p:sp>
      <p:pic>
        <p:nvPicPr>
          <p:cNvPr id="8" name="Picture 7" descr="A red and black letters&#10;&#10;Description automatically generated">
            <a:extLst>
              <a:ext uri="{FF2B5EF4-FFF2-40B4-BE49-F238E27FC236}">
                <a16:creationId xmlns:a16="http://schemas.microsoft.com/office/drawing/2014/main" id="{14635A4A-A28C-A2D8-663B-0CEF146EF4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851" y="2945546"/>
            <a:ext cx="1536700" cy="1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067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61496" y="1944932"/>
            <a:ext cx="896382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MPC = Most Placeable Candidate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ADF8B5-1FF4-CCC8-A95E-17E951EF059C}"/>
              </a:ext>
            </a:extLst>
          </p:cNvPr>
          <p:cNvSpPr txBox="1"/>
          <p:nvPr/>
        </p:nvSpPr>
        <p:spPr>
          <a:xfrm>
            <a:off x="861496" y="2894185"/>
            <a:ext cx="4801304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What makes an MPC?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5020776" y="4528569"/>
            <a:ext cx="2623161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Candidates History or Track Record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454F5D-3281-BACB-3E9A-1E274D603818}"/>
              </a:ext>
            </a:extLst>
          </p:cNvPr>
          <p:cNvSpPr txBox="1"/>
          <p:nvPr/>
        </p:nvSpPr>
        <p:spPr>
          <a:xfrm>
            <a:off x="7975688" y="5267234"/>
            <a:ext cx="985967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B815B-6042-8209-05E3-5C0628C93E1C}"/>
              </a:ext>
            </a:extLst>
          </p:cNvPr>
          <p:cNvSpPr txBox="1"/>
          <p:nvPr/>
        </p:nvSpPr>
        <p:spPr>
          <a:xfrm>
            <a:off x="9293406" y="5267234"/>
            <a:ext cx="2447429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Numbers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23F4D6B9-4B01-32DA-EB8D-88F1560E6533}"/>
              </a:ext>
            </a:extLst>
          </p:cNvPr>
          <p:cNvSpPr/>
          <p:nvPr/>
        </p:nvSpPr>
        <p:spPr>
          <a:xfrm>
            <a:off x="7125140" y="3137232"/>
            <a:ext cx="4801304" cy="1041699"/>
          </a:xfrm>
          <a:prstGeom prst="wedgeRoundRectCallout">
            <a:avLst>
              <a:gd name="adj1" fmla="val 10998"/>
              <a:gd name="adj2" fmla="val 10638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3AFC6D-6474-A861-28BA-EED6F2A9BCC8}"/>
              </a:ext>
            </a:extLst>
          </p:cNvPr>
          <p:cNvSpPr txBox="1"/>
          <p:nvPr/>
        </p:nvSpPr>
        <p:spPr>
          <a:xfrm>
            <a:off x="7256837" y="3402567"/>
            <a:ext cx="44310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does that mean?</a:t>
            </a:r>
          </a:p>
        </p:txBody>
      </p:sp>
      <p:pic>
        <p:nvPicPr>
          <p:cNvPr id="14" name="Picture 13" descr="A cartoon of a cat playing a guitar&#10;&#10;Description automatically generated">
            <a:extLst>
              <a:ext uri="{FF2B5EF4-FFF2-40B4-BE49-F238E27FC236}">
                <a16:creationId xmlns:a16="http://schemas.microsoft.com/office/drawing/2014/main" id="{7E36683B-26D4-B9CF-CA3A-678D4014F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167" y="3764108"/>
            <a:ext cx="2220307" cy="2952779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6" name="Picture 15" descr="A yellow stars with black outline&#10;&#10;Description automatically generated">
            <a:extLst>
              <a:ext uri="{FF2B5EF4-FFF2-40B4-BE49-F238E27FC236}">
                <a16:creationId xmlns:a16="http://schemas.microsoft.com/office/drawing/2014/main" id="{695033E0-0F98-E2EF-2CDC-A1347AEEC5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648223" y="4677395"/>
            <a:ext cx="3165620" cy="966840"/>
          </a:xfrm>
          <a:prstGeom prst="rect">
            <a:avLst/>
          </a:prstGeom>
        </p:spPr>
      </p:pic>
      <p:pic>
        <p:nvPicPr>
          <p:cNvPr id="17" name="Picture 16" descr="A yellow stars with black outline&#10;&#10;Description automatically generated">
            <a:extLst>
              <a:ext uri="{FF2B5EF4-FFF2-40B4-BE49-F238E27FC236}">
                <a16:creationId xmlns:a16="http://schemas.microsoft.com/office/drawing/2014/main" id="{8C5040E1-C5B7-1E0D-17BF-631A87D68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2873876" y="4650657"/>
            <a:ext cx="3165620" cy="96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45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61497" y="1944932"/>
            <a:ext cx="570368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 is Awesome?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838201" y="2845507"/>
            <a:ext cx="3075962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Don’t tell me, show 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B815B-6042-8209-05E3-5C0628C93E1C}"/>
              </a:ext>
            </a:extLst>
          </p:cNvPr>
          <p:cNvSpPr txBox="1"/>
          <p:nvPr/>
        </p:nvSpPr>
        <p:spPr>
          <a:xfrm>
            <a:off x="4344847" y="2845507"/>
            <a:ext cx="3446427" cy="15696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How is your candidate measured?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23F4D6B9-4B01-32DA-EB8D-88F1560E6533}"/>
              </a:ext>
            </a:extLst>
          </p:cNvPr>
          <p:cNvSpPr/>
          <p:nvPr/>
        </p:nvSpPr>
        <p:spPr>
          <a:xfrm>
            <a:off x="4974472" y="5435844"/>
            <a:ext cx="5690298" cy="1120048"/>
          </a:xfrm>
          <a:prstGeom prst="wedgeRoundRectCallout">
            <a:avLst>
              <a:gd name="adj1" fmla="val -56068"/>
              <a:gd name="adj2" fmla="val -11659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3AFC6D-6474-A861-28BA-EED6F2A9BCC8}"/>
              </a:ext>
            </a:extLst>
          </p:cNvPr>
          <p:cNvSpPr txBox="1"/>
          <p:nvPr/>
        </p:nvSpPr>
        <p:spPr>
          <a:xfrm>
            <a:off x="5031167" y="5522846"/>
            <a:ext cx="56336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are your achievements and accomplishments?</a:t>
            </a:r>
          </a:p>
        </p:txBody>
      </p:sp>
      <p:pic>
        <p:nvPicPr>
          <p:cNvPr id="8" name="Picture 7" descr="A black background with red blue and yellow text&#10;&#10;Description automatically generated">
            <a:extLst>
              <a:ext uri="{FF2B5EF4-FFF2-40B4-BE49-F238E27FC236}">
                <a16:creationId xmlns:a16="http://schemas.microsoft.com/office/drawing/2014/main" id="{8222C467-24D3-E13C-2DE6-A3C9646745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3601" y="1978105"/>
            <a:ext cx="3203495" cy="3203495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3" name="Picture 12" descr="A drawing of a graph with a yellow arrow&#10;&#10;Description automatically generated">
            <a:extLst>
              <a:ext uri="{FF2B5EF4-FFF2-40B4-BE49-F238E27FC236}">
                <a16:creationId xmlns:a16="http://schemas.microsoft.com/office/drawing/2014/main" id="{9A057D8C-CE88-C3C3-ED05-C3F4C65D60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04" y="4176969"/>
            <a:ext cx="3714913" cy="2467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58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MARKETING MADNESS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61496" y="1944932"/>
            <a:ext cx="896382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MPC = Most Placeable Candidate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ADF8B5-1FF4-CCC8-A95E-17E951EF059C}"/>
              </a:ext>
            </a:extLst>
          </p:cNvPr>
          <p:cNvSpPr txBox="1"/>
          <p:nvPr/>
        </p:nvSpPr>
        <p:spPr>
          <a:xfrm>
            <a:off x="861496" y="2894185"/>
            <a:ext cx="4801304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What makes an MPC?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5038168" y="4515410"/>
            <a:ext cx="3394666" cy="78483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Century Gothic" panose="020B0502020202020204" pitchFamily="34" charset="0"/>
                <a:cs typeface="Comic Sans MS"/>
              </a:rPr>
              <a:t>Availability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B815B-6042-8209-05E3-5C0628C93E1C}"/>
              </a:ext>
            </a:extLst>
          </p:cNvPr>
          <p:cNvSpPr txBox="1"/>
          <p:nvPr/>
        </p:nvSpPr>
        <p:spPr>
          <a:xfrm>
            <a:off x="8938410" y="3322776"/>
            <a:ext cx="2604248" cy="317009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  <a:cs typeface="Comic Sans MS"/>
              </a:rPr>
              <a:t>They must know what they want</a:t>
            </a:r>
          </a:p>
        </p:txBody>
      </p:sp>
      <p:pic>
        <p:nvPicPr>
          <p:cNvPr id="8" name="Picture 7" descr="A yellow post-it note with a push pin&#10;&#10;Description automatically generated">
            <a:extLst>
              <a:ext uri="{FF2B5EF4-FFF2-40B4-BE49-F238E27FC236}">
                <a16:creationId xmlns:a16="http://schemas.microsoft.com/office/drawing/2014/main" id="{752CCADE-9FB8-0708-FFF1-849955B76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367" y="3689083"/>
            <a:ext cx="3487081" cy="262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209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3481</TotalTime>
  <Words>542</Words>
  <Application>Microsoft Macintosh PowerPoint</Application>
  <PresentationFormat>Widescreen</PresentationFormat>
  <Paragraphs>100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Arial Rounded MT Bold</vt:lpstr>
      <vt:lpstr>Century Gothic</vt:lpstr>
      <vt:lpstr>Office Theme</vt:lpstr>
      <vt:lpstr>MARKETING MADNESS</vt:lpstr>
      <vt:lpstr>MARKETING MADNESS</vt:lpstr>
      <vt:lpstr>MARKETING MADNESS</vt:lpstr>
      <vt:lpstr>MARKETING MADNESS</vt:lpstr>
      <vt:lpstr>MARKETING MADNESS</vt:lpstr>
      <vt:lpstr>MARKETING MADNESS</vt:lpstr>
      <vt:lpstr>MARKETING MADNESS</vt:lpstr>
      <vt:lpstr>MARKETING MADNESS</vt:lpstr>
      <vt:lpstr>MARKETING MADNESS</vt:lpstr>
      <vt:lpstr>MARKETING MADNESS</vt:lpstr>
      <vt:lpstr>MARKETING MADNESS</vt:lpstr>
      <vt:lpstr>MARKETING MADNESS</vt:lpstr>
      <vt:lpstr>MARKETING MADNESS</vt:lpstr>
      <vt:lpstr>MARKETING MADNESS</vt:lpstr>
      <vt:lpstr>MARKETING MADNESS</vt:lpstr>
      <vt:lpstr>MARKETING MADNESS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111</cp:revision>
  <dcterms:created xsi:type="dcterms:W3CDTF">2024-08-12T10:45:38Z</dcterms:created>
  <dcterms:modified xsi:type="dcterms:W3CDTF">2024-08-20T13:27:53Z</dcterms:modified>
</cp:coreProperties>
</file>