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88" r:id="rId2"/>
    <p:sldId id="409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3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FF8AD8"/>
    <a:srgbClr val="D883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1"/>
  </p:normalViewPr>
  <p:slideViewPr>
    <p:cSldViewPr snapToGrid="0">
      <p:cViewPr varScale="1">
        <p:scale>
          <a:sx n="93" d="100"/>
          <a:sy n="9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B466-D17C-AA41-AA08-EC1DC8EF1067}" type="datetimeFigureOut">
              <a:rPr lang="en-US" smtClean="0"/>
              <a:t>7/12/26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BD27-8066-2D49-B319-CF64DE38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35E-5058-22E8-C739-EF8F1CA2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3C77F-B7AA-A68C-3E9A-CA81CF34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74B-1FFE-80AB-0303-6203E54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AF2F-5D95-91CA-060B-2C24BCF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F131-AD38-4868-6B09-9CD9CCAE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7B05-9716-4870-A7C7-861103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734E-6D17-5E4A-75A1-484809A2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5272-18E5-25E3-FE18-BAE3CA3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A825-CFB7-E4B8-2F55-68A709E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A493-EB84-71F4-6FA4-DD5F9477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20DD-3AA6-CEA9-6871-9D98D286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B676-B4C5-625A-9FE3-0DEA8228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A74-B129-997A-1722-C481BC1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428-781C-8CFD-0CA0-51AA61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A2A-937E-EC33-2852-86EB5E2C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AEA5-B659-666D-B76F-22A3B4E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9332-0068-7D6A-8BA4-58FD01BD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C3DC-5FF8-BFB6-CA6D-4183B3C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855-D6D5-FE39-3C7E-7DC7263C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8D3D-9B61-D3F1-F81F-43451DD2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36-949A-09E8-3D23-51EEF89F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12A8-9398-5960-A806-270FE068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C4AC-E30A-6C4A-A014-E2FD63ED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685B-B41D-556B-419B-32429353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2CC9-1883-B3DC-7D81-9B958AA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161E-7F71-FD35-21C2-F4804D3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570-716C-EF55-D306-C39C08D8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E8B2-EE90-9AED-59FB-78C11709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A995-F0F1-916D-4CEC-E29B786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D475-DD0E-C41D-ECB5-9FD1A4B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5F3D-4404-E541-A6D7-DD5ECAE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4DA-7063-AF8A-21EC-5186733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F423-EF3E-C50E-0ECC-D3A9BA2B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099F3-B185-A1AC-5923-445404E61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ABE1-4F61-0E3E-AA72-3E7C2E9C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5DD44-CD3A-C812-E373-105EEF0A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B5F1-C473-0CDB-CEF4-7DEC167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982EE-7F04-9256-95FA-08C4E99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1536-0B5F-3124-60AD-A6896C1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09F-8FFA-2C28-4664-4923275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28FC-267D-88C0-C074-E5350EB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728-3C75-9222-1BF6-99580582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172EF-FC91-0400-FE24-5B70536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68F2C-09C6-A6FA-200E-A5A0D60A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2E2A-401E-79B2-2AB2-06E83E26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A428-4929-C932-E396-E2129B7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CD7-35B7-8212-20E4-FBE169AA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746B-C8CA-00E5-41B1-6BD78B51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62B-5A06-8176-84F6-0AE20713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2FC3-4CA8-4D5C-EB2B-637399D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01CC-13DC-6036-5CBB-D12F9AA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651EE-E714-9D65-E7F3-9628BEB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80A1-466A-0673-6F93-B53E7844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56BB8-6C83-AC5E-C096-A998D65B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DA7E-325C-C121-4F57-7EF379FE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5E0DB-14C5-493F-6BF6-C036536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0236-C501-7BA8-C6DD-4E56A26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4358-E892-4642-3AC3-2B84775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0E85A-B524-9494-E735-5D0157B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E272-E52B-F810-565E-6EB97FB0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BBD0-E1D2-2485-9126-EB8D90E0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14DD-D40B-3446-B690-84515C872602}" type="datetimeFigureOut">
              <a:rPr lang="en-US" smtClean="0"/>
              <a:t>7/12/26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6C3C-A861-C18E-9883-8BE566B4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9A97-E6B2-854E-42AD-92022B5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D13B0B-403B-238D-F3C5-EB289AA1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C2D43AB-4DE0-B661-B0E6-66E333B2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C3647F-177F-C67C-5870-B1B79E99E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1AC8098-427E-2BD7-03B0-DF950FBCC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F22F49A-4FCD-CFC3-35BB-BEF841E71B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48685F4-AAB8-A859-0172-29928677A7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74A6B7-990A-ABB5-2802-69BCF4773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21B0C4B-E319-DB69-E191-1D7D30FFF8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7096B94-BBE0-0A8E-2408-BFAFB45CB7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D00628F-5F81-EA55-777D-B41BC595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60" y="1360761"/>
            <a:ext cx="2664000" cy="646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person holding a sign&#10;&#10;Description automatically generated">
            <a:extLst>
              <a:ext uri="{FF2B5EF4-FFF2-40B4-BE49-F238E27FC236}">
                <a16:creationId xmlns:a16="http://schemas.microsoft.com/office/drawing/2014/main" id="{5B1D161F-868B-8F25-F763-F7D0BF732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91" y="3249483"/>
            <a:ext cx="2235778" cy="2555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F72244-07D2-24F2-6DE7-697A1C0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534" y="537502"/>
            <a:ext cx="6143625" cy="823259"/>
          </a:xfrm>
          <a:ln w="635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5000" b="1">
                <a:solidFill>
                  <a:srgbClr val="00B0F0"/>
                </a:solidFill>
                <a:latin typeface="Arial Rounded MT Bold" panose="020F0704030504030204" pitchFamily="34" charset="77"/>
              </a:rPr>
              <a:t>SLUMPS 2.0! </a:t>
            </a:r>
            <a:endParaRPr lang="en-US" sz="5000" b="1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26" name="Picture 2" descr="Businessman Slump Desk | Great ...">
            <a:extLst>
              <a:ext uri="{FF2B5EF4-FFF2-40B4-BE49-F238E27FC236}">
                <a16:creationId xmlns:a16="http://schemas.microsoft.com/office/drawing/2014/main" id="{93F14557-D21A-7841-095C-434FF773D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30" y="2006781"/>
            <a:ext cx="4828569" cy="422499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9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988F-F6F5-5BFC-E44E-CCE9679A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85B4-D29C-037F-616F-A8B76365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0F243-A1C4-B716-9BB5-8F1F39B8014D}"/>
              </a:ext>
            </a:extLst>
          </p:cNvPr>
          <p:cNvSpPr txBox="1"/>
          <p:nvPr/>
        </p:nvSpPr>
        <p:spPr>
          <a:xfrm>
            <a:off x="875248" y="1451052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How do we Fix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2B50A-8C25-DC75-28FC-4C11A86EA537}"/>
              </a:ext>
            </a:extLst>
          </p:cNvPr>
          <p:cNvSpPr txBox="1"/>
          <p:nvPr/>
        </p:nvSpPr>
        <p:spPr>
          <a:xfrm>
            <a:off x="838199" y="4387565"/>
            <a:ext cx="6134102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What’s the 1st thing you should do on Monday morning?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MONEY CALLS!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09B1C-2568-8E23-6412-86D175DD9B8B}"/>
              </a:ext>
            </a:extLst>
          </p:cNvPr>
          <p:cNvSpPr txBox="1"/>
          <p:nvPr/>
        </p:nvSpPr>
        <p:spPr>
          <a:xfrm>
            <a:off x="838199" y="3342603"/>
            <a:ext cx="525780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Science of Depletion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A3E1F-9FEC-9FD6-430E-F4D01A39E90D}"/>
              </a:ext>
            </a:extLst>
          </p:cNvPr>
          <p:cNvSpPr txBox="1"/>
          <p:nvPr/>
        </p:nvSpPr>
        <p:spPr>
          <a:xfrm>
            <a:off x="838199" y="2459448"/>
            <a:ext cx="644842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Not just WHAT, but also WHEN</a:t>
            </a:r>
          </a:p>
        </p:txBody>
      </p:sp>
      <p:pic>
        <p:nvPicPr>
          <p:cNvPr id="14338" name="Picture 2" descr="Monday Morning Musings - Pallet and Pantry">
            <a:extLst>
              <a:ext uri="{FF2B5EF4-FFF2-40B4-BE49-F238E27FC236}">
                <a16:creationId xmlns:a16="http://schemas.microsoft.com/office/drawing/2014/main" id="{FC0BCDE4-39C7-046B-E8C7-E1CC2562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76" y="2301761"/>
            <a:ext cx="3847994" cy="38479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9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01F6-E7FD-7AC1-5E55-1CF60D4E4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9175-4796-8819-F74B-C93A5002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11BF3-0096-8E86-714F-508C921201AB}"/>
              </a:ext>
            </a:extLst>
          </p:cNvPr>
          <p:cNvSpPr txBox="1"/>
          <p:nvPr/>
        </p:nvSpPr>
        <p:spPr>
          <a:xfrm>
            <a:off x="875248" y="1451052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Result of Decision Fatigue 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DA3DD-9DFB-252D-2FED-D452DFA5AE8F}"/>
              </a:ext>
            </a:extLst>
          </p:cNvPr>
          <p:cNvSpPr txBox="1"/>
          <p:nvPr/>
        </p:nvSpPr>
        <p:spPr>
          <a:xfrm>
            <a:off x="790047" y="3903774"/>
            <a:ext cx="6610877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You’re more arrogant when you’re tired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4B210-AA16-2A85-AAFD-E9341BB3417F}"/>
              </a:ext>
            </a:extLst>
          </p:cNvPr>
          <p:cNvSpPr txBox="1"/>
          <p:nvPr/>
        </p:nvSpPr>
        <p:spPr>
          <a:xfrm>
            <a:off x="838199" y="3062340"/>
            <a:ext cx="884872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You talk too much when you’re depleted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9E8A3-0C07-928B-7BD9-95509F7D3B63}"/>
              </a:ext>
            </a:extLst>
          </p:cNvPr>
          <p:cNvSpPr txBox="1"/>
          <p:nvPr/>
        </p:nvSpPr>
        <p:spPr>
          <a:xfrm>
            <a:off x="838201" y="2241823"/>
            <a:ext cx="344805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DO NOTHING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24F1D-A4C3-B5D7-C633-0A0A0ABB5468}"/>
              </a:ext>
            </a:extLst>
          </p:cNvPr>
          <p:cNvSpPr txBox="1"/>
          <p:nvPr/>
        </p:nvSpPr>
        <p:spPr>
          <a:xfrm>
            <a:off x="728657" y="5273338"/>
            <a:ext cx="6672267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4. You’re more Passive and therefore less able to Persuade</a:t>
            </a:r>
          </a:p>
        </p:txBody>
      </p:sp>
      <p:pic>
        <p:nvPicPr>
          <p:cNvPr id="16386" name="Picture 2" descr="Tired Stock Illustrations – 90,266 ...">
            <a:extLst>
              <a:ext uri="{FF2B5EF4-FFF2-40B4-BE49-F238E27FC236}">
                <a16:creationId xmlns:a16="http://schemas.microsoft.com/office/drawing/2014/main" id="{AF688717-0321-5649-9A8E-4FA468B8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4" y="4119341"/>
            <a:ext cx="4055773" cy="24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8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1ACB5-DF44-2AFB-F7FF-C746F70B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8A1F-A5D1-68E7-929E-0848F3F7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25EE9-D8B2-0EA7-63B4-306F19B5D1CB}"/>
              </a:ext>
            </a:extLst>
          </p:cNvPr>
          <p:cNvSpPr txBox="1"/>
          <p:nvPr/>
        </p:nvSpPr>
        <p:spPr>
          <a:xfrm>
            <a:off x="875248" y="1451052"/>
            <a:ext cx="8811677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Top 6 reasons Why don’t we make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ECCD5-3F01-4AA0-278E-D96294157884}"/>
              </a:ext>
            </a:extLst>
          </p:cNvPr>
          <p:cNvSpPr txBox="1"/>
          <p:nvPr/>
        </p:nvSpPr>
        <p:spPr>
          <a:xfrm>
            <a:off x="790047" y="4427872"/>
            <a:ext cx="5553603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I can’t do it today because today is “special”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0463C-CF4B-7265-E4EC-76F79B32D3C5}"/>
              </a:ext>
            </a:extLst>
          </p:cNvPr>
          <p:cNvSpPr txBox="1"/>
          <p:nvPr/>
        </p:nvSpPr>
        <p:spPr>
          <a:xfrm>
            <a:off x="838198" y="3062340"/>
            <a:ext cx="9477377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There are things that you care enough about to do and there are things that you don't.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7B7F4-FD09-28F4-ACD6-78B331F0C971}"/>
              </a:ext>
            </a:extLst>
          </p:cNvPr>
          <p:cNvSpPr txBox="1"/>
          <p:nvPr/>
        </p:nvSpPr>
        <p:spPr>
          <a:xfrm>
            <a:off x="838200" y="2241824"/>
            <a:ext cx="479107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We glorify Willpower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CB31A-BE77-9D49-E352-8D2E3162402E}"/>
              </a:ext>
            </a:extLst>
          </p:cNvPr>
          <p:cNvSpPr txBox="1"/>
          <p:nvPr/>
        </p:nvSpPr>
        <p:spPr>
          <a:xfrm>
            <a:off x="790047" y="5793404"/>
            <a:ext cx="5815018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At least I’m better than...</a:t>
            </a:r>
          </a:p>
        </p:txBody>
      </p:sp>
      <p:pic>
        <p:nvPicPr>
          <p:cNvPr id="8" name="Picture 7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EC9CE58-3793-F912-C981-D6728903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14" y="4375299"/>
            <a:ext cx="4739970" cy="19546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62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2D282-81E8-E157-962D-FC28ED64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D628-B008-2D0B-8A2E-32F3749F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E48A8-19E1-E209-EE9D-274C89F19C56}"/>
              </a:ext>
            </a:extLst>
          </p:cNvPr>
          <p:cNvSpPr txBox="1"/>
          <p:nvPr/>
        </p:nvSpPr>
        <p:spPr>
          <a:xfrm>
            <a:off x="875248" y="1451052"/>
            <a:ext cx="8811677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Top 6 reasons Why don’t we make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CBB7-267F-3178-6BCB-935231D66DD5}"/>
              </a:ext>
            </a:extLst>
          </p:cNvPr>
          <p:cNvSpPr txBox="1"/>
          <p:nvPr/>
        </p:nvSpPr>
        <p:spPr>
          <a:xfrm>
            <a:off x="3838896" y="4394875"/>
            <a:ext cx="3410478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5. I have time…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14FB-0DC7-08BA-D49B-7F39F2E94F45}"/>
              </a:ext>
            </a:extLst>
          </p:cNvPr>
          <p:cNvSpPr txBox="1"/>
          <p:nvPr/>
        </p:nvSpPr>
        <p:spPr>
          <a:xfrm>
            <a:off x="838201" y="2521660"/>
            <a:ext cx="5815018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4. I don’t need help, I’m a Manger/ Senior Recruiter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DCBDF-1B95-3D98-C99D-AF2DB94B0103}"/>
              </a:ext>
            </a:extLst>
          </p:cNvPr>
          <p:cNvSpPr txBox="1"/>
          <p:nvPr/>
        </p:nvSpPr>
        <p:spPr>
          <a:xfrm>
            <a:off x="4876678" y="5606984"/>
            <a:ext cx="517737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6. If I change, I’m not ME</a:t>
            </a:r>
          </a:p>
        </p:txBody>
      </p:sp>
      <p:pic>
        <p:nvPicPr>
          <p:cNvPr id="18434" name="Picture 2" descr="Caution Don't Touch Sign Template ...">
            <a:extLst>
              <a:ext uri="{FF2B5EF4-FFF2-40B4-BE49-F238E27FC236}">
                <a16:creationId xmlns:a16="http://schemas.microsoft.com/office/drawing/2014/main" id="{2A957495-E5AC-D90C-3CC6-0D8EC434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323048"/>
            <a:ext cx="3952874" cy="308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ed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008D828B-DE1B-7A4F-301C-3EA1016F5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08403"/>
            <a:ext cx="2539582" cy="2798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3482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253C-2482-C9F7-B178-B77F2AD02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05A0-922D-0E71-932D-B92EC929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5470F-F8B8-1317-5917-2D7C1E4E72C4}"/>
              </a:ext>
            </a:extLst>
          </p:cNvPr>
          <p:cNvSpPr txBox="1"/>
          <p:nvPr/>
        </p:nvSpPr>
        <p:spPr>
          <a:xfrm>
            <a:off x="875248" y="1451052"/>
            <a:ext cx="8811677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Basic Behavioural Psychology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7B636-0EDD-509B-868C-7D274DCEF719}"/>
              </a:ext>
            </a:extLst>
          </p:cNvPr>
          <p:cNvSpPr txBox="1"/>
          <p:nvPr/>
        </p:nvSpPr>
        <p:spPr>
          <a:xfrm>
            <a:off x="4102100" y="2453613"/>
            <a:ext cx="7251700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Don’t Ask: Did I make enough calls today?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E74F3-EE4B-BC20-6095-0EB93A20CB33}"/>
              </a:ext>
            </a:extLst>
          </p:cNvPr>
          <p:cNvSpPr txBox="1"/>
          <p:nvPr/>
        </p:nvSpPr>
        <p:spPr>
          <a:xfrm>
            <a:off x="5016500" y="4868339"/>
            <a:ext cx="5815018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DO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 Ask: Did I do my BEST to make enough calls today?</a:t>
            </a:r>
          </a:p>
        </p:txBody>
      </p:sp>
      <p:pic>
        <p:nvPicPr>
          <p:cNvPr id="8" name="Picture 7" descr="A red sign with black letters&#10;&#10;AI-generated content may be incorrect.">
            <a:extLst>
              <a:ext uri="{FF2B5EF4-FFF2-40B4-BE49-F238E27FC236}">
                <a16:creationId xmlns:a16="http://schemas.microsoft.com/office/drawing/2014/main" id="{C845E793-20F5-D29F-C226-E475A374E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0773"/>
            <a:ext cx="2996355" cy="14805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482" name="Picture 2" descr="Friends who have a Chronic Illness ...">
            <a:extLst>
              <a:ext uri="{FF2B5EF4-FFF2-40B4-BE49-F238E27FC236}">
                <a16:creationId xmlns:a16="http://schemas.microsoft.com/office/drawing/2014/main" id="{4740A8FB-E93C-E626-8C48-67D27EFB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42" y="4244542"/>
            <a:ext cx="2361963" cy="23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5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E7AB5-7D23-C83F-77DA-9400064E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3A85-4151-662B-FA76-05B490F9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3C75D-CE88-2665-9E5D-CD4DDBA62583}"/>
              </a:ext>
            </a:extLst>
          </p:cNvPr>
          <p:cNvSpPr txBox="1"/>
          <p:nvPr/>
        </p:nvSpPr>
        <p:spPr>
          <a:xfrm>
            <a:off x="875249" y="1451052"/>
            <a:ext cx="5815017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Bad Habits and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F46D7-AAF0-C71E-0B12-6436430D5C12}"/>
              </a:ext>
            </a:extLst>
          </p:cNvPr>
          <p:cNvSpPr txBox="1"/>
          <p:nvPr/>
        </p:nvSpPr>
        <p:spPr>
          <a:xfrm>
            <a:off x="875250" y="2370773"/>
            <a:ext cx="5815017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New Years Resolutions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AAD42-722E-B860-07D3-C2399EF322BC}"/>
              </a:ext>
            </a:extLst>
          </p:cNvPr>
          <p:cNvSpPr txBox="1"/>
          <p:nvPr/>
        </p:nvSpPr>
        <p:spPr>
          <a:xfrm>
            <a:off x="838200" y="3252514"/>
            <a:ext cx="5815018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Only 9.2% of people who make New Years Resolutions stick to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0EB8D-1239-312E-B7D7-A2C3B4698F54}"/>
              </a:ext>
            </a:extLst>
          </p:cNvPr>
          <p:cNvSpPr txBox="1"/>
          <p:nvPr/>
        </p:nvSpPr>
        <p:spPr>
          <a:xfrm>
            <a:off x="875249" y="5058419"/>
            <a:ext cx="5815018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33% violate them by the end of the first week!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2B4AE-DCC0-3392-8AB6-327A4CB1999D}"/>
              </a:ext>
            </a:extLst>
          </p:cNvPr>
          <p:cNvSpPr txBox="1"/>
          <p:nvPr/>
        </p:nvSpPr>
        <p:spPr>
          <a:xfrm>
            <a:off x="7254876" y="4904227"/>
            <a:ext cx="4061875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Work Resolutions fail at exactly the same rate</a:t>
            </a:r>
          </a:p>
        </p:txBody>
      </p:sp>
      <p:pic>
        <p:nvPicPr>
          <p:cNvPr id="22530" name="Picture 2" descr="Vector Graphics &amp; Clip Art ...">
            <a:extLst>
              <a:ext uri="{FF2B5EF4-FFF2-40B4-BE49-F238E27FC236}">
                <a16:creationId xmlns:a16="http://schemas.microsoft.com/office/drawing/2014/main" id="{A22AEA87-7156-734B-6450-6114718E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00" y="1606918"/>
            <a:ext cx="3552825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9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3F5AC-0FFC-1E2A-D543-3E60B43B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EB32-A2CB-DA6A-756F-1C1CB12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ED820-7F37-F548-2031-1585D8157694}"/>
              </a:ext>
            </a:extLst>
          </p:cNvPr>
          <p:cNvSpPr txBox="1"/>
          <p:nvPr/>
        </p:nvSpPr>
        <p:spPr>
          <a:xfrm>
            <a:off x="875250" y="1451052"/>
            <a:ext cx="4338116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Why do they Fail?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DD5AD-00F6-609A-9B38-110B9AE5A437}"/>
              </a:ext>
            </a:extLst>
          </p:cNvPr>
          <p:cNvSpPr txBox="1"/>
          <p:nvPr/>
        </p:nvSpPr>
        <p:spPr>
          <a:xfrm>
            <a:off x="875252" y="2370773"/>
            <a:ext cx="2974854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Cold turkey doesn’t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DA7DC-A803-A3A0-EC19-26AA76379B2C}"/>
              </a:ext>
            </a:extLst>
          </p:cNvPr>
          <p:cNvSpPr txBox="1"/>
          <p:nvPr/>
        </p:nvSpPr>
        <p:spPr>
          <a:xfrm>
            <a:off x="838200" y="3750046"/>
            <a:ext cx="3445042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The Trappings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F920F-E609-C967-0954-8A0E7F2FDFDF}"/>
              </a:ext>
            </a:extLst>
          </p:cNvPr>
          <p:cNvSpPr txBox="1"/>
          <p:nvPr/>
        </p:nvSpPr>
        <p:spPr>
          <a:xfrm>
            <a:off x="875249" y="4726917"/>
            <a:ext cx="4338116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Too focused on Stopping rather than Doing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EF16A-62AF-D8E4-13C5-A694AFA9BEDF}"/>
              </a:ext>
            </a:extLst>
          </p:cNvPr>
          <p:cNvSpPr txBox="1"/>
          <p:nvPr/>
        </p:nvSpPr>
        <p:spPr>
          <a:xfrm>
            <a:off x="5465488" y="5711802"/>
            <a:ext cx="587797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“Abs are made in the….?"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B9BAD-25CD-06CD-A73A-E89E518A449A}"/>
              </a:ext>
            </a:extLst>
          </p:cNvPr>
          <p:cNvSpPr txBox="1"/>
          <p:nvPr/>
        </p:nvSpPr>
        <p:spPr>
          <a:xfrm>
            <a:off x="6096000" y="4748636"/>
            <a:ext cx="295380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4. Ignorance</a:t>
            </a:r>
          </a:p>
        </p:txBody>
      </p:sp>
      <p:pic>
        <p:nvPicPr>
          <p:cNvPr id="24578" name="Picture 2" descr="and other facts dairy breeders should ...">
            <a:extLst>
              <a:ext uri="{FF2B5EF4-FFF2-40B4-BE49-F238E27FC236}">
                <a16:creationId xmlns:a16="http://schemas.microsoft.com/office/drawing/2014/main" id="{C7E673DD-48C9-A6EA-F419-D46BF2F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2" y="1639700"/>
            <a:ext cx="5725336" cy="27305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1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06FCF-07AF-ED87-EF04-CCCFBD1B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4B84-4D6A-15A5-DBD8-825EF273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9E96D-DD5A-2660-209B-2AC8170F1E58}"/>
              </a:ext>
            </a:extLst>
          </p:cNvPr>
          <p:cNvSpPr txBox="1"/>
          <p:nvPr/>
        </p:nvSpPr>
        <p:spPr>
          <a:xfrm>
            <a:off x="875250" y="1451052"/>
            <a:ext cx="4338116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Why do they Fail?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728CD-BC53-8390-8550-531F591FC6A5}"/>
              </a:ext>
            </a:extLst>
          </p:cNvPr>
          <p:cNvSpPr txBox="1"/>
          <p:nvPr/>
        </p:nvSpPr>
        <p:spPr>
          <a:xfrm>
            <a:off x="5483247" y="1485089"/>
            <a:ext cx="587797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DEMsays...“Too small to Fail”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10D15-5E43-089E-C085-2EE659722BB7}"/>
              </a:ext>
            </a:extLst>
          </p:cNvPr>
          <p:cNvSpPr txBox="1"/>
          <p:nvPr/>
        </p:nvSpPr>
        <p:spPr>
          <a:xfrm>
            <a:off x="838200" y="2336736"/>
            <a:ext cx="520275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5. Not Intentional enough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56FCE-E513-BFE1-F449-E1F11AF56DB4}"/>
              </a:ext>
            </a:extLst>
          </p:cNvPr>
          <p:cNvSpPr txBox="1"/>
          <p:nvPr/>
        </p:nvSpPr>
        <p:spPr>
          <a:xfrm>
            <a:off x="838200" y="3188383"/>
            <a:ext cx="3668175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6. Motivation is misunderstood = Adrenaline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A55BE-03B2-522D-CEDE-B484D91C52CF}"/>
              </a:ext>
            </a:extLst>
          </p:cNvPr>
          <p:cNvSpPr txBox="1"/>
          <p:nvPr/>
        </p:nvSpPr>
        <p:spPr>
          <a:xfrm>
            <a:off x="875250" y="5036845"/>
            <a:ext cx="5496975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Goal = Have a decreased level of Emotion behind the behaviour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8A716-ADBF-C699-BFD4-F04AAA6DB203}"/>
              </a:ext>
            </a:extLst>
          </p:cNvPr>
          <p:cNvSpPr txBox="1"/>
          <p:nvPr/>
        </p:nvSpPr>
        <p:spPr>
          <a:xfrm>
            <a:off x="5084251" y="3824237"/>
            <a:ext cx="5202751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Developing a Habit takes 18 to 254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C14C1-B5F9-1B9A-62B8-318C8A9F673C}"/>
              </a:ext>
            </a:extLst>
          </p:cNvPr>
          <p:cNvSpPr txBox="1"/>
          <p:nvPr/>
        </p:nvSpPr>
        <p:spPr>
          <a:xfrm>
            <a:off x="6715125" y="5036845"/>
            <a:ext cx="4991100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 key to developing a Habit is: How badly do you want the result?</a:t>
            </a:r>
          </a:p>
        </p:txBody>
      </p:sp>
      <p:pic>
        <p:nvPicPr>
          <p:cNvPr id="14" name="Picture 13" descr="A blue and white sign&#10;&#10;AI-generated content may be incorrect.">
            <a:extLst>
              <a:ext uri="{FF2B5EF4-FFF2-40B4-BE49-F238E27FC236}">
                <a16:creationId xmlns:a16="http://schemas.microsoft.com/office/drawing/2014/main" id="{41763A1C-6614-82A8-F231-DFA5A2CF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4" y="2248550"/>
            <a:ext cx="4314825" cy="1397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5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302F-EBB4-55B5-77BB-1C68C12F4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0D50-840B-B0FC-1485-28ED5521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DD0A1-5F3A-E1D2-F227-645B5ADB829C}"/>
              </a:ext>
            </a:extLst>
          </p:cNvPr>
          <p:cNvSpPr txBox="1"/>
          <p:nvPr/>
        </p:nvSpPr>
        <p:spPr>
          <a:xfrm>
            <a:off x="893250" y="1348591"/>
            <a:ext cx="4338116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Time to Turn Pro!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E74A0-ECC8-04E8-2E1A-EE7D69AFA317}"/>
              </a:ext>
            </a:extLst>
          </p:cNvPr>
          <p:cNvSpPr txBox="1"/>
          <p:nvPr/>
        </p:nvSpPr>
        <p:spPr>
          <a:xfrm>
            <a:off x="893250" y="2183769"/>
            <a:ext cx="4557851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Everyone wants to be better at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something!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DFCC8-8182-07F7-0CC7-D9FE6D89C134}"/>
              </a:ext>
            </a:extLst>
          </p:cNvPr>
          <p:cNvSpPr txBox="1"/>
          <p:nvPr/>
        </p:nvSpPr>
        <p:spPr>
          <a:xfrm>
            <a:off x="4670830" y="3682448"/>
            <a:ext cx="393382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Owning a house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CF291-D5E9-DEFC-4D0E-32D7FF050291}"/>
              </a:ext>
            </a:extLst>
          </p:cNvPr>
          <p:cNvSpPr txBox="1"/>
          <p:nvPr/>
        </p:nvSpPr>
        <p:spPr>
          <a:xfrm>
            <a:off x="4259359" y="4453106"/>
            <a:ext cx="526099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One holiday per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BA1F3-820E-1C1F-0DE7-9CB43A1AC4E7}"/>
              </a:ext>
            </a:extLst>
          </p:cNvPr>
          <p:cNvSpPr txBox="1"/>
          <p:nvPr/>
        </p:nvSpPr>
        <p:spPr>
          <a:xfrm>
            <a:off x="6088645" y="1517158"/>
            <a:ext cx="2633259" cy="17081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Defining the "Good Life"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3F035-04F8-89EB-7EB2-F195FDF37037}"/>
              </a:ext>
            </a:extLst>
          </p:cNvPr>
          <p:cNvSpPr txBox="1"/>
          <p:nvPr/>
        </p:nvSpPr>
        <p:spPr>
          <a:xfrm>
            <a:off x="4038560" y="5270366"/>
            <a:ext cx="2874073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Every adult owning a car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6F45D-D04B-D9CB-4F77-787D83A882F7}"/>
              </a:ext>
            </a:extLst>
          </p:cNvPr>
          <p:cNvSpPr txBox="1"/>
          <p:nvPr/>
        </p:nvSpPr>
        <p:spPr>
          <a:xfrm>
            <a:off x="7189663" y="5279839"/>
            <a:ext cx="4230148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4. Pay for education of your children</a:t>
            </a:r>
          </a:p>
        </p:txBody>
      </p:sp>
      <p:pic>
        <p:nvPicPr>
          <p:cNvPr id="26626" name="Picture 2" descr="cartoon clipart shows a boy relaxing ...">
            <a:extLst>
              <a:ext uri="{FF2B5EF4-FFF2-40B4-BE49-F238E27FC236}">
                <a16:creationId xmlns:a16="http://schemas.microsoft.com/office/drawing/2014/main" id="{1C790B0A-BD95-442F-6E96-08E40C4B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" y="3682448"/>
            <a:ext cx="2790802" cy="27908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Apple Podcasts Clipart ...">
            <a:extLst>
              <a:ext uri="{FF2B5EF4-FFF2-40B4-BE49-F238E27FC236}">
                <a16:creationId xmlns:a16="http://schemas.microsoft.com/office/drawing/2014/main" id="{1B11E044-1018-FAD2-96FD-758F64D5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51" y="1777370"/>
            <a:ext cx="2819400" cy="21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0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6B1A0-3104-4652-D636-297D70F4C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6DBE-16B7-8B64-CD3A-632F8907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DEF07-453C-60EF-C67D-FFC9862D145B}"/>
              </a:ext>
            </a:extLst>
          </p:cNvPr>
          <p:cNvSpPr txBox="1"/>
          <p:nvPr/>
        </p:nvSpPr>
        <p:spPr>
          <a:xfrm>
            <a:off x="893250" y="1348591"/>
            <a:ext cx="4338116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Time to Turn Pro!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B9F53-49E2-93C8-F34F-22A91D9B9765}"/>
              </a:ext>
            </a:extLst>
          </p:cNvPr>
          <p:cNvSpPr txBox="1"/>
          <p:nvPr/>
        </p:nvSpPr>
        <p:spPr>
          <a:xfrm>
            <a:off x="944052" y="2259655"/>
            <a:ext cx="579330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 Models to being “better”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5C2EF-A4AF-2AD8-7FBC-6CE38C9E3F83}"/>
              </a:ext>
            </a:extLst>
          </p:cNvPr>
          <p:cNvSpPr txBox="1"/>
          <p:nvPr/>
        </p:nvSpPr>
        <p:spPr>
          <a:xfrm>
            <a:off x="860455" y="3445372"/>
            <a:ext cx="463299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Therapeutic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59D93-0399-BC75-826D-B40EE49B86DB}"/>
              </a:ext>
            </a:extLst>
          </p:cNvPr>
          <p:cNvSpPr txBox="1"/>
          <p:nvPr/>
        </p:nvSpPr>
        <p:spPr>
          <a:xfrm>
            <a:off x="860455" y="4451997"/>
            <a:ext cx="413704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Moralistic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026EC-5368-17E6-F921-E651074FBB44}"/>
              </a:ext>
            </a:extLst>
          </p:cNvPr>
          <p:cNvSpPr txBox="1"/>
          <p:nvPr/>
        </p:nvSpPr>
        <p:spPr>
          <a:xfrm>
            <a:off x="824461" y="5458623"/>
            <a:ext cx="4664773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Amateur Versus Pro!</a:t>
            </a:r>
          </a:p>
        </p:txBody>
      </p:sp>
      <p:pic>
        <p:nvPicPr>
          <p:cNvPr id="28674" name="Picture 2" descr="California Peculiarities Employment Law ...">
            <a:extLst>
              <a:ext uri="{FF2B5EF4-FFF2-40B4-BE49-F238E27FC236}">
                <a16:creationId xmlns:a16="http://schemas.microsoft.com/office/drawing/2014/main" id="{AB5E1A07-FC36-ABE6-B426-811F888C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06" y="3161352"/>
            <a:ext cx="4830294" cy="32143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DA5B-31FD-8C38-0C63-30874FE7B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32A2-EB60-0F34-1FC8-0AE7727A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9DCEE-A7BB-3AD8-0EA4-BF6ADA2BD297}"/>
              </a:ext>
            </a:extLst>
          </p:cNvPr>
          <p:cNvSpPr txBox="1"/>
          <p:nvPr/>
        </p:nvSpPr>
        <p:spPr>
          <a:xfrm>
            <a:off x="1008599" y="3154518"/>
            <a:ext cx="5333999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Why don’t people do the things necessary to be successful?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F0AEB-28F9-D7EA-609D-28EA6179B42D}"/>
              </a:ext>
            </a:extLst>
          </p:cNvPr>
          <p:cNvSpPr txBox="1"/>
          <p:nvPr/>
        </p:nvSpPr>
        <p:spPr>
          <a:xfrm>
            <a:off x="1008599" y="2241823"/>
            <a:ext cx="5963701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Why do we Self-Sabotage?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F7924-4DFC-92EB-186A-A5B279978A74}"/>
              </a:ext>
            </a:extLst>
          </p:cNvPr>
          <p:cNvSpPr txBox="1"/>
          <p:nvPr/>
        </p:nvSpPr>
        <p:spPr>
          <a:xfrm>
            <a:off x="1008599" y="1386577"/>
            <a:ext cx="47064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Questions...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522C2-FF6F-55E4-1D18-BA9480A6EA17}"/>
              </a:ext>
            </a:extLst>
          </p:cNvPr>
          <p:cNvSpPr txBox="1"/>
          <p:nvPr/>
        </p:nvSpPr>
        <p:spPr>
          <a:xfrm>
            <a:off x="6456899" y="4865010"/>
            <a:ext cx="5620800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DEFINITION: Self-Sabotage is any action that interferes with your Intention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97FCB-BDF2-FFB2-CC7F-BDF4AC4A2F3F}"/>
              </a:ext>
            </a:extLst>
          </p:cNvPr>
          <p:cNvSpPr txBox="1"/>
          <p:nvPr/>
        </p:nvSpPr>
        <p:spPr>
          <a:xfrm>
            <a:off x="1008599" y="5003028"/>
            <a:ext cx="5087401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Once you are successful, why do you STOP?</a:t>
            </a:r>
          </a:p>
        </p:txBody>
      </p:sp>
      <p:pic>
        <p:nvPicPr>
          <p:cNvPr id="2050" name="Picture 2" descr="Stop Self-Sabotage ...">
            <a:extLst>
              <a:ext uri="{FF2B5EF4-FFF2-40B4-BE49-F238E27FC236}">
                <a16:creationId xmlns:a16="http://schemas.microsoft.com/office/drawing/2014/main" id="{6CDBEE8E-6CF9-4875-B573-4E1FC7F9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38" y="1386576"/>
            <a:ext cx="4171774" cy="3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5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7E199-D1E2-BBF0-33C2-627689B38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115-479B-F223-F474-041BF5D8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79E81-3FFE-B92D-5920-97B1954CAC62}"/>
              </a:ext>
            </a:extLst>
          </p:cNvPr>
          <p:cNvSpPr txBox="1"/>
          <p:nvPr/>
        </p:nvSpPr>
        <p:spPr>
          <a:xfrm>
            <a:off x="893250" y="1348591"/>
            <a:ext cx="4338116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Time to Turn Pro!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9C73D-8711-E03E-E4C6-B3D0AD9B1AC6}"/>
              </a:ext>
            </a:extLst>
          </p:cNvPr>
          <p:cNvSpPr txBox="1"/>
          <p:nvPr/>
        </p:nvSpPr>
        <p:spPr>
          <a:xfrm>
            <a:off x="838199" y="2204509"/>
            <a:ext cx="10223159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Amateurs: Distractions or Addictions get in the 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BFF0F-1DA7-855E-6E32-86296EEAB21D}"/>
              </a:ext>
            </a:extLst>
          </p:cNvPr>
          <p:cNvSpPr txBox="1"/>
          <p:nvPr/>
        </p:nvSpPr>
        <p:spPr>
          <a:xfrm>
            <a:off x="817049" y="3021769"/>
            <a:ext cx="6089077" cy="14773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The further we drift away from turning Pro, the harder it is to get 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57723-84AE-B1EB-AF9C-986DC499A1A7}"/>
              </a:ext>
            </a:extLst>
          </p:cNvPr>
          <p:cNvSpPr txBox="1"/>
          <p:nvPr/>
        </p:nvSpPr>
        <p:spPr>
          <a:xfrm>
            <a:off x="817049" y="4647302"/>
            <a:ext cx="6326701" cy="5539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Pros: </a:t>
            </a:r>
            <a:r>
              <a:rPr lang="en-US" sz="30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Actively</a:t>
            </a:r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 resist Addictions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5E3B6-98A4-56C4-5451-965C73242FEB}"/>
              </a:ext>
            </a:extLst>
          </p:cNvPr>
          <p:cNvSpPr txBox="1"/>
          <p:nvPr/>
        </p:nvSpPr>
        <p:spPr>
          <a:xfrm>
            <a:off x="817049" y="5411220"/>
            <a:ext cx="4664773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Amateurs: Crave 3rd Party validations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729A6-A449-283B-D953-BF0F36248F56}"/>
              </a:ext>
            </a:extLst>
          </p:cNvPr>
          <p:cNvSpPr txBox="1"/>
          <p:nvPr/>
        </p:nvSpPr>
        <p:spPr>
          <a:xfrm>
            <a:off x="6011513" y="5411220"/>
            <a:ext cx="5049845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Pros: Don’t have to see others fail</a:t>
            </a:r>
          </a:p>
        </p:txBody>
      </p:sp>
      <p:pic>
        <p:nvPicPr>
          <p:cNvPr id="30722" name="Picture 2" descr="Amateur Vs Amatuer, Which One Has The Correct Spelling?">
            <a:extLst>
              <a:ext uri="{FF2B5EF4-FFF2-40B4-BE49-F238E27FC236}">
                <a16:creationId xmlns:a16="http://schemas.microsoft.com/office/drawing/2014/main" id="{7FF09241-8583-7990-B3FB-125CAA72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108987"/>
            <a:ext cx="4150424" cy="198252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3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390C-169D-278B-06D6-6B487A1C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5490-B4C9-8835-219B-04A70481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5664F-ABC0-24CF-1F35-A9DBD8815AEE}"/>
              </a:ext>
            </a:extLst>
          </p:cNvPr>
          <p:cNvSpPr txBox="1"/>
          <p:nvPr/>
        </p:nvSpPr>
        <p:spPr>
          <a:xfrm>
            <a:off x="893249" y="1348591"/>
            <a:ext cx="5819029" cy="1077218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Amateurs: Permit Fear to stop their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62F7A-D1FE-9936-D0A5-A93A77634DCD}"/>
              </a:ext>
            </a:extLst>
          </p:cNvPr>
          <p:cNvSpPr txBox="1"/>
          <p:nvPr/>
        </p:nvSpPr>
        <p:spPr>
          <a:xfrm>
            <a:off x="889238" y="2689956"/>
            <a:ext cx="4664773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Pros: So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what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 if I fail!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16EA4-E3B9-2057-8AEC-3A35BE37E82E}"/>
              </a:ext>
            </a:extLst>
          </p:cNvPr>
          <p:cNvSpPr txBox="1"/>
          <p:nvPr/>
        </p:nvSpPr>
        <p:spPr>
          <a:xfrm>
            <a:off x="893250" y="3523418"/>
            <a:ext cx="4660762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 Fears of Amateurs: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BDE70-D27A-7A64-B630-0BA16506D16C}"/>
              </a:ext>
            </a:extLst>
          </p:cNvPr>
          <p:cNvSpPr txBox="1"/>
          <p:nvPr/>
        </p:nvSpPr>
        <p:spPr>
          <a:xfrm>
            <a:off x="1523672" y="4452634"/>
            <a:ext cx="3097727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Solitude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15E6D-5337-2330-D0A9-4C294CA0746E}"/>
              </a:ext>
            </a:extLst>
          </p:cNvPr>
          <p:cNvSpPr txBox="1"/>
          <p:nvPr/>
        </p:nvSpPr>
        <p:spPr>
          <a:xfrm>
            <a:off x="1523672" y="5352225"/>
            <a:ext cx="3097727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Silence</a:t>
            </a:r>
          </a:p>
        </p:txBody>
      </p:sp>
      <p:pic>
        <p:nvPicPr>
          <p:cNvPr id="32770" name="Picture 2" descr="Kid Shrugging Shoulders Stock ...">
            <a:extLst>
              <a:ext uri="{FF2B5EF4-FFF2-40B4-BE49-F238E27FC236}">
                <a16:creationId xmlns:a16="http://schemas.microsoft.com/office/drawing/2014/main" id="{3A6C0193-E8F7-2F56-6D81-01D3542D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4" y="2859758"/>
            <a:ext cx="2710715" cy="37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artoon of a thought bubble&#10;&#10;AI-generated content may be incorrect.">
            <a:extLst>
              <a:ext uri="{FF2B5EF4-FFF2-40B4-BE49-F238E27FC236}">
                <a16:creationId xmlns:a16="http://schemas.microsoft.com/office/drawing/2014/main" id="{959D3ED6-5E0E-DE62-5C79-CDFE3713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865" y="1344229"/>
            <a:ext cx="3344699" cy="25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9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65400-5BFD-0542-28DE-76CD6E53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365D-60EE-C9CC-1454-2E5150F6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2989F-225D-EF10-4AFD-CF9755BFF4C4}"/>
              </a:ext>
            </a:extLst>
          </p:cNvPr>
          <p:cNvSpPr txBox="1"/>
          <p:nvPr/>
        </p:nvSpPr>
        <p:spPr>
          <a:xfrm>
            <a:off x="893249" y="1348591"/>
            <a:ext cx="5266785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Amateurs: Are Infants!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101C6-5AB7-A3E3-50FA-A9210EAC72C0}"/>
              </a:ext>
            </a:extLst>
          </p:cNvPr>
          <p:cNvSpPr txBox="1"/>
          <p:nvPr/>
        </p:nvSpPr>
        <p:spPr>
          <a:xfrm>
            <a:off x="814950" y="2274227"/>
            <a:ext cx="1027215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Pros: If you want something it’s going to cost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43D8F-AAAC-3DDD-4B9B-612244AED388}"/>
              </a:ext>
            </a:extLst>
          </p:cNvPr>
          <p:cNvSpPr txBox="1"/>
          <p:nvPr/>
        </p:nvSpPr>
        <p:spPr>
          <a:xfrm>
            <a:off x="793799" y="3136612"/>
            <a:ext cx="1053885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Amateurs are always going to be ready “tomorrow”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EC2A4-0C4D-80FC-FC60-F5BED5D5C3E6}"/>
              </a:ext>
            </a:extLst>
          </p:cNvPr>
          <p:cNvSpPr txBox="1"/>
          <p:nvPr/>
        </p:nvSpPr>
        <p:spPr>
          <a:xfrm>
            <a:off x="793799" y="4017123"/>
            <a:ext cx="706129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Living as an Amateurs is Boring!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E6A7C-34C6-3C2E-1310-5B81B5643ECA}"/>
              </a:ext>
            </a:extLst>
          </p:cNvPr>
          <p:cNvSpPr txBox="1"/>
          <p:nvPr/>
        </p:nvSpPr>
        <p:spPr>
          <a:xfrm>
            <a:off x="814950" y="4879508"/>
            <a:ext cx="3478726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All distractions, addictions, end the same way: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BAB26-8A68-42C1-522C-75EC2E0E380D}"/>
              </a:ext>
            </a:extLst>
          </p:cNvPr>
          <p:cNvSpPr txBox="1"/>
          <p:nvPr/>
        </p:nvSpPr>
        <p:spPr>
          <a:xfrm>
            <a:off x="5445306" y="4957063"/>
            <a:ext cx="3478726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Repetition without Progress = Incapacity!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7738732-AF1B-D44A-D93C-62BC4F730FAD}"/>
              </a:ext>
            </a:extLst>
          </p:cNvPr>
          <p:cNvSpPr/>
          <p:nvPr/>
        </p:nvSpPr>
        <p:spPr>
          <a:xfrm>
            <a:off x="4457350" y="5208495"/>
            <a:ext cx="824282" cy="1066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artoon of a person holding a sign&#10;&#10;AI-generated content may be incorrect.">
            <a:extLst>
              <a:ext uri="{FF2B5EF4-FFF2-40B4-BE49-F238E27FC236}">
                <a16:creationId xmlns:a16="http://schemas.microsoft.com/office/drawing/2014/main" id="{F8B398BF-27D1-DFFC-D26E-0908E559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06" y="3998997"/>
            <a:ext cx="2693423" cy="26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5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14ED4-2EEC-659D-CB31-F0C0E0C1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15A5-26F4-0A77-BF0E-A7231D72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D3F5A-0F20-9B2A-571A-CDF6F845ABFD}"/>
              </a:ext>
            </a:extLst>
          </p:cNvPr>
          <p:cNvSpPr txBox="1"/>
          <p:nvPr/>
        </p:nvSpPr>
        <p:spPr>
          <a:xfrm>
            <a:off x="893249" y="1348591"/>
            <a:ext cx="5266785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Failure hates 2 things: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7ECFD-40D0-DD39-41A0-244B7B3CA107}"/>
              </a:ext>
            </a:extLst>
          </p:cNvPr>
          <p:cNvSpPr txBox="1"/>
          <p:nvPr/>
        </p:nvSpPr>
        <p:spPr>
          <a:xfrm>
            <a:off x="814951" y="2274227"/>
            <a:ext cx="3540482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Concentration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70A5C-788B-63DA-DCBE-E9B205A682FF}"/>
              </a:ext>
            </a:extLst>
          </p:cNvPr>
          <p:cNvSpPr txBox="1"/>
          <p:nvPr/>
        </p:nvSpPr>
        <p:spPr>
          <a:xfrm>
            <a:off x="793799" y="3136612"/>
            <a:ext cx="202159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Depth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E07168-D97B-DF1C-B4BA-172E821255C9}"/>
              </a:ext>
            </a:extLst>
          </p:cNvPr>
          <p:cNvSpPr txBox="1"/>
          <p:nvPr/>
        </p:nvSpPr>
        <p:spPr>
          <a:xfrm>
            <a:off x="793800" y="4017123"/>
            <a:ext cx="4163212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Pros: Show up every day!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FB796-7D06-4C11-5287-FD44E6979406}"/>
              </a:ext>
            </a:extLst>
          </p:cNvPr>
          <p:cNvSpPr txBox="1"/>
          <p:nvPr/>
        </p:nvSpPr>
        <p:spPr>
          <a:xfrm>
            <a:off x="814949" y="5369457"/>
            <a:ext cx="7318397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 first rule of Success is…Be there.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6309E-A272-C1C1-7B29-6289F9837AF2}"/>
              </a:ext>
            </a:extLst>
          </p:cNvPr>
          <p:cNvSpPr txBox="1"/>
          <p:nvPr/>
        </p:nvSpPr>
        <p:spPr>
          <a:xfrm>
            <a:off x="8800581" y="2138250"/>
            <a:ext cx="2628901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Pros: No Back-Up Plans</a:t>
            </a:r>
          </a:p>
        </p:txBody>
      </p:sp>
      <p:pic>
        <p:nvPicPr>
          <p:cNvPr id="36866" name="Picture 2" descr="Keep Showing Up by Anne on Dribbble">
            <a:extLst>
              <a:ext uri="{FF2B5EF4-FFF2-40B4-BE49-F238E27FC236}">
                <a16:creationId xmlns:a16="http://schemas.microsoft.com/office/drawing/2014/main" id="{82E1B6FB-5F0E-132D-3837-77747E45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22" y="2315031"/>
            <a:ext cx="3289300" cy="277930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Buy &quot;No Backup Plan&quot; - Donovan Deschner ...">
            <a:extLst>
              <a:ext uri="{FF2B5EF4-FFF2-40B4-BE49-F238E27FC236}">
                <a16:creationId xmlns:a16="http://schemas.microsoft.com/office/drawing/2014/main" id="{7F5940CF-870A-B2C6-FEC2-EF326C90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57" y="3887398"/>
            <a:ext cx="2180125" cy="255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68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9049-C409-58C4-BFC5-47579346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230E-8FCC-D45C-3572-52A2E62C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88D600-6AC3-8369-C81D-679353683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70595"/>
              </p:ext>
            </p:extLst>
          </p:nvPr>
        </p:nvGraphicFramePr>
        <p:xfrm>
          <a:off x="838198" y="1457325"/>
          <a:ext cx="10515599" cy="485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813">
                  <a:extLst>
                    <a:ext uri="{9D8B030D-6E8A-4147-A177-3AD203B41FA5}">
                      <a16:colId xmlns:a16="http://schemas.microsoft.com/office/drawing/2014/main" val="1317531568"/>
                    </a:ext>
                  </a:extLst>
                </a:gridCol>
                <a:gridCol w="8682786">
                  <a:extLst>
                    <a:ext uri="{9D8B030D-6E8A-4147-A177-3AD203B41FA5}">
                      <a16:colId xmlns:a16="http://schemas.microsoft.com/office/drawing/2014/main" val="538852623"/>
                    </a:ext>
                  </a:extLst>
                </a:gridCol>
              </a:tblGrid>
              <a:tr h="75723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PROS: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Does not wait for Inspiration. </a:t>
                      </a:r>
                    </a:p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 work in anticipation of it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49579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Are Prepared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92810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PROS: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Master techniques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2056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Ask for help when they need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181491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PROS: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Will not be distracted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6975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Defer Gratification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8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788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97A3B-1526-CCE4-A396-ED5CC5881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92B2-D00C-DC5F-06E5-ADE4DA41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SLUMPS 2.0!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E4971-A23E-72A3-A516-43B84BF52380}"/>
              </a:ext>
            </a:extLst>
          </p:cNvPr>
          <p:cNvSpPr txBox="1"/>
          <p:nvPr/>
        </p:nvSpPr>
        <p:spPr>
          <a:xfrm>
            <a:off x="893249" y="1348591"/>
            <a:ext cx="5266785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entury Gothic" panose="020B0502020202020204" pitchFamily="34" charset="0"/>
                <a:cs typeface="Comic Sans MS"/>
              </a:rPr>
              <a:t>How do you turn Pro?:</a:t>
            </a:r>
            <a:endParaRPr lang="en-US" sz="3200" b="1" dirty="0">
              <a:latin typeface="Century Gothic" panose="020B0502020202020204" pitchFamily="34" charset="0"/>
              <a:cs typeface="Comic Sans MS"/>
            </a:endParaRP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84E0ED0B-2D76-C5C7-83FF-8B9AE5FD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5620016" cy="31472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and Pointing Wants You Finger Stock ...">
            <a:extLst>
              <a:ext uri="{FF2B5EF4-FFF2-40B4-BE49-F238E27FC236}">
                <a16:creationId xmlns:a16="http://schemas.microsoft.com/office/drawing/2014/main" id="{D6734287-F47C-0167-0AA3-E3810180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07" y="1276828"/>
            <a:ext cx="4628279" cy="40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ed and black text&#10;&#10;AI-generated content may be incorrect.">
            <a:extLst>
              <a:ext uri="{FF2B5EF4-FFF2-40B4-BE49-F238E27FC236}">
                <a16:creationId xmlns:a16="http://schemas.microsoft.com/office/drawing/2014/main" id="{369271CE-2FE2-7BCA-BAA5-25DDAAAC7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89" y="5362882"/>
            <a:ext cx="4225826" cy="12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6AB1-D5E3-5AB0-9DA6-5A7A75F16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CF1E-8B23-5C95-671B-0EB1361E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950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CONTACT DEM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E15FB-3074-6ADD-EB85-76CC5A53855A}"/>
              </a:ext>
            </a:extLst>
          </p:cNvPr>
          <p:cNvSpPr txBox="1"/>
          <p:nvPr/>
        </p:nvSpPr>
        <p:spPr>
          <a:xfrm>
            <a:off x="784424" y="1953277"/>
            <a:ext cx="10794462" cy="1938992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4000" b="1" dirty="0">
              <a:latin typeface="Century Gothic" panose="020B0502020202020204" pitchFamily="34" charset="0"/>
              <a:cs typeface="Comic Sans MS"/>
            </a:endParaRPr>
          </a:p>
          <a:p>
            <a:pPr algn="r"/>
            <a:r>
              <a:rPr lang="en-US" sz="4000" b="1" dirty="0">
                <a:latin typeface="Century Gothic" panose="020B0502020202020204" pitchFamily="34" charset="0"/>
                <a:cs typeface="Comic Sans MS"/>
              </a:rPr>
              <a:t>“…there is not much wrong in any of our lives that a placement doesn’t fix…”</a:t>
            </a: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886385D7-E73D-B744-7AB0-CEA2B737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4" y="1309944"/>
            <a:ext cx="3629080" cy="1348321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9" descr="A green phone in a circle&#10;&#10;AI-generated content may be incorrect.">
            <a:extLst>
              <a:ext uri="{FF2B5EF4-FFF2-40B4-BE49-F238E27FC236}">
                <a16:creationId xmlns:a16="http://schemas.microsoft.com/office/drawing/2014/main" id="{556460F1-FF40-EE84-C2E4-D420D81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00" y="4270832"/>
            <a:ext cx="1406898" cy="1413933"/>
          </a:xfrm>
          <a:prstGeom prst="rect">
            <a:avLst/>
          </a:prstGeom>
        </p:spPr>
      </p:pic>
      <p:pic>
        <p:nvPicPr>
          <p:cNvPr id="11" name="Picture 10" descr="A blue square with a white envelope&#10;&#10;AI-generated content may be incorrect.">
            <a:extLst>
              <a:ext uri="{FF2B5EF4-FFF2-40B4-BE49-F238E27FC236}">
                <a16:creationId xmlns:a16="http://schemas.microsoft.com/office/drawing/2014/main" id="{4D0733FE-18D2-F9C9-60F2-14B8E7159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2" y="5196215"/>
            <a:ext cx="1406898" cy="1406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B972DA-F4AF-01EE-38F5-8095596898FA}"/>
              </a:ext>
            </a:extLst>
          </p:cNvPr>
          <p:cNvSpPr txBox="1"/>
          <p:nvPr/>
        </p:nvSpPr>
        <p:spPr>
          <a:xfrm>
            <a:off x="5198088" y="4798236"/>
            <a:ext cx="4370832" cy="70788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cs typeface="Comic Sans MS"/>
              </a:rPr>
              <a:t>082-929-5148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BD955-A214-DBB1-610A-20BD14882CEF}"/>
              </a:ext>
            </a:extLst>
          </p:cNvPr>
          <p:cNvSpPr txBox="1"/>
          <p:nvPr/>
        </p:nvSpPr>
        <p:spPr>
          <a:xfrm>
            <a:off x="2598964" y="5884685"/>
            <a:ext cx="6047232" cy="70788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  <a:cs typeface="Comic Sans MS"/>
              </a:rPr>
              <a:t>dem@demsays.co.za</a:t>
            </a:r>
          </a:p>
        </p:txBody>
      </p:sp>
    </p:spTree>
    <p:extLst>
      <p:ext uri="{BB962C8B-B14F-4D97-AF65-F5344CB8AC3E}">
        <p14:creationId xmlns:p14="http://schemas.microsoft.com/office/powerpoint/2010/main" val="11184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4610-C292-FB95-E19A-C6E7EDD0E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F6E3-AB7A-159A-7000-203BC3BB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2C703-05C5-9D3F-809D-70D346BDA2FD}"/>
              </a:ext>
            </a:extLst>
          </p:cNvPr>
          <p:cNvSpPr txBox="1"/>
          <p:nvPr/>
        </p:nvSpPr>
        <p:spPr>
          <a:xfrm>
            <a:off x="1008598" y="3637990"/>
            <a:ext cx="5632833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We never UPDATE it! What’s driving you TODAY?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9C101-3F86-E2D4-45F8-95C9E8D82323}"/>
              </a:ext>
            </a:extLst>
          </p:cNvPr>
          <p:cNvSpPr txBox="1"/>
          <p:nvPr/>
        </p:nvSpPr>
        <p:spPr>
          <a:xfrm>
            <a:off x="1008600" y="2241823"/>
            <a:ext cx="5632832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Because you don’t know your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338C2-CE46-06D0-4D42-81C1EC5755E9}"/>
              </a:ext>
            </a:extLst>
          </p:cNvPr>
          <p:cNvSpPr txBox="1"/>
          <p:nvPr/>
        </p:nvSpPr>
        <p:spPr>
          <a:xfrm>
            <a:off x="1008599" y="1386577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Why do we Self-Sabotage?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54854-2ABB-60D4-485A-9389A8CAFA47}"/>
              </a:ext>
            </a:extLst>
          </p:cNvPr>
          <p:cNvSpPr txBox="1"/>
          <p:nvPr/>
        </p:nvSpPr>
        <p:spPr>
          <a:xfrm>
            <a:off x="6972300" y="5588292"/>
            <a:ext cx="3991500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4. The Brain wants consistency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42D04-A24D-F38E-155A-1D47030597DD}"/>
              </a:ext>
            </a:extLst>
          </p:cNvPr>
          <p:cNvSpPr txBox="1"/>
          <p:nvPr/>
        </p:nvSpPr>
        <p:spPr>
          <a:xfrm>
            <a:off x="1008598" y="5034157"/>
            <a:ext cx="5632833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Self-Sabotage is always about a deep sense of inadequacy</a:t>
            </a:r>
          </a:p>
        </p:txBody>
      </p:sp>
      <p:pic>
        <p:nvPicPr>
          <p:cNvPr id="4098" name="Picture 2" descr="Roll Your Eyes Clipart | Clipart Panda ...">
            <a:extLst>
              <a:ext uri="{FF2B5EF4-FFF2-40B4-BE49-F238E27FC236}">
                <a16:creationId xmlns:a16="http://schemas.microsoft.com/office/drawing/2014/main" id="{DD81B16D-45B4-260E-2767-38ED4AB8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05" y="1269708"/>
            <a:ext cx="2702794" cy="39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0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333CE-1C24-AC03-93F0-90CDE98C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ABDB-8ECF-2763-9B23-3E04464A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E2184-7021-7C51-28AC-4D43A15A8663}"/>
              </a:ext>
            </a:extLst>
          </p:cNvPr>
          <p:cNvSpPr txBox="1"/>
          <p:nvPr/>
        </p:nvSpPr>
        <p:spPr>
          <a:xfrm>
            <a:off x="1008597" y="3492794"/>
            <a:ext cx="5706527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Meeting #2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You are Exceptional, but I don’t make Exceptions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FA533-825C-8A0F-AAD1-B075ADBD6A76}"/>
              </a:ext>
            </a:extLst>
          </p:cNvPr>
          <p:cNvSpPr txBox="1"/>
          <p:nvPr/>
        </p:nvSpPr>
        <p:spPr>
          <a:xfrm>
            <a:off x="1008600" y="2241823"/>
            <a:ext cx="5477926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Meeting #1</a:t>
            </a:r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Be good to yourself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C9713-600E-4EEF-A13E-D91B9811CB2A}"/>
              </a:ext>
            </a:extLst>
          </p:cNvPr>
          <p:cNvSpPr txBox="1"/>
          <p:nvPr/>
        </p:nvSpPr>
        <p:spPr>
          <a:xfrm>
            <a:off x="1008599" y="1386577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DEMsays Mentoring Meetings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266AA-0D0B-9D86-7E77-A1FADBAC0903}"/>
              </a:ext>
            </a:extLst>
          </p:cNvPr>
          <p:cNvSpPr txBox="1"/>
          <p:nvPr/>
        </p:nvSpPr>
        <p:spPr>
          <a:xfrm>
            <a:off x="1008598" y="5236208"/>
            <a:ext cx="10515055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Meeting #3: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Sabotage is absent in the presence of contribution</a:t>
            </a:r>
          </a:p>
        </p:txBody>
      </p:sp>
      <p:pic>
        <p:nvPicPr>
          <p:cNvPr id="6146" name="Picture 2" descr="Virginia-Highland Church (UCC ...">
            <a:extLst>
              <a:ext uri="{FF2B5EF4-FFF2-40B4-BE49-F238E27FC236}">
                <a16:creationId xmlns:a16="http://schemas.microsoft.com/office/drawing/2014/main" id="{8965521F-DD11-5DEC-7DD8-9C0F40E3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6" y="2292965"/>
            <a:ext cx="4467537" cy="247045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8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9CD6-C7F7-17BC-CDFE-173B369F0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D216-415D-8418-6299-A3C2C120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51CF4-6944-84B4-C893-4E902A46A8BD}"/>
              </a:ext>
            </a:extLst>
          </p:cNvPr>
          <p:cNvSpPr txBox="1"/>
          <p:nvPr/>
        </p:nvSpPr>
        <p:spPr>
          <a:xfrm>
            <a:off x="1008599" y="1386577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DEMsays Mentoring Meetings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102E1-4DD7-08CF-4AF8-C3E7189ADDE9}"/>
              </a:ext>
            </a:extLst>
          </p:cNvPr>
          <p:cNvSpPr txBox="1"/>
          <p:nvPr/>
        </p:nvSpPr>
        <p:spPr>
          <a:xfrm>
            <a:off x="1008598" y="2214391"/>
            <a:ext cx="4677827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Meeting #4: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Darwinian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2EECC-4585-6AE8-3635-F7D91732FA72}"/>
              </a:ext>
            </a:extLst>
          </p:cNvPr>
          <p:cNvSpPr txBox="1"/>
          <p:nvPr/>
        </p:nvSpPr>
        <p:spPr>
          <a:xfrm>
            <a:off x="1008598" y="3566392"/>
            <a:ext cx="5829298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Meeting #5: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It’s time to rewrite the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469AE-8B3B-F7C1-03E0-898C85A26A1A}"/>
              </a:ext>
            </a:extLst>
          </p:cNvPr>
          <p:cNvSpPr txBox="1"/>
          <p:nvPr/>
        </p:nvSpPr>
        <p:spPr>
          <a:xfrm>
            <a:off x="1008598" y="5161432"/>
            <a:ext cx="9629775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Success comes from learning to stop yourself from doing what you’re not supposed to do</a:t>
            </a:r>
          </a:p>
        </p:txBody>
      </p:sp>
      <p:pic>
        <p:nvPicPr>
          <p:cNvPr id="9" name="Picture 8" descr="A black background with white text and a white swoosh&#10;&#10;AI-generated content may be incorrect.">
            <a:extLst>
              <a:ext uri="{FF2B5EF4-FFF2-40B4-BE49-F238E27FC236}">
                <a16:creationId xmlns:a16="http://schemas.microsoft.com/office/drawing/2014/main" id="{C88E59D3-6153-F54D-3FF0-6BB07D32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2322207"/>
            <a:ext cx="4576163" cy="221358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5973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69262-09F9-D89D-B57F-CF3CBD937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B95E-E75E-2586-F9B6-A82D5F8E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842B7-78C5-08A1-17EB-AB4E43931346}"/>
              </a:ext>
            </a:extLst>
          </p:cNvPr>
          <p:cNvSpPr txBox="1"/>
          <p:nvPr/>
        </p:nvSpPr>
        <p:spPr>
          <a:xfrm>
            <a:off x="1008599" y="1386577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Behavioural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40A70-1B7D-A3AA-6CD9-9997C9371113}"/>
              </a:ext>
            </a:extLst>
          </p:cNvPr>
          <p:cNvSpPr txBox="1"/>
          <p:nvPr/>
        </p:nvSpPr>
        <p:spPr>
          <a:xfrm>
            <a:off x="1008598" y="2241823"/>
            <a:ext cx="10345201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Triggers are Stimulus that reshape your thoughts and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503F7-CF7D-3574-8839-7628621C1164}"/>
              </a:ext>
            </a:extLst>
          </p:cNvPr>
          <p:cNvSpPr txBox="1"/>
          <p:nvPr/>
        </p:nvSpPr>
        <p:spPr>
          <a:xfrm>
            <a:off x="1008599" y="3589512"/>
            <a:ext cx="5271885" cy="20621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FATE is the cards you’re dealt. The CHOICES you make are how you play that hand</a:t>
            </a:r>
          </a:p>
        </p:txBody>
      </p:sp>
      <p:pic>
        <p:nvPicPr>
          <p:cNvPr id="9218" name="Picture 2" descr="On Playing the Hand You Are Dealt ...">
            <a:extLst>
              <a:ext uri="{FF2B5EF4-FFF2-40B4-BE49-F238E27FC236}">
                <a16:creationId xmlns:a16="http://schemas.microsoft.com/office/drawing/2014/main" id="{B40ABF01-E16C-E6F6-4DF6-6C3DD4AA8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9" y="3589512"/>
            <a:ext cx="4808621" cy="24987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4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EAA63-2E61-F798-303A-F9854506E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24BB-1EFE-3163-7B5B-0C8C3EC1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577B1-8CF6-5D69-0048-FBFAD31EAB0E}"/>
              </a:ext>
            </a:extLst>
          </p:cNvPr>
          <p:cNvSpPr txBox="1"/>
          <p:nvPr/>
        </p:nvSpPr>
        <p:spPr>
          <a:xfrm>
            <a:off x="1008599" y="1386577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Behavioural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FF3E-1776-FBC8-FA3A-1E1FAE8F0C0C}"/>
              </a:ext>
            </a:extLst>
          </p:cNvPr>
          <p:cNvSpPr txBox="1"/>
          <p:nvPr/>
        </p:nvSpPr>
        <p:spPr>
          <a:xfrm>
            <a:off x="838199" y="4295771"/>
            <a:ext cx="5734050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You don’t appreciate the Power of Inertia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074BF-4AB6-2AB7-41EC-B3A193D45378}"/>
              </a:ext>
            </a:extLst>
          </p:cNvPr>
          <p:cNvSpPr txBox="1"/>
          <p:nvPr/>
        </p:nvSpPr>
        <p:spPr>
          <a:xfrm>
            <a:off x="838199" y="3053163"/>
            <a:ext cx="6134101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You can’t admit to yourself that it’s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A62B5-0339-0A99-71D2-F9F6EBAC8BBD}"/>
              </a:ext>
            </a:extLst>
          </p:cNvPr>
          <p:cNvSpPr txBox="1"/>
          <p:nvPr/>
        </p:nvSpPr>
        <p:spPr>
          <a:xfrm>
            <a:off x="838200" y="2241823"/>
            <a:ext cx="844972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 Problems with Behavioural Changes: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E75C3-DFAD-A6BE-894F-108D41546AE2}"/>
              </a:ext>
            </a:extLst>
          </p:cNvPr>
          <p:cNvSpPr txBox="1"/>
          <p:nvPr/>
        </p:nvSpPr>
        <p:spPr>
          <a:xfrm>
            <a:off x="838199" y="5538380"/>
            <a:ext cx="6334126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You have the motivation, but you lack the Knowledge</a:t>
            </a:r>
          </a:p>
        </p:txBody>
      </p:sp>
      <p:pic>
        <p:nvPicPr>
          <p:cNvPr id="9" name="Picture 8" descr="A yellow and blue text with a white text&#10;&#10;AI-generated content may be incorrect.">
            <a:extLst>
              <a:ext uri="{FF2B5EF4-FFF2-40B4-BE49-F238E27FC236}">
                <a16:creationId xmlns:a16="http://schemas.microsoft.com/office/drawing/2014/main" id="{EE86820D-9D31-1F21-17F8-BAA3DBA5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089" y="3097069"/>
            <a:ext cx="4615911" cy="28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7166E-7495-CB35-114A-3349702A6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EE97-4704-F411-2055-12F61DA7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A3AA5-29DB-B613-4644-7D0B1AE379A6}"/>
              </a:ext>
            </a:extLst>
          </p:cNvPr>
          <p:cNvSpPr txBox="1"/>
          <p:nvPr/>
        </p:nvSpPr>
        <p:spPr>
          <a:xfrm>
            <a:off x="902773" y="2663094"/>
            <a:ext cx="5734050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Recruiters are great Doers and terrible Planners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4FCA-32CB-035E-1ABB-AF7FC223FB8B}"/>
              </a:ext>
            </a:extLst>
          </p:cNvPr>
          <p:cNvSpPr txBox="1"/>
          <p:nvPr/>
        </p:nvSpPr>
        <p:spPr>
          <a:xfrm>
            <a:off x="1159948" y="4283219"/>
            <a:ext cx="5219700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The longer you put it off, the less creative you’ll 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131D5-9D78-EF04-BA27-13E56745C843}"/>
              </a:ext>
            </a:extLst>
          </p:cNvPr>
          <p:cNvSpPr txBox="1"/>
          <p:nvPr/>
        </p:nvSpPr>
        <p:spPr>
          <a:xfrm>
            <a:off x="902773" y="1497563"/>
            <a:ext cx="10515600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Most people are great Planners and terrible Doers</a:t>
            </a:r>
          </a:p>
        </p:txBody>
      </p:sp>
      <p:pic>
        <p:nvPicPr>
          <p:cNvPr id="10" name="Picture 9" descr="A blue thought bubble with white text&#10;&#10;AI-generated content may be incorrect.">
            <a:extLst>
              <a:ext uri="{FF2B5EF4-FFF2-40B4-BE49-F238E27FC236}">
                <a16:creationId xmlns:a16="http://schemas.microsoft.com/office/drawing/2014/main" id="{618F70F9-D54E-C1AC-44B5-6EA270E48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29" y="2463795"/>
            <a:ext cx="4138998" cy="3900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99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57BD3-D419-05E2-1E80-2FD6741F3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8F77-8FF7-2083-92C9-B74CA65E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95"/>
            <a:ext cx="10515600" cy="864611"/>
          </a:xfrm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SLUMPS 2.0!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C3B93-1A85-7BE8-84C1-9CACFFA38CDC}"/>
              </a:ext>
            </a:extLst>
          </p:cNvPr>
          <p:cNvSpPr txBox="1"/>
          <p:nvPr/>
        </p:nvSpPr>
        <p:spPr>
          <a:xfrm>
            <a:off x="838199" y="1433430"/>
            <a:ext cx="5963701" cy="5847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 Hard Questions: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BF2BC-1713-E44D-1009-1D72294A07C2}"/>
              </a:ext>
            </a:extLst>
          </p:cNvPr>
          <p:cNvSpPr txBox="1"/>
          <p:nvPr/>
        </p:nvSpPr>
        <p:spPr>
          <a:xfrm>
            <a:off x="838199" y="4225758"/>
            <a:ext cx="6134102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2. What Behavioural Changes have you tried to make?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B01FC-6966-10E0-7D38-64680792F978}"/>
              </a:ext>
            </a:extLst>
          </p:cNvPr>
          <p:cNvSpPr txBox="1"/>
          <p:nvPr/>
        </p:nvSpPr>
        <p:spPr>
          <a:xfrm>
            <a:off x="838199" y="3342603"/>
            <a:ext cx="679132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1. What do you want to change?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8E379-D804-7790-4028-521D80EEC0DD}"/>
              </a:ext>
            </a:extLst>
          </p:cNvPr>
          <p:cNvSpPr txBox="1"/>
          <p:nvPr/>
        </p:nvSpPr>
        <p:spPr>
          <a:xfrm>
            <a:off x="838200" y="2241823"/>
            <a:ext cx="844972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 Problems with Behavioural Changes: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B2801-6F7B-1D0B-2A5C-8142FB660AC2}"/>
              </a:ext>
            </a:extLst>
          </p:cNvPr>
          <p:cNvSpPr txBox="1"/>
          <p:nvPr/>
        </p:nvSpPr>
        <p:spPr>
          <a:xfrm>
            <a:off x="838199" y="5619613"/>
            <a:ext cx="707858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3. “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cs typeface="Comic Sans MS"/>
              </a:rPr>
              <a:t>How is your way working out?"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5F26C-506C-9B4B-ED2F-A9B184C4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001" y="3203721"/>
            <a:ext cx="3370922" cy="33190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743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15675</TotalTime>
  <Words>979</Words>
  <Application>Microsoft Macintosh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Arial Rounded MT Bold</vt:lpstr>
      <vt:lpstr>Century Gothic</vt:lpstr>
      <vt:lpstr>Office Theme</vt:lpstr>
      <vt:lpstr>SLUMPS 2.0! 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SLUMPS 2.0!</vt:lpstr>
      <vt:lpstr>CONTACT DEM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Tambourlas</dc:creator>
  <cp:lastModifiedBy>Kelly Tambourlas</cp:lastModifiedBy>
  <cp:revision>198</cp:revision>
  <dcterms:created xsi:type="dcterms:W3CDTF">2024-08-12T10:45:38Z</dcterms:created>
  <dcterms:modified xsi:type="dcterms:W3CDTF">2026-07-12T21:46:05Z</dcterms:modified>
</cp:coreProperties>
</file>