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334" r:id="rId4"/>
    <p:sldId id="335" r:id="rId5"/>
    <p:sldId id="336" r:id="rId6"/>
    <p:sldId id="337" r:id="rId7"/>
    <p:sldId id="338" r:id="rId8"/>
    <p:sldId id="339" r:id="rId9"/>
    <p:sldId id="340" r:id="rId10"/>
    <p:sldId id="341" r:id="rId11"/>
    <p:sldId id="342" r:id="rId12"/>
    <p:sldId id="343" r:id="rId13"/>
    <p:sldId id="344" r:id="rId14"/>
    <p:sldId id="34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p:restoredTop sz="94577"/>
  </p:normalViewPr>
  <p:slideViewPr>
    <p:cSldViewPr snapToGrid="0">
      <p:cViewPr varScale="1">
        <p:scale>
          <a:sx n="90" d="100"/>
          <a:sy n="90" d="100"/>
        </p:scale>
        <p:origin x="208"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5B466-D17C-AA41-AA08-EC1DC8EF1067}" type="datetimeFigureOut">
              <a:rPr lang="en-US" smtClean="0"/>
              <a:t>8/30/24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EBD27-8066-2D49-B319-CF64DE386F4C}" type="slidenum">
              <a:rPr lang="en-US" smtClean="0"/>
              <a:t>‹#›</a:t>
            </a:fld>
            <a:endParaRPr lang="en-US"/>
          </a:p>
        </p:txBody>
      </p:sp>
    </p:spTree>
    <p:extLst>
      <p:ext uri="{BB962C8B-B14F-4D97-AF65-F5344CB8AC3E}">
        <p14:creationId xmlns:p14="http://schemas.microsoft.com/office/powerpoint/2010/main" val="333650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6</a:t>
            </a:fld>
            <a:endParaRPr lang="en-US"/>
          </a:p>
        </p:txBody>
      </p:sp>
    </p:spTree>
    <p:extLst>
      <p:ext uri="{BB962C8B-B14F-4D97-AF65-F5344CB8AC3E}">
        <p14:creationId xmlns:p14="http://schemas.microsoft.com/office/powerpoint/2010/main" val="211289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7</a:t>
            </a:fld>
            <a:endParaRPr lang="en-US"/>
          </a:p>
        </p:txBody>
      </p:sp>
    </p:spTree>
    <p:extLst>
      <p:ext uri="{BB962C8B-B14F-4D97-AF65-F5344CB8AC3E}">
        <p14:creationId xmlns:p14="http://schemas.microsoft.com/office/powerpoint/2010/main" val="415804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8</a:t>
            </a:fld>
            <a:endParaRPr lang="en-US"/>
          </a:p>
        </p:txBody>
      </p:sp>
    </p:spTree>
    <p:extLst>
      <p:ext uri="{BB962C8B-B14F-4D97-AF65-F5344CB8AC3E}">
        <p14:creationId xmlns:p14="http://schemas.microsoft.com/office/powerpoint/2010/main" val="233043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9</a:t>
            </a:fld>
            <a:endParaRPr lang="en-US"/>
          </a:p>
        </p:txBody>
      </p:sp>
    </p:spTree>
    <p:extLst>
      <p:ext uri="{BB962C8B-B14F-4D97-AF65-F5344CB8AC3E}">
        <p14:creationId xmlns:p14="http://schemas.microsoft.com/office/powerpoint/2010/main" val="347668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10</a:t>
            </a:fld>
            <a:endParaRPr lang="en-US"/>
          </a:p>
        </p:txBody>
      </p:sp>
    </p:spTree>
    <p:extLst>
      <p:ext uri="{BB962C8B-B14F-4D97-AF65-F5344CB8AC3E}">
        <p14:creationId xmlns:p14="http://schemas.microsoft.com/office/powerpoint/2010/main" val="41290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11</a:t>
            </a:fld>
            <a:endParaRPr lang="en-US"/>
          </a:p>
        </p:txBody>
      </p:sp>
    </p:spTree>
    <p:extLst>
      <p:ext uri="{BB962C8B-B14F-4D97-AF65-F5344CB8AC3E}">
        <p14:creationId xmlns:p14="http://schemas.microsoft.com/office/powerpoint/2010/main" val="285827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12</a:t>
            </a:fld>
            <a:endParaRPr lang="en-US"/>
          </a:p>
        </p:txBody>
      </p:sp>
    </p:spTree>
    <p:extLst>
      <p:ext uri="{BB962C8B-B14F-4D97-AF65-F5344CB8AC3E}">
        <p14:creationId xmlns:p14="http://schemas.microsoft.com/office/powerpoint/2010/main" val="372991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13</a:t>
            </a:fld>
            <a:endParaRPr lang="en-US"/>
          </a:p>
        </p:txBody>
      </p:sp>
    </p:spTree>
    <p:extLst>
      <p:ext uri="{BB962C8B-B14F-4D97-AF65-F5344CB8AC3E}">
        <p14:creationId xmlns:p14="http://schemas.microsoft.com/office/powerpoint/2010/main" val="69570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EBD27-8066-2D49-B319-CF64DE386F4C}" type="slidenum">
              <a:rPr lang="en-US" smtClean="0"/>
              <a:t>14</a:t>
            </a:fld>
            <a:endParaRPr lang="en-US"/>
          </a:p>
        </p:txBody>
      </p:sp>
    </p:spTree>
    <p:extLst>
      <p:ext uri="{BB962C8B-B14F-4D97-AF65-F5344CB8AC3E}">
        <p14:creationId xmlns:p14="http://schemas.microsoft.com/office/powerpoint/2010/main" val="427722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335E-5058-22E8-C739-EF8F1CA219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943C77F-B7AA-A68C-3E9A-CA81CF34B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F2B74B-1FFE-80AB-0303-6203E54BB023}"/>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5" name="Footer Placeholder 4">
            <a:extLst>
              <a:ext uri="{FF2B5EF4-FFF2-40B4-BE49-F238E27FC236}">
                <a16:creationId xmlns:a16="http://schemas.microsoft.com/office/drawing/2014/main" id="{544DAF2F-5D95-91CA-060B-2C24BCF7F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F131-AD38-4868-6B09-9CD9CCAEBD25}"/>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2598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05-9716-4870-A7C7-861103EB1BD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0D734E-6D17-5E4A-75A1-484809A2CD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675272-18E5-25E3-FE18-BAE3CA366A5D}"/>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5" name="Footer Placeholder 4">
            <a:extLst>
              <a:ext uri="{FF2B5EF4-FFF2-40B4-BE49-F238E27FC236}">
                <a16:creationId xmlns:a16="http://schemas.microsoft.com/office/drawing/2014/main" id="{058AA825-CFB7-E4B8-2F55-68A709E7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4A493-EB84-71F4-6FA4-DD5F9477F6EF}"/>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4692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20DD-3AA6-CEA9-6871-9D98D28642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D8B676-B4C5-625A-9FE3-0DEA8228A8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7FDA74-B129-997A-1722-C481BC1FF786}"/>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5" name="Footer Placeholder 4">
            <a:extLst>
              <a:ext uri="{FF2B5EF4-FFF2-40B4-BE49-F238E27FC236}">
                <a16:creationId xmlns:a16="http://schemas.microsoft.com/office/drawing/2014/main" id="{438BF428-781C-8CFD-0CA0-51AA6116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DA2A-937E-EC33-2852-86EB5E2C125A}"/>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42764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AEA5-B659-666D-B76F-22A3B4E414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B19332-0068-7D6A-8BA4-58FD01BDB3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41C3DC-5FF8-BFB6-CA6D-4183B3C7DDB7}"/>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5" name="Footer Placeholder 4">
            <a:extLst>
              <a:ext uri="{FF2B5EF4-FFF2-40B4-BE49-F238E27FC236}">
                <a16:creationId xmlns:a16="http://schemas.microsoft.com/office/drawing/2014/main" id="{CAEA0855-D6D5-FE39-3C7E-7DC7263C9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98D3D-9B61-D3F1-F81F-43451DD2211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691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5B36-949A-09E8-3D23-51EEF89FBC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0E12A8-9398-5960-A806-270FE0685C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AC4AC-E30A-6C4A-A014-E2FD63ED0E0F}"/>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5" name="Footer Placeholder 4">
            <a:extLst>
              <a:ext uri="{FF2B5EF4-FFF2-40B4-BE49-F238E27FC236}">
                <a16:creationId xmlns:a16="http://schemas.microsoft.com/office/drawing/2014/main" id="{2C57685B-B41D-556B-419B-324293539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52CC9-1883-B3DC-7D81-9B958AA02B94}"/>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12869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161E-7F71-FD35-21C2-F4804D3228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56B570-716C-EF55-D306-C39C08D8E9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3AE8B2-EE90-9AED-59FB-78C11709DA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2A995-F0F1-916D-4CEC-E29B78637923}"/>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6" name="Footer Placeholder 5">
            <a:extLst>
              <a:ext uri="{FF2B5EF4-FFF2-40B4-BE49-F238E27FC236}">
                <a16:creationId xmlns:a16="http://schemas.microsoft.com/office/drawing/2014/main" id="{4073D475-DD0E-C41D-ECB5-9FD1A4B41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45F3D-4404-E541-A6D7-DD5ECAEFA9D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64827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24DA-7063-AF8A-21EC-5186733138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C9F423-EF3E-C50E-0ECC-D3A9BA2BC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7099F3-B185-A1AC-5923-445404E610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17ABE1-4F61-0E3E-AA72-3E7C2E9CF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5DD44-CD3A-C812-E373-105EEF0AC6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FEB5F1-C473-0CDB-CEF4-7DEC167CFFA6}"/>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8" name="Footer Placeholder 7">
            <a:extLst>
              <a:ext uri="{FF2B5EF4-FFF2-40B4-BE49-F238E27FC236}">
                <a16:creationId xmlns:a16="http://schemas.microsoft.com/office/drawing/2014/main" id="{64C982EE-7F04-9256-95FA-08C4E994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41536-0B5F-3124-60AD-A6896C10E260}"/>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5675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109F-8FFA-2C28-4664-4923275DE9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8C28FC-267D-88C0-C074-E5350EB93B94}"/>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4" name="Footer Placeholder 3">
            <a:extLst>
              <a:ext uri="{FF2B5EF4-FFF2-40B4-BE49-F238E27FC236}">
                <a16:creationId xmlns:a16="http://schemas.microsoft.com/office/drawing/2014/main" id="{B1F4D728-3C75-9222-1BF6-995805821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172EF-FC91-0400-FE24-5B70536A78E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0697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8F2C-09C6-A6FA-200E-A5A0D60A3192}"/>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3" name="Footer Placeholder 2">
            <a:extLst>
              <a:ext uri="{FF2B5EF4-FFF2-40B4-BE49-F238E27FC236}">
                <a16:creationId xmlns:a16="http://schemas.microsoft.com/office/drawing/2014/main" id="{23672E2A-401E-79B2-2AB2-06E83E261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3A428-4929-C932-E396-E2129B7482CB}"/>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513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FCD7-35B7-8212-20E4-FBE169AAB1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AB746B-C8CA-00E5-41B1-6BD78B51A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63862B-5A06-8176-84F6-0AE20713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F2FC3-4CA8-4D5C-EB2B-637399D1D7D2}"/>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6" name="Footer Placeholder 5">
            <a:extLst>
              <a:ext uri="{FF2B5EF4-FFF2-40B4-BE49-F238E27FC236}">
                <a16:creationId xmlns:a16="http://schemas.microsoft.com/office/drawing/2014/main" id="{6AA101CC-13DC-6036-5CBB-D12F9AAF5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651EE-E714-9D65-E7F3-9628BEB58206}"/>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94916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80A1-466A-0673-6F93-B53E7844C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756BB8-6C83-AC5E-C096-A998D65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CDA7E-325C-C121-4F57-7EF379FEE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F5E0DB-14C5-493F-6BF6-C03653656C55}"/>
              </a:ext>
            </a:extLst>
          </p:cNvPr>
          <p:cNvSpPr>
            <a:spLocks noGrp="1"/>
          </p:cNvSpPr>
          <p:nvPr>
            <p:ph type="dt" sz="half" idx="10"/>
          </p:nvPr>
        </p:nvSpPr>
        <p:spPr/>
        <p:txBody>
          <a:bodyPr/>
          <a:lstStyle/>
          <a:p>
            <a:fld id="{396414DD-D40B-3446-B690-84515C872602}" type="datetimeFigureOut">
              <a:rPr lang="en-US" smtClean="0"/>
              <a:t>8/30/24</a:t>
            </a:fld>
            <a:endParaRPr lang="en-US"/>
          </a:p>
        </p:txBody>
      </p:sp>
      <p:sp>
        <p:nvSpPr>
          <p:cNvPr id="6" name="Footer Placeholder 5">
            <a:extLst>
              <a:ext uri="{FF2B5EF4-FFF2-40B4-BE49-F238E27FC236}">
                <a16:creationId xmlns:a16="http://schemas.microsoft.com/office/drawing/2014/main" id="{84820236-C501-7BA8-C6DD-4E56A260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C4358-E892-4642-3AC3-2B847755E7B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1567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0E85A-B524-9494-E735-5D0157B36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6E272-E52B-F810-565E-6EB97FB01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9ABBD0-E1D2-2485-9126-EB8D90E09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6414DD-D40B-3446-B690-84515C872602}" type="datetimeFigureOut">
              <a:rPr lang="en-US" smtClean="0"/>
              <a:t>8/30/24</a:t>
            </a:fld>
            <a:endParaRPr lang="en-US"/>
          </a:p>
        </p:txBody>
      </p:sp>
      <p:sp>
        <p:nvSpPr>
          <p:cNvPr id="5" name="Footer Placeholder 4">
            <a:extLst>
              <a:ext uri="{FF2B5EF4-FFF2-40B4-BE49-F238E27FC236}">
                <a16:creationId xmlns:a16="http://schemas.microsoft.com/office/drawing/2014/main" id="{11D66C3C-A861-C18E-9883-8BE566B4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369A97-E6B2-854E-42AD-92022B58D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CD8858-8B60-F542-BCDA-53286A0E169D}" type="slidenum">
              <a:rPr lang="en-US" smtClean="0"/>
              <a:t>‹#›</a:t>
            </a:fld>
            <a:endParaRPr lang="en-US"/>
          </a:p>
        </p:txBody>
      </p:sp>
    </p:spTree>
    <p:extLst>
      <p:ext uri="{BB962C8B-B14F-4D97-AF65-F5344CB8AC3E}">
        <p14:creationId xmlns:p14="http://schemas.microsoft.com/office/powerpoint/2010/main" val="64650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E1A958F-B13C-493F-9379-F8B2A8E25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57" name="Group 56">
              <a:extLst>
                <a:ext uri="{FF2B5EF4-FFF2-40B4-BE49-F238E27FC236}">
                  <a16:creationId xmlns:a16="http://schemas.microsoft.com/office/drawing/2014/main" id="{2FB5EAED-0736-41E4-9FF1-75ABE9B8F0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61" name="Freeform: Shape 60">
                <a:extLst>
                  <a:ext uri="{FF2B5EF4-FFF2-40B4-BE49-F238E27FC236}">
                    <a16:creationId xmlns:a16="http://schemas.microsoft.com/office/drawing/2014/main" id="{9A11F6D4-9A5C-47E6-8FE1-23C1050E9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176DBB23-7826-41BB-B874-141EA5461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043AD90C-3309-4439-99A6-B9EE5E85B3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9" name="Freeform: Shape 58">
                <a:extLst>
                  <a:ext uri="{FF2B5EF4-FFF2-40B4-BE49-F238E27FC236}">
                    <a16:creationId xmlns:a16="http://schemas.microsoft.com/office/drawing/2014/main" id="{7A3E9337-6002-4002-B793-055F19307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CA6D3F49-18AE-475F-915A-DF73EF064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blue and black logo&#10;&#10;Description automatically generated">
            <a:extLst>
              <a:ext uri="{FF2B5EF4-FFF2-40B4-BE49-F238E27FC236}">
                <a16:creationId xmlns:a16="http://schemas.microsoft.com/office/drawing/2014/main" id="{39CF6895-D7D5-6A7B-B146-EDB9F5618FB2}"/>
              </a:ext>
            </a:extLst>
          </p:cNvPr>
          <p:cNvPicPr>
            <a:picLocks noChangeAspect="1"/>
          </p:cNvPicPr>
          <p:nvPr/>
        </p:nvPicPr>
        <p:blipFill>
          <a:blip r:embed="rId3"/>
          <a:stretch>
            <a:fillRect/>
          </a:stretch>
        </p:blipFill>
        <p:spPr>
          <a:xfrm>
            <a:off x="8959160" y="1360761"/>
            <a:ext cx="2664000" cy="646020"/>
          </a:xfrm>
          <a:prstGeom prst="rect">
            <a:avLst/>
          </a:prstGeom>
          <a:ln w="38100">
            <a:solidFill>
              <a:srgbClr val="00B0F0"/>
            </a:solidFill>
          </a:ln>
        </p:spPr>
      </p:pic>
      <p:pic>
        <p:nvPicPr>
          <p:cNvPr id="22" name="Picture 21" descr="A person holding a sign&#10;&#10;Description automatically generated">
            <a:extLst>
              <a:ext uri="{FF2B5EF4-FFF2-40B4-BE49-F238E27FC236}">
                <a16:creationId xmlns:a16="http://schemas.microsoft.com/office/drawing/2014/main" id="{BDB8F848-3297-0977-7C55-FC54633111FF}"/>
              </a:ext>
            </a:extLst>
          </p:cNvPr>
          <p:cNvPicPr>
            <a:picLocks noChangeAspect="1"/>
          </p:cNvPicPr>
          <p:nvPr/>
        </p:nvPicPr>
        <p:blipFill>
          <a:blip r:embed="rId4"/>
          <a:stretch>
            <a:fillRect/>
          </a:stretch>
        </p:blipFill>
        <p:spPr>
          <a:xfrm>
            <a:off x="9132891" y="3249483"/>
            <a:ext cx="2235778" cy="2555175"/>
          </a:xfrm>
          <a:prstGeom prst="rect">
            <a:avLst/>
          </a:prstGeom>
        </p:spPr>
      </p:pic>
      <p:sp>
        <p:nvSpPr>
          <p:cNvPr id="5" name="Title 1">
            <a:extLst>
              <a:ext uri="{FF2B5EF4-FFF2-40B4-BE49-F238E27FC236}">
                <a16:creationId xmlns:a16="http://schemas.microsoft.com/office/drawing/2014/main" id="{DA1922D4-FED9-7226-8096-18E1CFF4A8EF}"/>
              </a:ext>
            </a:extLst>
          </p:cNvPr>
          <p:cNvSpPr>
            <a:spLocks noGrp="1"/>
          </p:cNvSpPr>
          <p:nvPr>
            <p:ph type="ctrTitle"/>
          </p:nvPr>
        </p:nvSpPr>
        <p:spPr>
          <a:xfrm>
            <a:off x="850902" y="685210"/>
            <a:ext cx="6143625" cy="2238100"/>
          </a:xfrm>
          <a:ln w="63500">
            <a:solidFill>
              <a:schemeClr val="bg1"/>
            </a:solidFill>
          </a:ln>
        </p:spPr>
        <p:txBody>
          <a:bodyPr>
            <a:normAutofit/>
          </a:bodyPr>
          <a:lstStyle/>
          <a:p>
            <a:r>
              <a:rPr lang="en-US" sz="6700" b="1" dirty="0">
                <a:solidFill>
                  <a:srgbClr val="00B0F0"/>
                </a:solidFill>
                <a:latin typeface="Arial Rounded MT Bold" panose="020F0704030504030204" pitchFamily="34" charset="77"/>
              </a:rPr>
              <a:t>QUALIFYING FEES</a:t>
            </a:r>
            <a:endParaRPr lang="en-US" sz="6100" b="1" dirty="0">
              <a:solidFill>
                <a:schemeClr val="bg1"/>
              </a:solidFill>
              <a:latin typeface="Arial Rounded MT Bold" panose="020F0704030504030204" pitchFamily="34" charset="77"/>
            </a:endParaRPr>
          </a:p>
        </p:txBody>
      </p:sp>
      <p:pic>
        <p:nvPicPr>
          <p:cNvPr id="4" name="Picture 2" descr="much clipart - Clip Art Library">
            <a:extLst>
              <a:ext uri="{FF2B5EF4-FFF2-40B4-BE49-F238E27FC236}">
                <a16:creationId xmlns:a16="http://schemas.microsoft.com/office/drawing/2014/main" id="{F0958C4E-5A19-A9C6-B05E-BAD7F47E4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263" y="3846898"/>
            <a:ext cx="3810000" cy="213360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pic>
        <p:nvPicPr>
          <p:cNvPr id="1030" name="Picture 6" descr="Shocked Bill Stock Illustrations – 197 Shocked Bill Stock Illustrations,  Vectors &amp; Clipart - Dreamstime">
            <a:extLst>
              <a:ext uri="{FF2B5EF4-FFF2-40B4-BE49-F238E27FC236}">
                <a16:creationId xmlns:a16="http://schemas.microsoft.com/office/drawing/2014/main" id="{4B0C7555-3282-DD6C-F216-CF69005463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786" y="3392236"/>
            <a:ext cx="2857500" cy="285750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27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935706"/>
            <a:ext cx="555858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Classic Summary Close</a:t>
            </a:r>
          </a:p>
        </p:txBody>
      </p:sp>
      <p:sp>
        <p:nvSpPr>
          <p:cNvPr id="5" name="Rounded Rectangular Callout 4">
            <a:extLst>
              <a:ext uri="{FF2B5EF4-FFF2-40B4-BE49-F238E27FC236}">
                <a16:creationId xmlns:a16="http://schemas.microsoft.com/office/drawing/2014/main" id="{695984A6-9C23-E636-587E-2378DA36CE96}"/>
              </a:ext>
            </a:extLst>
          </p:cNvPr>
          <p:cNvSpPr/>
          <p:nvPr/>
        </p:nvSpPr>
        <p:spPr>
          <a:xfrm>
            <a:off x="860466" y="2827055"/>
            <a:ext cx="6726197" cy="3502166"/>
          </a:xfrm>
          <a:prstGeom prst="wedgeRoundRectCallout">
            <a:avLst>
              <a:gd name="adj1" fmla="val 59406"/>
              <a:gd name="adj2" fmla="val 52914"/>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A81FA-108D-EC9E-029E-43A5E454BBAB}"/>
              </a:ext>
            </a:extLst>
          </p:cNvPr>
          <p:cNvSpPr txBox="1"/>
          <p:nvPr/>
        </p:nvSpPr>
        <p:spPr>
          <a:xfrm>
            <a:off x="1085850" y="3005234"/>
            <a:ext cx="6057900" cy="3323987"/>
          </a:xfrm>
          <a:prstGeom prst="rect">
            <a:avLst/>
          </a:prstGeom>
          <a:noFill/>
        </p:spPr>
        <p:txBody>
          <a:bodyPr wrap="square" rtlCol="0">
            <a:spAutoFit/>
          </a:bodyPr>
          <a:lstStyle/>
          <a:p>
            <a:pPr algn="ctr"/>
            <a:r>
              <a:rPr lang="en-US" sz="3500" b="1" i="1" dirty="0">
                <a:solidFill>
                  <a:srgbClr val="000000"/>
                </a:solidFill>
                <a:latin typeface="Century Gothic" panose="020B0502020202020204" pitchFamily="34" charset="0"/>
                <a:cs typeface="Comic Sans MS"/>
              </a:rPr>
              <a:t>Based on what you’ve shared with me about how critical this position is, I think I can help and of course, I’d like to earn your business…</a:t>
            </a:r>
          </a:p>
        </p:txBody>
      </p:sp>
      <p:pic>
        <p:nvPicPr>
          <p:cNvPr id="17410" name="Picture 2" descr="Red Conclusion Sign 3d Stock ...">
            <a:extLst>
              <a:ext uri="{FF2B5EF4-FFF2-40B4-BE49-F238E27FC236}">
                <a16:creationId xmlns:a16="http://schemas.microsoft.com/office/drawing/2014/main" id="{F11B1F3C-B6AA-7731-71E8-64970D5BA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169" y="2000249"/>
            <a:ext cx="362902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24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xfrm>
            <a:off x="438150" y="259443"/>
            <a:ext cx="6877050" cy="1325563"/>
          </a:xfrm>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848394"/>
            <a:ext cx="555858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Transitional Phrases</a:t>
            </a:r>
          </a:p>
        </p:txBody>
      </p:sp>
      <p:sp>
        <p:nvSpPr>
          <p:cNvPr id="5" name="Rounded Rectangular Callout 4">
            <a:extLst>
              <a:ext uri="{FF2B5EF4-FFF2-40B4-BE49-F238E27FC236}">
                <a16:creationId xmlns:a16="http://schemas.microsoft.com/office/drawing/2014/main" id="{695984A6-9C23-E636-587E-2378DA36CE96}"/>
              </a:ext>
            </a:extLst>
          </p:cNvPr>
          <p:cNvSpPr/>
          <p:nvPr/>
        </p:nvSpPr>
        <p:spPr>
          <a:xfrm>
            <a:off x="5759824" y="2800784"/>
            <a:ext cx="6036887" cy="1576322"/>
          </a:xfrm>
          <a:prstGeom prst="wedgeRoundRectCallout">
            <a:avLst>
              <a:gd name="adj1" fmla="val -63189"/>
              <a:gd name="adj2" fmla="val -4422"/>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A81FA-108D-EC9E-029E-43A5E454BBAB}"/>
              </a:ext>
            </a:extLst>
          </p:cNvPr>
          <p:cNvSpPr txBox="1"/>
          <p:nvPr/>
        </p:nvSpPr>
        <p:spPr>
          <a:xfrm>
            <a:off x="5738812" y="2952525"/>
            <a:ext cx="6057900" cy="1323439"/>
          </a:xfrm>
          <a:prstGeom prst="rect">
            <a:avLst/>
          </a:prstGeom>
          <a:noFill/>
        </p:spPr>
        <p:txBody>
          <a:bodyPr wrap="square" rtlCol="0">
            <a:spAutoFit/>
          </a:bodyPr>
          <a:lstStyle/>
          <a:p>
            <a:pPr algn="ctr"/>
            <a:r>
              <a:rPr lang="en-US" sz="2000" b="1" i="1" dirty="0">
                <a:solidFill>
                  <a:srgbClr val="000000"/>
                </a:solidFill>
                <a:latin typeface="Century Gothic" panose="020B0502020202020204" pitchFamily="34" charset="0"/>
                <a:cs typeface="Comic Sans MS"/>
              </a:rPr>
              <a:t>If we work together, you are going to pay a premium for my work. The good news is that you don’t pay anything until you hire my person.</a:t>
            </a:r>
          </a:p>
        </p:txBody>
      </p:sp>
      <p:sp>
        <p:nvSpPr>
          <p:cNvPr id="3" name="TextBox 2">
            <a:extLst>
              <a:ext uri="{FF2B5EF4-FFF2-40B4-BE49-F238E27FC236}">
                <a16:creationId xmlns:a16="http://schemas.microsoft.com/office/drawing/2014/main" id="{58669F34-C5F2-2543-151D-760E97DEF28A}"/>
              </a:ext>
            </a:extLst>
          </p:cNvPr>
          <p:cNvSpPr txBox="1"/>
          <p:nvPr/>
        </p:nvSpPr>
        <p:spPr>
          <a:xfrm>
            <a:off x="5143500" y="5213160"/>
            <a:ext cx="6845677" cy="1015663"/>
          </a:xfrm>
          <a:prstGeom prst="rect">
            <a:avLst/>
          </a:prstGeom>
          <a:noFill/>
        </p:spPr>
        <p:txBody>
          <a:bodyPr wrap="square" rtlCol="0">
            <a:spAutoFit/>
          </a:bodyPr>
          <a:lstStyle/>
          <a:p>
            <a:pPr algn="ctr"/>
            <a:r>
              <a:rPr lang="en-US" sz="2000" b="1" i="1" dirty="0">
                <a:solidFill>
                  <a:srgbClr val="000000"/>
                </a:solidFill>
                <a:latin typeface="Century Gothic" panose="020B0502020202020204" pitchFamily="34" charset="0"/>
                <a:cs typeface="Comic Sans MS"/>
              </a:rPr>
              <a:t>I assume that if we produce the candidate that we discussed and as you indicated is not going to be easy, that our fee isn’t going to be a problem?</a:t>
            </a:r>
          </a:p>
        </p:txBody>
      </p:sp>
      <p:sp>
        <p:nvSpPr>
          <p:cNvPr id="6" name="TextBox 5">
            <a:extLst>
              <a:ext uri="{FF2B5EF4-FFF2-40B4-BE49-F238E27FC236}">
                <a16:creationId xmlns:a16="http://schemas.microsoft.com/office/drawing/2014/main" id="{436BC5D3-D695-079C-4B20-8DEC89086189}"/>
              </a:ext>
            </a:extLst>
          </p:cNvPr>
          <p:cNvSpPr txBox="1"/>
          <p:nvPr/>
        </p:nvSpPr>
        <p:spPr>
          <a:xfrm>
            <a:off x="937292" y="4842064"/>
            <a:ext cx="3514725" cy="1631216"/>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Let me tell you how we work, because obviously we don’t do this for free.</a:t>
            </a:r>
          </a:p>
        </p:txBody>
      </p:sp>
      <p:sp>
        <p:nvSpPr>
          <p:cNvPr id="7" name="TextBox 6">
            <a:extLst>
              <a:ext uri="{FF2B5EF4-FFF2-40B4-BE49-F238E27FC236}">
                <a16:creationId xmlns:a16="http://schemas.microsoft.com/office/drawing/2014/main" id="{2C54298B-530D-3AE8-A5CA-07A20603A15F}"/>
              </a:ext>
            </a:extLst>
          </p:cNvPr>
          <p:cNvSpPr txBox="1"/>
          <p:nvPr/>
        </p:nvSpPr>
        <p:spPr>
          <a:xfrm>
            <a:off x="964645" y="2939858"/>
            <a:ext cx="2901909" cy="1246495"/>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Let me tell you what gets this process started.</a:t>
            </a:r>
          </a:p>
        </p:txBody>
      </p:sp>
      <p:sp>
        <p:nvSpPr>
          <p:cNvPr id="9" name="Rounded Rectangular Callout 8">
            <a:extLst>
              <a:ext uri="{FF2B5EF4-FFF2-40B4-BE49-F238E27FC236}">
                <a16:creationId xmlns:a16="http://schemas.microsoft.com/office/drawing/2014/main" id="{45F4ED33-7872-8A8D-C690-64A0DFD1DF53}"/>
              </a:ext>
            </a:extLst>
          </p:cNvPr>
          <p:cNvSpPr/>
          <p:nvPr/>
        </p:nvSpPr>
        <p:spPr>
          <a:xfrm>
            <a:off x="885082" y="4676713"/>
            <a:ext cx="3545265" cy="1843994"/>
          </a:xfrm>
          <a:prstGeom prst="wedgeRoundRectCallout">
            <a:avLst>
              <a:gd name="adj1" fmla="val 63436"/>
              <a:gd name="adj2" fmla="val 410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a:extLst>
              <a:ext uri="{FF2B5EF4-FFF2-40B4-BE49-F238E27FC236}">
                <a16:creationId xmlns:a16="http://schemas.microsoft.com/office/drawing/2014/main" id="{EB4BBF81-8C18-5D18-33C4-406BF314A569}"/>
              </a:ext>
            </a:extLst>
          </p:cNvPr>
          <p:cNvSpPr/>
          <p:nvPr/>
        </p:nvSpPr>
        <p:spPr>
          <a:xfrm>
            <a:off x="5286375" y="5050395"/>
            <a:ext cx="6572250" cy="1379816"/>
          </a:xfrm>
          <a:prstGeom prst="wedgeRoundRectCallout">
            <a:avLst>
              <a:gd name="adj1" fmla="val -52950"/>
              <a:gd name="adj2" fmla="val -82167"/>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a:extLst>
              <a:ext uri="{FF2B5EF4-FFF2-40B4-BE49-F238E27FC236}">
                <a16:creationId xmlns:a16="http://schemas.microsoft.com/office/drawing/2014/main" id="{46A1C73D-97E4-599F-7F38-A12E8532BA2D}"/>
              </a:ext>
            </a:extLst>
          </p:cNvPr>
          <p:cNvSpPr/>
          <p:nvPr/>
        </p:nvSpPr>
        <p:spPr>
          <a:xfrm>
            <a:off x="885082" y="2774945"/>
            <a:ext cx="3061036" cy="1576322"/>
          </a:xfrm>
          <a:prstGeom prst="wedgeRoundRectCallout">
            <a:avLst>
              <a:gd name="adj1" fmla="val 80877"/>
              <a:gd name="adj2" fmla="val 32067"/>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collaboration-clipart-puzzle-piece ...">
            <a:extLst>
              <a:ext uri="{FF2B5EF4-FFF2-40B4-BE49-F238E27FC236}">
                <a16:creationId xmlns:a16="http://schemas.microsoft.com/office/drawing/2014/main" id="{28CFA5D6-AECE-FCF1-DA53-02105CA72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830" y="368210"/>
            <a:ext cx="36957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935706"/>
            <a:ext cx="555858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Advanced Version</a:t>
            </a:r>
          </a:p>
        </p:txBody>
      </p:sp>
      <p:sp>
        <p:nvSpPr>
          <p:cNvPr id="5" name="Rounded Rectangular Callout 4">
            <a:extLst>
              <a:ext uri="{FF2B5EF4-FFF2-40B4-BE49-F238E27FC236}">
                <a16:creationId xmlns:a16="http://schemas.microsoft.com/office/drawing/2014/main" id="{695984A6-9C23-E636-587E-2378DA36CE96}"/>
              </a:ext>
            </a:extLst>
          </p:cNvPr>
          <p:cNvSpPr/>
          <p:nvPr/>
        </p:nvSpPr>
        <p:spPr>
          <a:xfrm>
            <a:off x="3386134" y="2827055"/>
            <a:ext cx="8267699" cy="3323988"/>
          </a:xfrm>
          <a:prstGeom prst="wedgeRoundRectCallout">
            <a:avLst>
              <a:gd name="adj1" fmla="val -1638"/>
              <a:gd name="adj2" fmla="val 65536"/>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A81FA-108D-EC9E-029E-43A5E454BBAB}"/>
              </a:ext>
            </a:extLst>
          </p:cNvPr>
          <p:cNvSpPr txBox="1"/>
          <p:nvPr/>
        </p:nvSpPr>
        <p:spPr>
          <a:xfrm>
            <a:off x="3386134" y="3042500"/>
            <a:ext cx="8267699" cy="3108543"/>
          </a:xfrm>
          <a:prstGeom prst="rect">
            <a:avLst/>
          </a:prstGeom>
          <a:noFill/>
        </p:spPr>
        <p:txBody>
          <a:bodyPr wrap="square" rtlCol="0">
            <a:spAutoFit/>
          </a:bodyPr>
          <a:lstStyle/>
          <a:p>
            <a:pPr algn="ctr"/>
            <a:r>
              <a:rPr lang="en-US" sz="2800" b="1" i="1" dirty="0">
                <a:solidFill>
                  <a:srgbClr val="000000"/>
                </a:solidFill>
                <a:latin typeface="Century Gothic" panose="020B0502020202020204" pitchFamily="34" charset="0"/>
                <a:cs typeface="Comic Sans MS"/>
              </a:rPr>
              <a:t>I charge a fraction of what my candidates have a track record of justifying every year in their abilities, and in their track record of accomplishments, 20% of the total package, backed up by a solid, unconditional 60-day replacement guarantee. I assume that’s no problem for the right candidate.</a:t>
            </a:r>
          </a:p>
        </p:txBody>
      </p:sp>
      <p:pic>
        <p:nvPicPr>
          <p:cNvPr id="20482" name="Picture 2" descr="Advanced Learners - gender Sexuality ...">
            <a:extLst>
              <a:ext uri="{FF2B5EF4-FFF2-40B4-BE49-F238E27FC236}">
                <a16:creationId xmlns:a16="http://schemas.microsoft.com/office/drawing/2014/main" id="{68BE12D4-02EE-4D06-6E0A-756815BC5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33" y="306029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935706"/>
            <a:ext cx="555858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Basic Version</a:t>
            </a:r>
          </a:p>
        </p:txBody>
      </p:sp>
      <p:sp>
        <p:nvSpPr>
          <p:cNvPr id="5" name="Rounded Rectangular Callout 4">
            <a:extLst>
              <a:ext uri="{FF2B5EF4-FFF2-40B4-BE49-F238E27FC236}">
                <a16:creationId xmlns:a16="http://schemas.microsoft.com/office/drawing/2014/main" id="{695984A6-9C23-E636-587E-2378DA36CE96}"/>
              </a:ext>
            </a:extLst>
          </p:cNvPr>
          <p:cNvSpPr/>
          <p:nvPr/>
        </p:nvSpPr>
        <p:spPr>
          <a:xfrm>
            <a:off x="4729163" y="2986087"/>
            <a:ext cx="6924670" cy="3229814"/>
          </a:xfrm>
          <a:prstGeom prst="wedgeRoundRectCallout">
            <a:avLst>
              <a:gd name="adj1" fmla="val -80249"/>
              <a:gd name="adj2" fmla="val 55612"/>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A81FA-108D-EC9E-029E-43A5E454BBAB}"/>
              </a:ext>
            </a:extLst>
          </p:cNvPr>
          <p:cNvSpPr txBox="1"/>
          <p:nvPr/>
        </p:nvSpPr>
        <p:spPr>
          <a:xfrm>
            <a:off x="4729163" y="3168913"/>
            <a:ext cx="6738933" cy="3046988"/>
          </a:xfrm>
          <a:prstGeom prst="rect">
            <a:avLst/>
          </a:prstGeom>
          <a:noFill/>
        </p:spPr>
        <p:txBody>
          <a:bodyPr wrap="square" rtlCol="0">
            <a:spAutoFit/>
          </a:bodyPr>
          <a:lstStyle/>
          <a:p>
            <a:pPr algn="ctr"/>
            <a:r>
              <a:rPr lang="en-US" sz="3200" b="1" i="1" dirty="0">
                <a:solidFill>
                  <a:srgbClr val="000000"/>
                </a:solidFill>
                <a:latin typeface="Century Gothic" panose="020B0502020202020204" pitchFamily="34" charset="0"/>
                <a:cs typeface="Comic Sans MS"/>
              </a:rPr>
              <a:t>We charge the standard fee. 20% of the total package, backed up by an unconditional 60-day replacement guarantee. I assume that’s no problem for the right candidate?</a:t>
            </a:r>
          </a:p>
        </p:txBody>
      </p:sp>
      <p:pic>
        <p:nvPicPr>
          <p:cNvPr id="6" name="Picture 5" descr="A close-up of a word&#10;&#10;Description automatically generated">
            <a:extLst>
              <a:ext uri="{FF2B5EF4-FFF2-40B4-BE49-F238E27FC236}">
                <a16:creationId xmlns:a16="http://schemas.microsoft.com/office/drawing/2014/main" id="{5BCB338D-2E77-D5E1-F3F8-8DD8B6EE85CB}"/>
              </a:ext>
            </a:extLst>
          </p:cNvPr>
          <p:cNvPicPr>
            <a:picLocks noChangeAspect="1"/>
          </p:cNvPicPr>
          <p:nvPr/>
        </p:nvPicPr>
        <p:blipFill>
          <a:blip r:embed="rId3"/>
          <a:stretch>
            <a:fillRect/>
          </a:stretch>
        </p:blipFill>
        <p:spPr>
          <a:xfrm>
            <a:off x="538167" y="2986087"/>
            <a:ext cx="3590797" cy="1992313"/>
          </a:xfrm>
          <a:prstGeom prst="rect">
            <a:avLst/>
          </a:prstGeom>
          <a:ln w="63500">
            <a:solidFill>
              <a:schemeClr val="tx1"/>
            </a:solidFill>
          </a:ln>
        </p:spPr>
      </p:pic>
    </p:spTree>
    <p:extLst>
      <p:ext uri="{BB962C8B-B14F-4D97-AF65-F5344CB8AC3E}">
        <p14:creationId xmlns:p14="http://schemas.microsoft.com/office/powerpoint/2010/main" val="406020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xfrm>
            <a:off x="838200" y="365125"/>
            <a:ext cx="6691313" cy="1325563"/>
          </a:xfrm>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935706"/>
            <a:ext cx="555858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Signed Fee Agreements</a:t>
            </a:r>
          </a:p>
        </p:txBody>
      </p:sp>
      <p:sp>
        <p:nvSpPr>
          <p:cNvPr id="3" name="TextBox 2">
            <a:extLst>
              <a:ext uri="{FF2B5EF4-FFF2-40B4-BE49-F238E27FC236}">
                <a16:creationId xmlns:a16="http://schemas.microsoft.com/office/drawing/2014/main" id="{E0316209-664B-1577-8518-7CC934FB55F1}"/>
              </a:ext>
            </a:extLst>
          </p:cNvPr>
          <p:cNvSpPr txBox="1"/>
          <p:nvPr/>
        </p:nvSpPr>
        <p:spPr>
          <a:xfrm>
            <a:off x="922809" y="2878906"/>
            <a:ext cx="5558581"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1. Put something at stake!</a:t>
            </a:r>
          </a:p>
        </p:txBody>
      </p:sp>
      <p:sp>
        <p:nvSpPr>
          <p:cNvPr id="6" name="TextBox 5">
            <a:extLst>
              <a:ext uri="{FF2B5EF4-FFF2-40B4-BE49-F238E27FC236}">
                <a16:creationId xmlns:a16="http://schemas.microsoft.com/office/drawing/2014/main" id="{EB26E39D-3354-83D3-1549-6D4FD1B28955}"/>
              </a:ext>
            </a:extLst>
          </p:cNvPr>
          <p:cNvSpPr txBox="1"/>
          <p:nvPr/>
        </p:nvSpPr>
        <p:spPr>
          <a:xfrm>
            <a:off x="922809" y="3667464"/>
            <a:ext cx="7178204" cy="1077218"/>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2. Send the fee agreement and ask them to sign it and send it back.</a:t>
            </a:r>
          </a:p>
        </p:txBody>
      </p:sp>
      <p:sp>
        <p:nvSpPr>
          <p:cNvPr id="7" name="TextBox 6">
            <a:extLst>
              <a:ext uri="{FF2B5EF4-FFF2-40B4-BE49-F238E27FC236}">
                <a16:creationId xmlns:a16="http://schemas.microsoft.com/office/drawing/2014/main" id="{0332A410-B871-52DF-374B-8329803286F7}"/>
              </a:ext>
            </a:extLst>
          </p:cNvPr>
          <p:cNvSpPr txBox="1"/>
          <p:nvPr/>
        </p:nvSpPr>
        <p:spPr>
          <a:xfrm>
            <a:off x="922809" y="4909790"/>
            <a:ext cx="3458319"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3. Work the job.</a:t>
            </a:r>
          </a:p>
        </p:txBody>
      </p:sp>
      <p:sp>
        <p:nvSpPr>
          <p:cNvPr id="9" name="TextBox 8">
            <a:extLst>
              <a:ext uri="{FF2B5EF4-FFF2-40B4-BE49-F238E27FC236}">
                <a16:creationId xmlns:a16="http://schemas.microsoft.com/office/drawing/2014/main" id="{BC2C6422-2AA2-4EC8-1D27-4CB9EF03FFEA}"/>
              </a:ext>
            </a:extLst>
          </p:cNvPr>
          <p:cNvSpPr txBox="1"/>
          <p:nvPr/>
        </p:nvSpPr>
        <p:spPr>
          <a:xfrm>
            <a:off x="922809" y="5704895"/>
            <a:ext cx="7363941"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4. Find ONE candidate and present.</a:t>
            </a:r>
          </a:p>
        </p:txBody>
      </p:sp>
      <p:sp>
        <p:nvSpPr>
          <p:cNvPr id="13" name="TextBox 12">
            <a:extLst>
              <a:ext uri="{FF2B5EF4-FFF2-40B4-BE49-F238E27FC236}">
                <a16:creationId xmlns:a16="http://schemas.microsoft.com/office/drawing/2014/main" id="{7D41B115-A1CE-F157-313C-2C2865E19F77}"/>
              </a:ext>
            </a:extLst>
          </p:cNvPr>
          <p:cNvSpPr txBox="1"/>
          <p:nvPr/>
        </p:nvSpPr>
        <p:spPr>
          <a:xfrm>
            <a:off x="8715374" y="3874105"/>
            <a:ext cx="3281363" cy="255454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5. Don’t schedule the interview until the agreement is signed.</a:t>
            </a:r>
          </a:p>
        </p:txBody>
      </p:sp>
      <p:pic>
        <p:nvPicPr>
          <p:cNvPr id="24578" name="Picture 2" descr="Signing Contract Cliparts png images ...">
            <a:extLst>
              <a:ext uri="{FF2B5EF4-FFF2-40B4-BE49-F238E27FC236}">
                <a16:creationId xmlns:a16="http://schemas.microsoft.com/office/drawing/2014/main" id="{4D141B07-0849-9A1C-8A51-F26ED072B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3" y="602206"/>
            <a:ext cx="304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2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2048899"/>
            <a:ext cx="7344518"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A  Simple Transfer of Information</a:t>
            </a:r>
          </a:p>
        </p:txBody>
      </p:sp>
      <p:sp>
        <p:nvSpPr>
          <p:cNvPr id="3" name="TextBox 2">
            <a:extLst>
              <a:ext uri="{FF2B5EF4-FFF2-40B4-BE49-F238E27FC236}">
                <a16:creationId xmlns:a16="http://schemas.microsoft.com/office/drawing/2014/main" id="{C6ADF8B5-1FF4-CCC8-A95E-17E951EF059C}"/>
              </a:ext>
            </a:extLst>
          </p:cNvPr>
          <p:cNvSpPr txBox="1"/>
          <p:nvPr/>
        </p:nvSpPr>
        <p:spPr>
          <a:xfrm>
            <a:off x="686843" y="3038179"/>
            <a:ext cx="2705101" cy="3416320"/>
          </a:xfrm>
          <a:prstGeom prst="rect">
            <a:avLst/>
          </a:prstGeom>
          <a:noFill/>
          <a:ln w="50800">
            <a:solidFill>
              <a:schemeClr val="tx1"/>
            </a:solidFill>
          </a:ln>
        </p:spPr>
        <p:txBody>
          <a:bodyPr wrap="square" rtlCol="0">
            <a:spAutoFit/>
          </a:bodyPr>
          <a:lstStyle/>
          <a:p>
            <a:pPr algn="ctr"/>
            <a:r>
              <a:rPr lang="en-US" sz="3600" b="1" dirty="0">
                <a:solidFill>
                  <a:srgbClr val="0070C0"/>
                </a:solidFill>
                <a:latin typeface="Century Gothic" panose="020B0502020202020204" pitchFamily="34" charset="0"/>
                <a:cs typeface="Comic Sans MS"/>
              </a:rPr>
              <a:t>The Fee must be qualified in the following terms…</a:t>
            </a:r>
          </a:p>
        </p:txBody>
      </p:sp>
      <p:sp>
        <p:nvSpPr>
          <p:cNvPr id="6" name="TextBox 5">
            <a:extLst>
              <a:ext uri="{FF2B5EF4-FFF2-40B4-BE49-F238E27FC236}">
                <a16:creationId xmlns:a16="http://schemas.microsoft.com/office/drawing/2014/main" id="{6A753604-1A0A-E118-CAFF-80D0D7850AEA}"/>
              </a:ext>
            </a:extLst>
          </p:cNvPr>
          <p:cNvSpPr txBox="1"/>
          <p:nvPr/>
        </p:nvSpPr>
        <p:spPr>
          <a:xfrm>
            <a:off x="3651553" y="3959578"/>
            <a:ext cx="4743823" cy="553998"/>
          </a:xfrm>
          <a:prstGeom prst="rect">
            <a:avLst/>
          </a:prstGeom>
          <a:noFill/>
          <a:ln w="50800">
            <a:solidFill>
              <a:schemeClr val="tx1"/>
            </a:solidFill>
          </a:ln>
        </p:spPr>
        <p:txBody>
          <a:bodyPr wrap="square" rtlCol="0">
            <a:spAutoFit/>
          </a:bodyPr>
          <a:lstStyle/>
          <a:p>
            <a:r>
              <a:rPr lang="en-US" sz="3000" b="1" dirty="0">
                <a:latin typeface="Century Gothic" panose="020B0502020202020204" pitchFamily="34" charset="0"/>
                <a:cs typeface="Comic Sans MS"/>
              </a:rPr>
              <a:t>2. Terms and Conditions</a:t>
            </a:r>
          </a:p>
        </p:txBody>
      </p:sp>
      <p:sp>
        <p:nvSpPr>
          <p:cNvPr id="5" name="TextBox 4">
            <a:extLst>
              <a:ext uri="{FF2B5EF4-FFF2-40B4-BE49-F238E27FC236}">
                <a16:creationId xmlns:a16="http://schemas.microsoft.com/office/drawing/2014/main" id="{58BC7C25-00A0-A421-E4B3-4BD8E100C35E}"/>
              </a:ext>
            </a:extLst>
          </p:cNvPr>
          <p:cNvSpPr txBox="1"/>
          <p:nvPr/>
        </p:nvSpPr>
        <p:spPr>
          <a:xfrm>
            <a:off x="3619703" y="3068229"/>
            <a:ext cx="5151424" cy="553998"/>
          </a:xfrm>
          <a:prstGeom prst="rect">
            <a:avLst/>
          </a:prstGeom>
          <a:noFill/>
          <a:ln w="50800">
            <a:solidFill>
              <a:schemeClr val="tx1"/>
            </a:solidFill>
          </a:ln>
        </p:spPr>
        <p:txBody>
          <a:bodyPr wrap="square" rtlCol="0">
            <a:spAutoFit/>
          </a:bodyPr>
          <a:lstStyle/>
          <a:p>
            <a:r>
              <a:rPr lang="en-US" sz="3000" b="1" dirty="0">
                <a:latin typeface="Century Gothic" panose="020B0502020202020204" pitchFamily="34" charset="0"/>
                <a:cs typeface="Comic Sans MS"/>
              </a:rPr>
              <a:t>1. Rands and Percentages</a:t>
            </a:r>
          </a:p>
        </p:txBody>
      </p:sp>
      <p:sp>
        <p:nvSpPr>
          <p:cNvPr id="8" name="TextBox 7">
            <a:extLst>
              <a:ext uri="{FF2B5EF4-FFF2-40B4-BE49-F238E27FC236}">
                <a16:creationId xmlns:a16="http://schemas.microsoft.com/office/drawing/2014/main" id="{947BF7AD-DD32-0E45-3021-8007A4DF3413}"/>
              </a:ext>
            </a:extLst>
          </p:cNvPr>
          <p:cNvSpPr txBox="1"/>
          <p:nvPr/>
        </p:nvSpPr>
        <p:spPr>
          <a:xfrm>
            <a:off x="3651553" y="4853816"/>
            <a:ext cx="3972670" cy="1015663"/>
          </a:xfrm>
          <a:prstGeom prst="rect">
            <a:avLst/>
          </a:prstGeom>
          <a:noFill/>
          <a:ln w="50800">
            <a:solidFill>
              <a:schemeClr val="tx1"/>
            </a:solidFill>
          </a:ln>
        </p:spPr>
        <p:txBody>
          <a:bodyPr wrap="square" rtlCol="0">
            <a:spAutoFit/>
          </a:bodyPr>
          <a:lstStyle/>
          <a:p>
            <a:r>
              <a:rPr lang="en-US" sz="3000" b="1" dirty="0">
                <a:latin typeface="Century Gothic" panose="020B0502020202020204" pitchFamily="34" charset="0"/>
                <a:cs typeface="Comic Sans MS"/>
              </a:rPr>
              <a:t>3. A Decision Maker has to say</a:t>
            </a:r>
          </a:p>
        </p:txBody>
      </p:sp>
      <p:sp>
        <p:nvSpPr>
          <p:cNvPr id="10" name="TextBox 9">
            <a:extLst>
              <a:ext uri="{FF2B5EF4-FFF2-40B4-BE49-F238E27FC236}">
                <a16:creationId xmlns:a16="http://schemas.microsoft.com/office/drawing/2014/main" id="{3B09CF8E-DFF8-444C-B0F2-CEFE9D48594D}"/>
              </a:ext>
            </a:extLst>
          </p:cNvPr>
          <p:cNvSpPr txBox="1"/>
          <p:nvPr/>
        </p:nvSpPr>
        <p:spPr>
          <a:xfrm>
            <a:off x="9416562" y="2316592"/>
            <a:ext cx="1590675" cy="553998"/>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YES!!</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9416562" y="2182744"/>
            <a:ext cx="1890356" cy="821695"/>
          </a:xfrm>
          <a:prstGeom prst="wedgeRoundRectCallout">
            <a:avLst>
              <a:gd name="adj1" fmla="val 51699"/>
              <a:gd name="adj2" fmla="val 87027"/>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ill stock vector. Illustration of bill ...">
            <a:extLst>
              <a:ext uri="{FF2B5EF4-FFF2-40B4-BE49-F238E27FC236}">
                <a16:creationId xmlns:a16="http://schemas.microsoft.com/office/drawing/2014/main" id="{3AF1A1DD-5E72-6C01-1028-6FB2BA704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886" y="3482975"/>
            <a:ext cx="27051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7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xfrm>
            <a:off x="838199" y="240952"/>
            <a:ext cx="5257800" cy="1325563"/>
          </a:xfrm>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6257925" y="365124"/>
            <a:ext cx="5719762" cy="1077218"/>
          </a:xfrm>
          <a:prstGeom prst="rect">
            <a:avLst/>
          </a:prstGeom>
          <a:noFill/>
          <a:ln w="63500">
            <a:solidFill>
              <a:srgbClr val="00B0F0"/>
            </a:solidFill>
          </a:ln>
        </p:spPr>
        <p:txBody>
          <a:bodyPr wrap="square" rtlCol="0">
            <a:spAutoFit/>
          </a:bodyPr>
          <a:lstStyle/>
          <a:p>
            <a:pPr algn="ctr"/>
            <a:r>
              <a:rPr lang="en-US" sz="3200" b="1" dirty="0">
                <a:latin typeface="Century Gothic" panose="020B0502020202020204" pitchFamily="34" charset="0"/>
              </a:rPr>
              <a:t>LIVE CALL: HOW NOT TO QUALIFY FEES</a:t>
            </a:r>
          </a:p>
        </p:txBody>
      </p:sp>
      <p:sp>
        <p:nvSpPr>
          <p:cNvPr id="5" name="TextBox 4">
            <a:extLst>
              <a:ext uri="{FF2B5EF4-FFF2-40B4-BE49-F238E27FC236}">
                <a16:creationId xmlns:a16="http://schemas.microsoft.com/office/drawing/2014/main" id="{58BC7C25-00A0-A421-E4B3-4BD8E100C35E}"/>
              </a:ext>
            </a:extLst>
          </p:cNvPr>
          <p:cNvSpPr txBox="1"/>
          <p:nvPr/>
        </p:nvSpPr>
        <p:spPr>
          <a:xfrm>
            <a:off x="157163" y="1810464"/>
            <a:ext cx="11820524" cy="4832092"/>
          </a:xfrm>
          <a:prstGeom prst="rect">
            <a:avLst/>
          </a:prstGeom>
          <a:noFill/>
          <a:ln w="50800">
            <a:solidFill>
              <a:schemeClr val="tx1"/>
            </a:solidFill>
          </a:ln>
        </p:spPr>
        <p:txBody>
          <a:bodyPr wrap="square" rtlCol="0">
            <a:spAutoFit/>
          </a:bodyPr>
          <a:lstStyle/>
          <a:p>
            <a:r>
              <a:rPr lang="en-US" sz="1400" b="1" dirty="0">
                <a:solidFill>
                  <a:srgbClr val="FF0000"/>
                </a:solidFill>
                <a:latin typeface="Century Gothic" panose="020B0502020202020204" pitchFamily="34" charset="0"/>
                <a:cs typeface="Comic Sans MS"/>
              </a:rPr>
              <a:t>CLIENT: </a:t>
            </a:r>
            <a:r>
              <a:rPr lang="en-US" sz="1400" b="1" dirty="0">
                <a:latin typeface="Century Gothic" panose="020B0502020202020204" pitchFamily="34" charset="0"/>
                <a:cs typeface="Comic Sans MS"/>
              </a:rPr>
              <a:t>Susan, I didn’t catch the name of your agency on the message you left so I wasn’t able to look up the fee agreement we have with you. Do you know off- hand what our percentage is, what our agreement is with you?</a:t>
            </a:r>
          </a:p>
          <a:p>
            <a:endParaRPr lang="en-US" sz="1400" b="1" dirty="0">
              <a:latin typeface="Century Gothic" panose="020B0502020202020204" pitchFamily="34" charset="0"/>
              <a:cs typeface="Comic Sans MS"/>
            </a:endParaRPr>
          </a:p>
          <a:p>
            <a:r>
              <a:rPr lang="en-US" sz="1400" b="1" dirty="0">
                <a:solidFill>
                  <a:srgbClr val="00B050"/>
                </a:solidFill>
                <a:latin typeface="Century Gothic" panose="020B0502020202020204" pitchFamily="34" charset="0"/>
                <a:cs typeface="Comic Sans MS"/>
              </a:rPr>
              <a:t>SUSAN: </a:t>
            </a:r>
            <a:r>
              <a:rPr lang="en-US" sz="1400" b="1" dirty="0">
                <a:latin typeface="Century Gothic" panose="020B0502020202020204" pitchFamily="34" charset="0"/>
                <a:cs typeface="Comic Sans MS"/>
              </a:rPr>
              <a:t>Um, I think it’s 20%.</a:t>
            </a:r>
          </a:p>
          <a:p>
            <a:endParaRPr lang="en-US" sz="1400" b="1" dirty="0">
              <a:latin typeface="Century Gothic" panose="020B0502020202020204" pitchFamily="34" charset="0"/>
              <a:cs typeface="Comic Sans MS"/>
            </a:endParaRPr>
          </a:p>
          <a:p>
            <a:r>
              <a:rPr lang="en-US" sz="1400" b="1" dirty="0">
                <a:solidFill>
                  <a:srgbClr val="FF0000"/>
                </a:solidFill>
                <a:latin typeface="Century Gothic" panose="020B0502020202020204" pitchFamily="34" charset="0"/>
                <a:cs typeface="Comic Sans MS"/>
              </a:rPr>
              <a:t>CLIENT: </a:t>
            </a:r>
            <a:r>
              <a:rPr lang="en-US" sz="1400" b="1" dirty="0">
                <a:latin typeface="Century Gothic" panose="020B0502020202020204" pitchFamily="34" charset="0"/>
                <a:cs typeface="Comic Sans MS"/>
              </a:rPr>
              <a:t>Oh (pause). Usually, we only pay 15%. Is that a possibility?</a:t>
            </a:r>
          </a:p>
          <a:p>
            <a:endParaRPr lang="en-US" sz="1400" b="1" dirty="0">
              <a:latin typeface="Century Gothic" panose="020B0502020202020204" pitchFamily="34" charset="0"/>
              <a:cs typeface="Comic Sans MS"/>
            </a:endParaRPr>
          </a:p>
          <a:p>
            <a:r>
              <a:rPr lang="en-US" sz="1400" b="1" dirty="0">
                <a:solidFill>
                  <a:srgbClr val="00B050"/>
                </a:solidFill>
                <a:latin typeface="Century Gothic" panose="020B0502020202020204" pitchFamily="34" charset="0"/>
                <a:cs typeface="Comic Sans MS"/>
              </a:rPr>
              <a:t>SUSAN: </a:t>
            </a:r>
            <a:r>
              <a:rPr lang="en-US" sz="1400" b="1" dirty="0">
                <a:latin typeface="Century Gothic" panose="020B0502020202020204" pitchFamily="34" charset="0"/>
                <a:cs typeface="Comic Sans MS"/>
              </a:rPr>
              <a:t>We…it’s more…it’s…I do…I can get…yes…but I can tell you that I probably…I can probably work something out, especially if it’s bulk business…you know…that kind of thing…I don’t know…I know we can work…we do…but I would have to get it approved.</a:t>
            </a:r>
          </a:p>
          <a:p>
            <a:endParaRPr lang="en-US" sz="1400" b="1" dirty="0">
              <a:latin typeface="Century Gothic" panose="020B0502020202020204" pitchFamily="34" charset="0"/>
              <a:cs typeface="Comic Sans MS"/>
            </a:endParaRPr>
          </a:p>
          <a:p>
            <a:r>
              <a:rPr lang="en-US" sz="1400" b="1" dirty="0">
                <a:solidFill>
                  <a:srgbClr val="FF0000"/>
                </a:solidFill>
                <a:latin typeface="Century Gothic" panose="020B0502020202020204" pitchFamily="34" charset="0"/>
                <a:cs typeface="Comic Sans MS"/>
              </a:rPr>
              <a:t>CLIENT: </a:t>
            </a:r>
            <a:r>
              <a:rPr lang="en-US" sz="1400" b="1" dirty="0">
                <a:latin typeface="Century Gothic" panose="020B0502020202020204" pitchFamily="34" charset="0"/>
                <a:cs typeface="Comic Sans MS"/>
              </a:rPr>
              <a:t>Well, for CA’s we have several um, agencies who charge us 15%.</a:t>
            </a:r>
          </a:p>
          <a:p>
            <a:endParaRPr lang="en-US" sz="1400" b="1" dirty="0">
              <a:latin typeface="Century Gothic" panose="020B0502020202020204" pitchFamily="34" charset="0"/>
              <a:cs typeface="Comic Sans MS"/>
            </a:endParaRPr>
          </a:p>
          <a:p>
            <a:r>
              <a:rPr lang="en-US" sz="1400" b="1" dirty="0">
                <a:solidFill>
                  <a:srgbClr val="00B050"/>
                </a:solidFill>
                <a:latin typeface="Century Gothic" panose="020B0502020202020204" pitchFamily="34" charset="0"/>
                <a:cs typeface="Comic Sans MS"/>
              </a:rPr>
              <a:t>SUSAN: </a:t>
            </a:r>
            <a:r>
              <a:rPr lang="en-US" sz="1400" b="1" dirty="0">
                <a:latin typeface="Century Gothic" panose="020B0502020202020204" pitchFamily="34" charset="0"/>
                <a:cs typeface="Comic Sans MS"/>
              </a:rPr>
              <a:t>Ok…what we usually do is…our fee normally is actually 20%. Sometimes you know…if I can see…I mean if I’m charging 20 and you only pay 15…</a:t>
            </a:r>
          </a:p>
          <a:p>
            <a:endParaRPr lang="en-US" sz="1400" b="1" dirty="0">
              <a:latin typeface="Century Gothic" panose="020B0502020202020204" pitchFamily="34" charset="0"/>
              <a:cs typeface="Comic Sans MS"/>
            </a:endParaRPr>
          </a:p>
          <a:p>
            <a:r>
              <a:rPr lang="en-US" sz="1400" b="1" dirty="0">
                <a:solidFill>
                  <a:srgbClr val="FF0000"/>
                </a:solidFill>
                <a:latin typeface="Century Gothic" panose="020B0502020202020204" pitchFamily="34" charset="0"/>
                <a:cs typeface="Comic Sans MS"/>
              </a:rPr>
              <a:t>CLIENT: </a:t>
            </a:r>
            <a:r>
              <a:rPr lang="en-US" sz="1400" b="1" dirty="0">
                <a:latin typeface="Century Gothic" panose="020B0502020202020204" pitchFamily="34" charset="0"/>
                <a:cs typeface="Comic Sans MS"/>
              </a:rPr>
              <a:t>Well if I’m able to find agencies who will work with me and supply me with candidates at 15, I really don’t want to pay more…we have very specific needs and we are getting good candidates, but we have…we need a lot of people in a short period of time, so I’m not going to want to um, you know, quite go that high. You know, the agencies I’ve been using have been fine, for most of our needs. Um, but I’m not sure um, I’m not sure where that leaves us. I mean I have very specific requirement um, I guess maybe um, um, I’m going to want to be inclined to use, you know, the people who are less expensive and are sending me good candidates.</a:t>
            </a:r>
          </a:p>
          <a:p>
            <a:endParaRPr lang="en-US" sz="1400" b="1" dirty="0">
              <a:latin typeface="Century Gothic" panose="020B0502020202020204" pitchFamily="34" charset="0"/>
              <a:cs typeface="Comic Sans MS"/>
            </a:endParaRPr>
          </a:p>
          <a:p>
            <a:r>
              <a:rPr lang="en-US" sz="1400" b="1" dirty="0">
                <a:solidFill>
                  <a:srgbClr val="00B050"/>
                </a:solidFill>
                <a:latin typeface="Century Gothic" panose="020B0502020202020204" pitchFamily="34" charset="0"/>
                <a:cs typeface="Comic Sans MS"/>
              </a:rPr>
              <a:t>SUSAN</a:t>
            </a:r>
            <a:r>
              <a:rPr lang="en-US" sz="1400" b="1" dirty="0">
                <a:latin typeface="Century Gothic" panose="020B0502020202020204" pitchFamily="34" charset="0"/>
                <a:cs typeface="Comic Sans MS"/>
              </a:rPr>
              <a:t>: I’ve always been under the impression that most…I mean I’ve got clients who are paying me 20…</a:t>
            </a:r>
          </a:p>
        </p:txBody>
      </p:sp>
    </p:spTree>
    <p:extLst>
      <p:ext uri="{BB962C8B-B14F-4D97-AF65-F5344CB8AC3E}">
        <p14:creationId xmlns:p14="http://schemas.microsoft.com/office/powerpoint/2010/main" val="180275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2036566"/>
            <a:ext cx="7344518"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Stay Away from Passive Phrases</a:t>
            </a:r>
          </a:p>
        </p:txBody>
      </p:sp>
      <p:sp>
        <p:nvSpPr>
          <p:cNvPr id="10" name="TextBox 9">
            <a:extLst>
              <a:ext uri="{FF2B5EF4-FFF2-40B4-BE49-F238E27FC236}">
                <a16:creationId xmlns:a16="http://schemas.microsoft.com/office/drawing/2014/main" id="{3B09CF8E-DFF8-444C-B0F2-CEFE9D48594D}"/>
              </a:ext>
            </a:extLst>
          </p:cNvPr>
          <p:cNvSpPr txBox="1"/>
          <p:nvPr/>
        </p:nvSpPr>
        <p:spPr>
          <a:xfrm>
            <a:off x="885082" y="3260381"/>
            <a:ext cx="2715368" cy="553998"/>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“Typically…”</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7676044" y="2897523"/>
            <a:ext cx="3677755" cy="1137181"/>
          </a:xfrm>
          <a:prstGeom prst="wedgeRoundRectCallout">
            <a:avLst>
              <a:gd name="adj1" fmla="val -53192"/>
              <a:gd name="adj2" fmla="val 94565"/>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39BC76-1647-9958-22F1-7EF5DA559DE3}"/>
              </a:ext>
            </a:extLst>
          </p:cNvPr>
          <p:cNvSpPr txBox="1"/>
          <p:nvPr/>
        </p:nvSpPr>
        <p:spPr>
          <a:xfrm>
            <a:off x="885082" y="4969349"/>
            <a:ext cx="3186112" cy="553998"/>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“We ask for…”</a:t>
            </a:r>
          </a:p>
        </p:txBody>
      </p:sp>
      <p:sp>
        <p:nvSpPr>
          <p:cNvPr id="9" name="TextBox 8">
            <a:extLst>
              <a:ext uri="{FF2B5EF4-FFF2-40B4-BE49-F238E27FC236}">
                <a16:creationId xmlns:a16="http://schemas.microsoft.com/office/drawing/2014/main" id="{3E08B520-BD58-AAF0-94AD-74A86C7BE8E2}"/>
              </a:ext>
            </a:extLst>
          </p:cNvPr>
          <p:cNvSpPr txBox="1"/>
          <p:nvPr/>
        </p:nvSpPr>
        <p:spPr>
          <a:xfrm>
            <a:off x="8120062" y="5043401"/>
            <a:ext cx="2967038" cy="1015663"/>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I’ll talk to my manager…”</a:t>
            </a:r>
          </a:p>
        </p:txBody>
      </p:sp>
      <p:sp>
        <p:nvSpPr>
          <p:cNvPr id="11" name="TextBox 10">
            <a:extLst>
              <a:ext uri="{FF2B5EF4-FFF2-40B4-BE49-F238E27FC236}">
                <a16:creationId xmlns:a16="http://schemas.microsoft.com/office/drawing/2014/main" id="{F8E8226E-D7C5-1D08-7D9B-EEDCCA01D86A}"/>
              </a:ext>
            </a:extLst>
          </p:cNvPr>
          <p:cNvSpPr txBox="1"/>
          <p:nvPr/>
        </p:nvSpPr>
        <p:spPr>
          <a:xfrm>
            <a:off x="7676044" y="2976110"/>
            <a:ext cx="3492011" cy="1015663"/>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“Our normal fee is…”</a:t>
            </a:r>
          </a:p>
        </p:txBody>
      </p:sp>
      <p:sp>
        <p:nvSpPr>
          <p:cNvPr id="13" name="Rounded Rectangular Callout 12">
            <a:extLst>
              <a:ext uri="{FF2B5EF4-FFF2-40B4-BE49-F238E27FC236}">
                <a16:creationId xmlns:a16="http://schemas.microsoft.com/office/drawing/2014/main" id="{47E44716-5625-C472-B0BC-4A63102AC0BC}"/>
              </a:ext>
            </a:extLst>
          </p:cNvPr>
          <p:cNvSpPr/>
          <p:nvPr/>
        </p:nvSpPr>
        <p:spPr>
          <a:xfrm>
            <a:off x="7811156" y="4958842"/>
            <a:ext cx="3275944" cy="1184783"/>
          </a:xfrm>
          <a:prstGeom prst="wedgeRoundRectCallout">
            <a:avLst>
              <a:gd name="adj1" fmla="val -68674"/>
              <a:gd name="adj2" fmla="val 25525"/>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a:extLst>
              <a:ext uri="{FF2B5EF4-FFF2-40B4-BE49-F238E27FC236}">
                <a16:creationId xmlns:a16="http://schemas.microsoft.com/office/drawing/2014/main" id="{637A0EA1-2E39-8EB8-8721-2CC597C3F7F4}"/>
              </a:ext>
            </a:extLst>
          </p:cNvPr>
          <p:cNvSpPr/>
          <p:nvPr/>
        </p:nvSpPr>
        <p:spPr>
          <a:xfrm>
            <a:off x="991698" y="4835500"/>
            <a:ext cx="3079495" cy="821695"/>
          </a:xfrm>
          <a:prstGeom prst="wedgeRoundRectCallout">
            <a:avLst>
              <a:gd name="adj1" fmla="val 51699"/>
              <a:gd name="adj2" fmla="val 87027"/>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a:extLst>
              <a:ext uri="{FF2B5EF4-FFF2-40B4-BE49-F238E27FC236}">
                <a16:creationId xmlns:a16="http://schemas.microsoft.com/office/drawing/2014/main" id="{78F2DCDD-4FA0-13CA-C5CE-F3D5B6D88B47}"/>
              </a:ext>
            </a:extLst>
          </p:cNvPr>
          <p:cNvSpPr/>
          <p:nvPr/>
        </p:nvSpPr>
        <p:spPr>
          <a:xfrm>
            <a:off x="885082" y="3126533"/>
            <a:ext cx="2715368" cy="821695"/>
          </a:xfrm>
          <a:prstGeom prst="wedgeRoundRectCallout">
            <a:avLst>
              <a:gd name="adj1" fmla="val 51699"/>
              <a:gd name="adj2" fmla="val 87027"/>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ip Squeak the mouse, James Lillich">
            <a:extLst>
              <a:ext uri="{FF2B5EF4-FFF2-40B4-BE49-F238E27FC236}">
                <a16:creationId xmlns:a16="http://schemas.microsoft.com/office/drawing/2014/main" id="{45A6995C-BFD7-E56A-4F23-CD98A9E47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989" y="3126533"/>
            <a:ext cx="24511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1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2023542"/>
            <a:ext cx="7344518"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Emotional Issues</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8421200" y="3002728"/>
            <a:ext cx="2895601" cy="2145965"/>
          </a:xfrm>
          <a:prstGeom prst="wedgeRoundRectCallout">
            <a:avLst>
              <a:gd name="adj1" fmla="val -53192"/>
              <a:gd name="adj2" fmla="val 94565"/>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E8226E-D7C5-1D08-7D9B-EEDCCA01D86A}"/>
              </a:ext>
            </a:extLst>
          </p:cNvPr>
          <p:cNvSpPr txBox="1"/>
          <p:nvPr/>
        </p:nvSpPr>
        <p:spPr>
          <a:xfrm>
            <a:off x="8521217" y="3148550"/>
            <a:ext cx="2695568" cy="1938992"/>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“If I say it right I won’t get any objections”</a:t>
            </a:r>
          </a:p>
        </p:txBody>
      </p:sp>
      <p:sp>
        <p:nvSpPr>
          <p:cNvPr id="3" name="TextBox 2">
            <a:extLst>
              <a:ext uri="{FF2B5EF4-FFF2-40B4-BE49-F238E27FC236}">
                <a16:creationId xmlns:a16="http://schemas.microsoft.com/office/drawing/2014/main" id="{E0316209-664B-1577-8518-7CC934FB55F1}"/>
              </a:ext>
            </a:extLst>
          </p:cNvPr>
          <p:cNvSpPr txBox="1"/>
          <p:nvPr/>
        </p:nvSpPr>
        <p:spPr>
          <a:xfrm>
            <a:off x="885082" y="3002728"/>
            <a:ext cx="3544043" cy="1708160"/>
          </a:xfrm>
          <a:prstGeom prst="rect">
            <a:avLst/>
          </a:prstGeom>
          <a:noFill/>
          <a:ln w="50800">
            <a:solidFill>
              <a:schemeClr val="tx1"/>
            </a:solidFill>
          </a:ln>
        </p:spPr>
        <p:txBody>
          <a:bodyPr wrap="square" rtlCol="0">
            <a:spAutoFit/>
          </a:bodyPr>
          <a:lstStyle/>
          <a:p>
            <a:pPr algn="ctr"/>
            <a:r>
              <a:rPr lang="en-US" sz="3500" b="1" dirty="0">
                <a:latin typeface="Century Gothic" panose="020B0502020202020204" pitchFamily="34" charset="0"/>
                <a:cs typeface="Comic Sans MS"/>
              </a:rPr>
              <a:t>The Qualifying misconception that…</a:t>
            </a:r>
          </a:p>
        </p:txBody>
      </p:sp>
      <p:pic>
        <p:nvPicPr>
          <p:cNvPr id="7170" name="Picture 2" descr="Beningo Embedded GroupBeningo Embedded ...">
            <a:extLst>
              <a:ext uri="{FF2B5EF4-FFF2-40B4-BE49-F238E27FC236}">
                <a16:creationId xmlns:a16="http://schemas.microsoft.com/office/drawing/2014/main" id="{9A712F6D-BB7F-36D5-F335-6D0893973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02728"/>
            <a:ext cx="2895600" cy="2806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and orange text&#10;&#10;Description automatically generated">
            <a:extLst>
              <a:ext uri="{FF2B5EF4-FFF2-40B4-BE49-F238E27FC236}">
                <a16:creationId xmlns:a16="http://schemas.microsoft.com/office/drawing/2014/main" id="{CD631837-4086-6FA2-1174-C36FE2DFB2C7}"/>
              </a:ext>
            </a:extLst>
          </p:cNvPr>
          <p:cNvPicPr>
            <a:picLocks noChangeAspect="1"/>
          </p:cNvPicPr>
          <p:nvPr/>
        </p:nvPicPr>
        <p:blipFill>
          <a:blip r:embed="rId3"/>
          <a:stretch>
            <a:fillRect/>
          </a:stretch>
        </p:blipFill>
        <p:spPr>
          <a:xfrm>
            <a:off x="838200" y="5060085"/>
            <a:ext cx="4122738" cy="1432790"/>
          </a:xfrm>
          <a:prstGeom prst="rect">
            <a:avLst/>
          </a:prstGeom>
          <a:ln w="63500">
            <a:solidFill>
              <a:schemeClr val="tx1"/>
            </a:solidFill>
          </a:ln>
        </p:spPr>
      </p:pic>
    </p:spTree>
    <p:extLst>
      <p:ext uri="{BB962C8B-B14F-4D97-AF65-F5344CB8AC3E}">
        <p14:creationId xmlns:p14="http://schemas.microsoft.com/office/powerpoint/2010/main" val="152839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59514" y="2021078"/>
            <a:ext cx="7344518"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Internal Debate</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864277" y="3202717"/>
            <a:ext cx="2895601" cy="1902147"/>
          </a:xfrm>
          <a:prstGeom prst="wedgeRoundRectCallout">
            <a:avLst>
              <a:gd name="adj1" fmla="val -4343"/>
              <a:gd name="adj2" fmla="val 95246"/>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E8226E-D7C5-1D08-7D9B-EEDCCA01D86A}"/>
              </a:ext>
            </a:extLst>
          </p:cNvPr>
          <p:cNvSpPr txBox="1"/>
          <p:nvPr/>
        </p:nvSpPr>
        <p:spPr>
          <a:xfrm>
            <a:off x="859514" y="3509290"/>
            <a:ext cx="2895601" cy="1169551"/>
          </a:xfrm>
          <a:prstGeom prst="rect">
            <a:avLst/>
          </a:prstGeom>
          <a:noFill/>
        </p:spPr>
        <p:txBody>
          <a:bodyPr wrap="square" rtlCol="0">
            <a:spAutoFit/>
          </a:bodyPr>
          <a:lstStyle/>
          <a:p>
            <a:pPr algn="ctr"/>
            <a:r>
              <a:rPr lang="en-US" sz="3500" b="1" i="1" dirty="0">
                <a:solidFill>
                  <a:srgbClr val="000000"/>
                </a:solidFill>
                <a:latin typeface="Century Gothic" panose="020B0502020202020204" pitchFamily="34" charset="0"/>
                <a:cs typeface="Comic Sans MS"/>
              </a:rPr>
              <a:t>Am I competent?</a:t>
            </a:r>
          </a:p>
        </p:txBody>
      </p:sp>
      <p:sp>
        <p:nvSpPr>
          <p:cNvPr id="3" name="TextBox 2">
            <a:extLst>
              <a:ext uri="{FF2B5EF4-FFF2-40B4-BE49-F238E27FC236}">
                <a16:creationId xmlns:a16="http://schemas.microsoft.com/office/drawing/2014/main" id="{E0316209-664B-1577-8518-7CC934FB55F1}"/>
              </a:ext>
            </a:extLst>
          </p:cNvPr>
          <p:cNvSpPr txBox="1"/>
          <p:nvPr/>
        </p:nvSpPr>
        <p:spPr>
          <a:xfrm>
            <a:off x="6972300" y="2912427"/>
            <a:ext cx="4601926" cy="1169551"/>
          </a:xfrm>
          <a:prstGeom prst="rect">
            <a:avLst/>
          </a:prstGeom>
          <a:noFill/>
          <a:ln w="50800">
            <a:solidFill>
              <a:schemeClr val="tx1"/>
            </a:solidFill>
          </a:ln>
        </p:spPr>
        <p:txBody>
          <a:bodyPr wrap="square" rtlCol="0">
            <a:spAutoFit/>
          </a:bodyPr>
          <a:lstStyle/>
          <a:p>
            <a:pPr algn="ctr"/>
            <a:r>
              <a:rPr lang="en-US" sz="3500" b="1" dirty="0">
                <a:latin typeface="Century Gothic" panose="020B0502020202020204" pitchFamily="34" charset="0"/>
                <a:cs typeface="Comic Sans MS"/>
              </a:rPr>
              <a:t>A fear of not getting the Job Order</a:t>
            </a:r>
          </a:p>
        </p:txBody>
      </p:sp>
      <p:sp>
        <p:nvSpPr>
          <p:cNvPr id="5" name="TextBox 4">
            <a:extLst>
              <a:ext uri="{FF2B5EF4-FFF2-40B4-BE49-F238E27FC236}">
                <a16:creationId xmlns:a16="http://schemas.microsoft.com/office/drawing/2014/main" id="{8B54F7F7-D221-742B-47D0-EEBCAE729281}"/>
              </a:ext>
            </a:extLst>
          </p:cNvPr>
          <p:cNvSpPr txBox="1"/>
          <p:nvPr/>
        </p:nvSpPr>
        <p:spPr>
          <a:xfrm>
            <a:off x="6679524" y="4412368"/>
            <a:ext cx="5187478" cy="1708160"/>
          </a:xfrm>
          <a:prstGeom prst="rect">
            <a:avLst/>
          </a:prstGeom>
          <a:noFill/>
          <a:ln w="50800">
            <a:solidFill>
              <a:schemeClr val="tx1"/>
            </a:solidFill>
          </a:ln>
        </p:spPr>
        <p:txBody>
          <a:bodyPr wrap="square" rtlCol="0">
            <a:spAutoFit/>
          </a:bodyPr>
          <a:lstStyle/>
          <a:p>
            <a:pPr algn="ctr"/>
            <a:r>
              <a:rPr lang="en-US" sz="3500" b="1" dirty="0">
                <a:latin typeface="Century Gothic" panose="020B0502020202020204" pitchFamily="34" charset="0"/>
                <a:cs typeface="Comic Sans MS"/>
              </a:rPr>
              <a:t>They think that X% is a lot of money for what we do.</a:t>
            </a:r>
          </a:p>
        </p:txBody>
      </p:sp>
      <p:pic>
        <p:nvPicPr>
          <p:cNvPr id="9218" name="Picture 2" descr="Free Fear Cliparts, Download Free Fear Cliparts png images, Free - Clip Art  Library">
            <a:extLst>
              <a:ext uri="{FF2B5EF4-FFF2-40B4-BE49-F238E27FC236}">
                <a16:creationId xmlns:a16="http://schemas.microsoft.com/office/drawing/2014/main" id="{F7465159-142F-E98A-6B4B-90C7A8BC8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1" y="3574146"/>
            <a:ext cx="24257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9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935706"/>
            <a:ext cx="7344518"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3 things clients care about</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9415765" y="2171700"/>
            <a:ext cx="2459413" cy="3800475"/>
          </a:xfrm>
          <a:prstGeom prst="wedgeRoundRectCallout">
            <a:avLst>
              <a:gd name="adj1" fmla="val -77369"/>
              <a:gd name="adj2" fmla="val 57002"/>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E8226E-D7C5-1D08-7D9B-EEDCCA01D86A}"/>
              </a:ext>
            </a:extLst>
          </p:cNvPr>
          <p:cNvSpPr txBox="1"/>
          <p:nvPr/>
        </p:nvSpPr>
        <p:spPr>
          <a:xfrm>
            <a:off x="9415765" y="2409943"/>
            <a:ext cx="2459413" cy="3323987"/>
          </a:xfrm>
          <a:prstGeom prst="rect">
            <a:avLst/>
          </a:prstGeom>
          <a:noFill/>
        </p:spPr>
        <p:txBody>
          <a:bodyPr wrap="square" rtlCol="0">
            <a:spAutoFit/>
          </a:bodyPr>
          <a:lstStyle/>
          <a:p>
            <a:pPr algn="ctr"/>
            <a:r>
              <a:rPr lang="en-US" sz="3500" b="1" i="1" dirty="0">
                <a:solidFill>
                  <a:srgbClr val="000000"/>
                </a:solidFill>
                <a:latin typeface="Century Gothic" panose="020B0502020202020204" pitchFamily="34" charset="0"/>
                <a:cs typeface="Comic Sans MS"/>
              </a:rPr>
              <a:t>How important is it that you get this filled quickly?</a:t>
            </a:r>
          </a:p>
        </p:txBody>
      </p:sp>
      <p:sp>
        <p:nvSpPr>
          <p:cNvPr id="3" name="TextBox 2">
            <a:extLst>
              <a:ext uri="{FF2B5EF4-FFF2-40B4-BE49-F238E27FC236}">
                <a16:creationId xmlns:a16="http://schemas.microsoft.com/office/drawing/2014/main" id="{E0316209-664B-1577-8518-7CC934FB55F1}"/>
              </a:ext>
            </a:extLst>
          </p:cNvPr>
          <p:cNvSpPr txBox="1"/>
          <p:nvPr/>
        </p:nvSpPr>
        <p:spPr>
          <a:xfrm>
            <a:off x="3545730" y="3168080"/>
            <a:ext cx="5486401"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 GOOD market concern</a:t>
            </a:r>
          </a:p>
        </p:txBody>
      </p:sp>
      <p:sp>
        <p:nvSpPr>
          <p:cNvPr id="6" name="TextBox 5">
            <a:extLst>
              <a:ext uri="{FF2B5EF4-FFF2-40B4-BE49-F238E27FC236}">
                <a16:creationId xmlns:a16="http://schemas.microsoft.com/office/drawing/2014/main" id="{EB26E39D-3354-83D3-1549-6D4FD1B28955}"/>
              </a:ext>
            </a:extLst>
          </p:cNvPr>
          <p:cNvSpPr txBox="1"/>
          <p:nvPr/>
        </p:nvSpPr>
        <p:spPr>
          <a:xfrm>
            <a:off x="3627674" y="4293409"/>
            <a:ext cx="4601926"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ANY market concern</a:t>
            </a:r>
          </a:p>
        </p:txBody>
      </p:sp>
      <p:sp>
        <p:nvSpPr>
          <p:cNvPr id="7" name="TextBox 6">
            <a:extLst>
              <a:ext uri="{FF2B5EF4-FFF2-40B4-BE49-F238E27FC236}">
                <a16:creationId xmlns:a16="http://schemas.microsoft.com/office/drawing/2014/main" id="{0332A410-B871-52DF-374B-8329803286F7}"/>
              </a:ext>
            </a:extLst>
          </p:cNvPr>
          <p:cNvSpPr txBox="1"/>
          <p:nvPr/>
        </p:nvSpPr>
        <p:spPr>
          <a:xfrm>
            <a:off x="3612035" y="5679787"/>
            <a:ext cx="4801648"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 BAD market concern</a:t>
            </a:r>
          </a:p>
        </p:txBody>
      </p:sp>
      <p:pic>
        <p:nvPicPr>
          <p:cNvPr id="9" name="Picture 8" descr="A group of red and black symbols&#10;&#10;Description automatically generated">
            <a:extLst>
              <a:ext uri="{FF2B5EF4-FFF2-40B4-BE49-F238E27FC236}">
                <a16:creationId xmlns:a16="http://schemas.microsoft.com/office/drawing/2014/main" id="{5DC4BC1E-0A18-94F6-A779-E07F5D0FD860}"/>
              </a:ext>
            </a:extLst>
          </p:cNvPr>
          <p:cNvPicPr>
            <a:picLocks noChangeAspect="1"/>
          </p:cNvPicPr>
          <p:nvPr/>
        </p:nvPicPr>
        <p:blipFill>
          <a:blip r:embed="rId3"/>
          <a:stretch>
            <a:fillRect/>
          </a:stretch>
        </p:blipFill>
        <p:spPr>
          <a:xfrm>
            <a:off x="700591" y="2993626"/>
            <a:ext cx="2578100" cy="990600"/>
          </a:xfrm>
          <a:prstGeom prst="rect">
            <a:avLst/>
          </a:prstGeom>
          <a:ln w="63500">
            <a:solidFill>
              <a:schemeClr val="tx1"/>
            </a:solidFill>
          </a:ln>
        </p:spPr>
      </p:pic>
      <p:pic>
        <p:nvPicPr>
          <p:cNvPr id="11266" name="Picture 2" descr="80+ Impact Word Art Stock Photos ...">
            <a:extLst>
              <a:ext uri="{FF2B5EF4-FFF2-40B4-BE49-F238E27FC236}">
                <a16:creationId xmlns:a16="http://schemas.microsoft.com/office/drawing/2014/main" id="{48D882CC-BC62-8394-BC7A-927218A49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52" y="4139136"/>
            <a:ext cx="3112178" cy="10267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cissors cutting the word cost&#10;&#10;Description automatically generated">
            <a:extLst>
              <a:ext uri="{FF2B5EF4-FFF2-40B4-BE49-F238E27FC236}">
                <a16:creationId xmlns:a16="http://schemas.microsoft.com/office/drawing/2014/main" id="{8DF2344D-91C9-29F9-44AF-B39E07444486}"/>
              </a:ext>
            </a:extLst>
          </p:cNvPr>
          <p:cNvPicPr>
            <a:picLocks noChangeAspect="1"/>
          </p:cNvPicPr>
          <p:nvPr/>
        </p:nvPicPr>
        <p:blipFill>
          <a:blip r:embed="rId5"/>
          <a:stretch>
            <a:fillRect/>
          </a:stretch>
        </p:blipFill>
        <p:spPr>
          <a:xfrm>
            <a:off x="700591" y="5320826"/>
            <a:ext cx="2578100" cy="1361559"/>
          </a:xfrm>
          <a:prstGeom prst="rect">
            <a:avLst/>
          </a:prstGeom>
          <a:ln w="63500">
            <a:solidFill>
              <a:schemeClr val="tx1"/>
            </a:solidFill>
          </a:ln>
        </p:spPr>
      </p:pic>
    </p:spTree>
    <p:extLst>
      <p:ext uri="{BB962C8B-B14F-4D97-AF65-F5344CB8AC3E}">
        <p14:creationId xmlns:p14="http://schemas.microsoft.com/office/powerpoint/2010/main" val="144000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885082" y="1935706"/>
            <a:ext cx="7344518"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Classic Qualifying</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5904280" y="2868218"/>
            <a:ext cx="5352846" cy="1077218"/>
          </a:xfrm>
          <a:prstGeom prst="wedgeRoundRectCallout">
            <a:avLst>
              <a:gd name="adj1" fmla="val -55749"/>
              <a:gd name="adj2" fmla="val 110055"/>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E8226E-D7C5-1D08-7D9B-EEDCCA01D86A}"/>
              </a:ext>
            </a:extLst>
          </p:cNvPr>
          <p:cNvSpPr txBox="1"/>
          <p:nvPr/>
        </p:nvSpPr>
        <p:spPr>
          <a:xfrm>
            <a:off x="6176962" y="3114438"/>
            <a:ext cx="5001743" cy="584775"/>
          </a:xfrm>
          <a:prstGeom prst="rect">
            <a:avLst/>
          </a:prstGeom>
          <a:noFill/>
        </p:spPr>
        <p:txBody>
          <a:bodyPr wrap="square" rtlCol="0">
            <a:spAutoFit/>
          </a:bodyPr>
          <a:lstStyle/>
          <a:p>
            <a:pPr algn="ctr"/>
            <a:r>
              <a:rPr lang="en-US" sz="3200" b="1" i="1" dirty="0">
                <a:solidFill>
                  <a:srgbClr val="000000"/>
                </a:solidFill>
                <a:latin typeface="Century Gothic" panose="020B0502020202020204" pitchFamily="34" charset="0"/>
                <a:cs typeface="Comic Sans MS"/>
              </a:rPr>
              <a:t>“Here is what I charge”.</a:t>
            </a:r>
          </a:p>
        </p:txBody>
      </p:sp>
      <p:sp>
        <p:nvSpPr>
          <p:cNvPr id="3" name="TextBox 2">
            <a:extLst>
              <a:ext uri="{FF2B5EF4-FFF2-40B4-BE49-F238E27FC236}">
                <a16:creationId xmlns:a16="http://schemas.microsoft.com/office/drawing/2014/main" id="{E0316209-664B-1577-8518-7CC934FB55F1}"/>
              </a:ext>
            </a:extLst>
          </p:cNvPr>
          <p:cNvSpPr txBox="1"/>
          <p:nvPr/>
        </p:nvSpPr>
        <p:spPr>
          <a:xfrm>
            <a:off x="885082" y="2868217"/>
            <a:ext cx="3867150" cy="1077218"/>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1. Tone: Transfer of Enthusiasm</a:t>
            </a:r>
          </a:p>
        </p:txBody>
      </p:sp>
      <p:sp>
        <p:nvSpPr>
          <p:cNvPr id="6" name="TextBox 5">
            <a:extLst>
              <a:ext uri="{FF2B5EF4-FFF2-40B4-BE49-F238E27FC236}">
                <a16:creationId xmlns:a16="http://schemas.microsoft.com/office/drawing/2014/main" id="{EB26E39D-3354-83D3-1549-6D4FD1B28955}"/>
              </a:ext>
            </a:extLst>
          </p:cNvPr>
          <p:cNvSpPr txBox="1"/>
          <p:nvPr/>
        </p:nvSpPr>
        <p:spPr>
          <a:xfrm>
            <a:off x="885082" y="4231615"/>
            <a:ext cx="3867150" cy="1077218"/>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2. You have to have a SOLUTION</a:t>
            </a:r>
          </a:p>
        </p:txBody>
      </p:sp>
      <p:sp>
        <p:nvSpPr>
          <p:cNvPr id="7" name="TextBox 6">
            <a:extLst>
              <a:ext uri="{FF2B5EF4-FFF2-40B4-BE49-F238E27FC236}">
                <a16:creationId xmlns:a16="http://schemas.microsoft.com/office/drawing/2014/main" id="{0332A410-B871-52DF-374B-8329803286F7}"/>
              </a:ext>
            </a:extLst>
          </p:cNvPr>
          <p:cNvSpPr txBox="1"/>
          <p:nvPr/>
        </p:nvSpPr>
        <p:spPr>
          <a:xfrm>
            <a:off x="885082" y="5595013"/>
            <a:ext cx="5873649"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3. Simple, specific language</a:t>
            </a:r>
          </a:p>
        </p:txBody>
      </p:sp>
      <p:pic>
        <p:nvPicPr>
          <p:cNvPr id="13314" name="Picture 2" descr="Premium Vector | Keep it simple typography design vector for print t shirt">
            <a:extLst>
              <a:ext uri="{FF2B5EF4-FFF2-40B4-BE49-F238E27FC236}">
                <a16:creationId xmlns:a16="http://schemas.microsoft.com/office/drawing/2014/main" id="{0EAA0B4F-8922-3E4F-D29C-C8D3B7DF7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696" y="4254185"/>
            <a:ext cx="2857500" cy="223869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9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QUALIFYING FEES</a:t>
            </a:r>
          </a:p>
        </p:txBody>
      </p:sp>
      <p:sp>
        <p:nvSpPr>
          <p:cNvPr id="4" name="TextBox 3">
            <a:extLst>
              <a:ext uri="{FF2B5EF4-FFF2-40B4-BE49-F238E27FC236}">
                <a16:creationId xmlns:a16="http://schemas.microsoft.com/office/drawing/2014/main" id="{9A764DAA-C8E2-4493-93F8-75A414E0B978}"/>
              </a:ext>
            </a:extLst>
          </p:cNvPr>
          <p:cNvSpPr txBox="1"/>
          <p:nvPr/>
        </p:nvSpPr>
        <p:spPr>
          <a:xfrm>
            <a:off x="680665" y="2117517"/>
            <a:ext cx="555858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Classic Qualifying</a:t>
            </a:r>
          </a:p>
        </p:txBody>
      </p:sp>
      <p:sp>
        <p:nvSpPr>
          <p:cNvPr id="12" name="Rounded Rectangular Callout 11">
            <a:extLst>
              <a:ext uri="{FF2B5EF4-FFF2-40B4-BE49-F238E27FC236}">
                <a16:creationId xmlns:a16="http://schemas.microsoft.com/office/drawing/2014/main" id="{CA9505A4-780D-CA2A-AE74-5C95DFB99B72}"/>
              </a:ext>
            </a:extLst>
          </p:cNvPr>
          <p:cNvSpPr/>
          <p:nvPr/>
        </p:nvSpPr>
        <p:spPr>
          <a:xfrm>
            <a:off x="4844653" y="4321837"/>
            <a:ext cx="6707982" cy="692803"/>
          </a:xfrm>
          <a:prstGeom prst="wedgeRoundRectCallout">
            <a:avLst>
              <a:gd name="adj1" fmla="val -51453"/>
              <a:gd name="adj2" fmla="val -104907"/>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E8226E-D7C5-1D08-7D9B-EEDCCA01D86A}"/>
              </a:ext>
            </a:extLst>
          </p:cNvPr>
          <p:cNvSpPr txBox="1"/>
          <p:nvPr/>
        </p:nvSpPr>
        <p:spPr>
          <a:xfrm>
            <a:off x="4844653" y="4405451"/>
            <a:ext cx="6707981" cy="47705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I charge the standard industry fee of 20%</a:t>
            </a:r>
          </a:p>
        </p:txBody>
      </p:sp>
      <p:sp>
        <p:nvSpPr>
          <p:cNvPr id="3" name="TextBox 2">
            <a:extLst>
              <a:ext uri="{FF2B5EF4-FFF2-40B4-BE49-F238E27FC236}">
                <a16:creationId xmlns:a16="http://schemas.microsoft.com/office/drawing/2014/main" id="{E0316209-664B-1577-8518-7CC934FB55F1}"/>
              </a:ext>
            </a:extLst>
          </p:cNvPr>
          <p:cNvSpPr txBox="1"/>
          <p:nvPr/>
        </p:nvSpPr>
        <p:spPr>
          <a:xfrm>
            <a:off x="680665" y="3017537"/>
            <a:ext cx="4415581"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4. Drop some names</a:t>
            </a:r>
          </a:p>
        </p:txBody>
      </p:sp>
      <p:sp>
        <p:nvSpPr>
          <p:cNvPr id="6" name="TextBox 5">
            <a:extLst>
              <a:ext uri="{FF2B5EF4-FFF2-40B4-BE49-F238E27FC236}">
                <a16:creationId xmlns:a16="http://schemas.microsoft.com/office/drawing/2014/main" id="{EB26E39D-3354-83D3-1549-6D4FD1B28955}"/>
              </a:ext>
            </a:extLst>
          </p:cNvPr>
          <p:cNvSpPr txBox="1"/>
          <p:nvPr/>
        </p:nvSpPr>
        <p:spPr>
          <a:xfrm>
            <a:off x="680665" y="4297730"/>
            <a:ext cx="3867150"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5. This is standard</a:t>
            </a:r>
          </a:p>
        </p:txBody>
      </p:sp>
      <p:sp>
        <p:nvSpPr>
          <p:cNvPr id="7" name="TextBox 6">
            <a:extLst>
              <a:ext uri="{FF2B5EF4-FFF2-40B4-BE49-F238E27FC236}">
                <a16:creationId xmlns:a16="http://schemas.microsoft.com/office/drawing/2014/main" id="{0332A410-B871-52DF-374B-8329803286F7}"/>
              </a:ext>
            </a:extLst>
          </p:cNvPr>
          <p:cNvSpPr txBox="1"/>
          <p:nvPr/>
        </p:nvSpPr>
        <p:spPr>
          <a:xfrm>
            <a:off x="680665" y="5246380"/>
            <a:ext cx="3458319" cy="1077218"/>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6. When do you talk about fees?</a:t>
            </a:r>
          </a:p>
        </p:txBody>
      </p:sp>
      <p:sp>
        <p:nvSpPr>
          <p:cNvPr id="5" name="Rounded Rectangular Callout 4">
            <a:extLst>
              <a:ext uri="{FF2B5EF4-FFF2-40B4-BE49-F238E27FC236}">
                <a16:creationId xmlns:a16="http://schemas.microsoft.com/office/drawing/2014/main" id="{695984A6-9C23-E636-587E-2378DA36CE96}"/>
              </a:ext>
            </a:extLst>
          </p:cNvPr>
          <p:cNvSpPr/>
          <p:nvPr/>
        </p:nvSpPr>
        <p:spPr>
          <a:xfrm>
            <a:off x="4844653" y="5246380"/>
            <a:ext cx="6509147" cy="1337604"/>
          </a:xfrm>
          <a:prstGeom prst="wedgeRoundRectCallout">
            <a:avLst>
              <a:gd name="adj1" fmla="val -57090"/>
              <a:gd name="adj2" fmla="val 3573"/>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A81FA-108D-EC9E-029E-43A5E454BBAB}"/>
              </a:ext>
            </a:extLst>
          </p:cNvPr>
          <p:cNvSpPr txBox="1"/>
          <p:nvPr/>
        </p:nvSpPr>
        <p:spPr>
          <a:xfrm>
            <a:off x="4882988" y="5337489"/>
            <a:ext cx="6470812" cy="1246495"/>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Do you ever talk about your pricing before you understand what it is you’re being asked to do?</a:t>
            </a:r>
          </a:p>
        </p:txBody>
      </p:sp>
      <p:pic>
        <p:nvPicPr>
          <p:cNvPr id="10" name="Picture 9" descr="A logo with a magnifying glass&#10;&#10;Description automatically generated">
            <a:extLst>
              <a:ext uri="{FF2B5EF4-FFF2-40B4-BE49-F238E27FC236}">
                <a16:creationId xmlns:a16="http://schemas.microsoft.com/office/drawing/2014/main" id="{7A999650-70D7-1BFD-DD8B-BEC73E56C343}"/>
              </a:ext>
            </a:extLst>
          </p:cNvPr>
          <p:cNvPicPr>
            <a:picLocks noChangeAspect="1"/>
          </p:cNvPicPr>
          <p:nvPr/>
        </p:nvPicPr>
        <p:blipFill>
          <a:blip r:embed="rId3"/>
          <a:stretch>
            <a:fillRect/>
          </a:stretch>
        </p:blipFill>
        <p:spPr>
          <a:xfrm>
            <a:off x="7830742" y="2117517"/>
            <a:ext cx="2727325" cy="1885916"/>
          </a:xfrm>
          <a:prstGeom prst="rect">
            <a:avLst/>
          </a:prstGeom>
          <a:ln w="63500">
            <a:solidFill>
              <a:srgbClr val="00B0F0"/>
            </a:solidFill>
          </a:ln>
        </p:spPr>
      </p:pic>
    </p:spTree>
    <p:extLst>
      <p:ext uri="{BB962C8B-B14F-4D97-AF65-F5344CB8AC3E}">
        <p14:creationId xmlns:p14="http://schemas.microsoft.com/office/powerpoint/2010/main" val="4148619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4987</TotalTime>
  <Words>909</Words>
  <Application>Microsoft Macintosh PowerPoint</Application>
  <PresentationFormat>Widescreen</PresentationFormat>
  <Paragraphs>90</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Arial Rounded MT Bold</vt:lpstr>
      <vt:lpstr>Century Gothic</vt:lpstr>
      <vt:lpstr>Office Theme</vt:lpstr>
      <vt:lpstr>QUALIFYING FEES</vt:lpstr>
      <vt:lpstr>QUALIFYING FEES</vt:lpstr>
      <vt:lpstr>QUALIFYING FEES</vt:lpstr>
      <vt:lpstr>QUALIFYING FEES</vt:lpstr>
      <vt:lpstr>QUALIFYING FEES</vt:lpstr>
      <vt:lpstr>QUALIFYING FEES</vt:lpstr>
      <vt:lpstr>QUALIFYING FEES</vt:lpstr>
      <vt:lpstr>QUALIFYING FEES</vt:lpstr>
      <vt:lpstr>QUALIFYING FEES</vt:lpstr>
      <vt:lpstr>QUALIFYING FEES</vt:lpstr>
      <vt:lpstr>QUALIFYING FEES</vt:lpstr>
      <vt:lpstr>QUALIFYING FEES</vt:lpstr>
      <vt:lpstr>QUALIFYING FEES</vt:lpstr>
      <vt:lpstr>QUALIFYING FEES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Tambourlas</dc:creator>
  <cp:lastModifiedBy>Kelly Tambourlas</cp:lastModifiedBy>
  <cp:revision>121</cp:revision>
  <dcterms:created xsi:type="dcterms:W3CDTF">2024-08-12T10:45:38Z</dcterms:created>
  <dcterms:modified xsi:type="dcterms:W3CDTF">2024-08-30T11:13:11Z</dcterms:modified>
</cp:coreProperties>
</file>