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66" r:id="rId2"/>
    <p:sldId id="388" r:id="rId3"/>
    <p:sldId id="409"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3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D883FF"/>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6"/>
  </p:normalViewPr>
  <p:slideViewPr>
    <p:cSldViewPr snapToGrid="0">
      <p:cViewPr varScale="1">
        <p:scale>
          <a:sx n="93" d="100"/>
          <a:sy n="93" d="100"/>
        </p:scale>
        <p:origin x="21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5B466-D17C-AA41-AA08-EC1DC8EF1067}" type="datetimeFigureOut">
              <a:rPr lang="en-US" smtClean="0"/>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EBD27-8066-2D49-B319-CF64DE386F4C}" type="slidenum">
              <a:rPr lang="en-US" smtClean="0"/>
              <a:t>‹#›</a:t>
            </a:fld>
            <a:endParaRPr lang="en-US"/>
          </a:p>
        </p:txBody>
      </p:sp>
    </p:spTree>
    <p:extLst>
      <p:ext uri="{BB962C8B-B14F-4D97-AF65-F5344CB8AC3E}">
        <p14:creationId xmlns:p14="http://schemas.microsoft.com/office/powerpoint/2010/main" val="333650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335E-5058-22E8-C739-EF8F1CA219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43C77F-B7AA-A68C-3E9A-CA81CF34B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F2B74B-1FFE-80AB-0303-6203E54BB023}"/>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544DAF2F-5D95-91CA-060B-2C24BCF7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F131-AD38-4868-6B09-9CD9CCAEBD25}"/>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259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05-9716-4870-A7C7-861103EB1B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0D734E-6D17-5E4A-75A1-484809A2CD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675272-18E5-25E3-FE18-BAE3CA366A5D}"/>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058AA825-CFB7-E4B8-2F55-68A709E7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A493-EB84-71F4-6FA4-DD5F9477F6EF}"/>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4692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20DD-3AA6-CEA9-6871-9D98D28642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8B676-B4C5-625A-9FE3-0DEA8228A8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FDA74-B129-997A-1722-C481BC1FF786}"/>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438BF428-781C-8CFD-0CA0-51AA611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DA2A-937E-EC33-2852-86EB5E2C125A}"/>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42764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EA5-B659-666D-B76F-22A3B4E414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B19332-0068-7D6A-8BA4-58FD01BDB3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1C3DC-5FF8-BFB6-CA6D-4183B3C7DDB7}"/>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CAEA0855-D6D5-FE39-3C7E-7DC7263C9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98D3D-9B61-D3F1-F81F-43451DD2211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691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5B36-949A-09E8-3D23-51EEF89FB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0E12A8-9398-5960-A806-270FE0685C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AC4AC-E30A-6C4A-A014-E2FD63ED0E0F}"/>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2C57685B-B41D-556B-419B-324293539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52CC9-1883-B3DC-7D81-9B958AA02B94}"/>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1286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161E-7F71-FD35-21C2-F4804D3228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6B570-716C-EF55-D306-C39C08D8E9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3AE8B2-EE90-9AED-59FB-78C11709DA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2A995-F0F1-916D-4CEC-E29B78637923}"/>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6" name="Footer Placeholder 5">
            <a:extLst>
              <a:ext uri="{FF2B5EF4-FFF2-40B4-BE49-F238E27FC236}">
                <a16:creationId xmlns:a16="http://schemas.microsoft.com/office/drawing/2014/main" id="{4073D475-DD0E-C41D-ECB5-9FD1A4B4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45F3D-4404-E541-A6D7-DD5ECAEFA9D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6482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DA-7063-AF8A-21EC-5186733138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9F423-EF3E-C50E-0ECC-D3A9BA2BC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099F3-B185-A1AC-5923-445404E610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17ABE1-4F61-0E3E-AA72-3E7C2E9C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5DD44-CD3A-C812-E373-105EEF0AC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EB5F1-C473-0CDB-CEF4-7DEC167CFFA6}"/>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8" name="Footer Placeholder 7">
            <a:extLst>
              <a:ext uri="{FF2B5EF4-FFF2-40B4-BE49-F238E27FC236}">
                <a16:creationId xmlns:a16="http://schemas.microsoft.com/office/drawing/2014/main" id="{64C982EE-7F04-9256-95FA-08C4E994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41536-0B5F-3124-60AD-A6896C10E260}"/>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5675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09F-8FFA-2C28-4664-4923275DE9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8C28FC-267D-88C0-C074-E5350EB93B94}"/>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4" name="Footer Placeholder 3">
            <a:extLst>
              <a:ext uri="{FF2B5EF4-FFF2-40B4-BE49-F238E27FC236}">
                <a16:creationId xmlns:a16="http://schemas.microsoft.com/office/drawing/2014/main" id="{B1F4D728-3C75-9222-1BF6-995805821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172EF-FC91-0400-FE24-5B70536A78E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069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8F2C-09C6-A6FA-200E-A5A0D60A3192}"/>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3" name="Footer Placeholder 2">
            <a:extLst>
              <a:ext uri="{FF2B5EF4-FFF2-40B4-BE49-F238E27FC236}">
                <a16:creationId xmlns:a16="http://schemas.microsoft.com/office/drawing/2014/main" id="{23672E2A-401E-79B2-2AB2-06E83E26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3A428-4929-C932-E396-E2129B7482CB}"/>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513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CD7-35B7-8212-20E4-FBE169AAB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B746B-C8CA-00E5-41B1-6BD78B51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3862B-5A06-8176-84F6-0AE20713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F2FC3-4CA8-4D5C-EB2B-637399D1D7D2}"/>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6" name="Footer Placeholder 5">
            <a:extLst>
              <a:ext uri="{FF2B5EF4-FFF2-40B4-BE49-F238E27FC236}">
                <a16:creationId xmlns:a16="http://schemas.microsoft.com/office/drawing/2014/main" id="{6AA101CC-13DC-6036-5CBB-D12F9AAF5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51EE-E714-9D65-E7F3-9628BEB58206}"/>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94916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0A1-466A-0673-6F93-B53E7844C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756BB8-6C83-AC5E-C096-A998D65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CDA7E-325C-C121-4F57-7EF379FEE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5E0DB-14C5-493F-6BF6-C03653656C55}"/>
              </a:ext>
            </a:extLst>
          </p:cNvPr>
          <p:cNvSpPr>
            <a:spLocks noGrp="1"/>
          </p:cNvSpPr>
          <p:nvPr>
            <p:ph type="dt" sz="half" idx="10"/>
          </p:nvPr>
        </p:nvSpPr>
        <p:spPr/>
        <p:txBody>
          <a:bodyPr/>
          <a:lstStyle/>
          <a:p>
            <a:fld id="{396414DD-D40B-3446-B690-84515C872602}" type="datetimeFigureOut">
              <a:rPr lang="en-US" smtClean="0"/>
              <a:t>9/2/25</a:t>
            </a:fld>
            <a:endParaRPr lang="en-US"/>
          </a:p>
        </p:txBody>
      </p:sp>
      <p:sp>
        <p:nvSpPr>
          <p:cNvPr id="6" name="Footer Placeholder 5">
            <a:extLst>
              <a:ext uri="{FF2B5EF4-FFF2-40B4-BE49-F238E27FC236}">
                <a16:creationId xmlns:a16="http://schemas.microsoft.com/office/drawing/2014/main" id="{84820236-C501-7BA8-C6DD-4E56A26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4358-E892-4642-3AC3-2B847755E7B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1567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0E85A-B524-9494-E735-5D0157B36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6E272-E52B-F810-565E-6EB97FB01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ABBD0-E1D2-2485-9126-EB8D90E0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414DD-D40B-3446-B690-84515C872602}" type="datetimeFigureOut">
              <a:rPr lang="en-US" smtClean="0"/>
              <a:t>9/2/25</a:t>
            </a:fld>
            <a:endParaRPr lang="en-US"/>
          </a:p>
        </p:txBody>
      </p:sp>
      <p:sp>
        <p:nvSpPr>
          <p:cNvPr id="5" name="Footer Placeholder 4">
            <a:extLst>
              <a:ext uri="{FF2B5EF4-FFF2-40B4-BE49-F238E27FC236}">
                <a16:creationId xmlns:a16="http://schemas.microsoft.com/office/drawing/2014/main" id="{11D66C3C-A861-C18E-9883-8BE566B4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69A97-E6B2-854E-42AD-92022B58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D8858-8B60-F542-BCDA-53286A0E169D}" type="slidenum">
              <a:rPr lang="en-US" smtClean="0"/>
              <a:t>‹#›</a:t>
            </a:fld>
            <a:endParaRPr lang="en-US"/>
          </a:p>
        </p:txBody>
      </p:sp>
    </p:spTree>
    <p:extLst>
      <p:ext uri="{BB962C8B-B14F-4D97-AF65-F5344CB8AC3E}">
        <p14:creationId xmlns:p14="http://schemas.microsoft.com/office/powerpoint/2010/main" val="64650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D11D9-D084-1794-ADC4-D2B0B0F4307C}"/>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B291EC1-E808-5E33-5C60-E4D7F17AE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0A88FAFA-69E5-0990-DCCE-F053C19854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B48DB198-D2A7-BBB2-69F5-49BC9BEC3F0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17E6DC8D-2C81-8710-A0F2-8ACF0FADD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E71FD902-5B0A-A239-62D5-9328CCB29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5275EDF2-47DE-BB94-F5D0-9E126A9A7A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4B989C43-594E-DBAD-5BCF-36893BB71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7B28AC6F-1F04-81E8-B23E-396717E0B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8A3BCDD1-C4A4-BE7A-8FC4-8A4998B41CCA}"/>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221CD724-9475-D510-5D53-8208A1F9CBA2}"/>
              </a:ext>
            </a:extLst>
          </p:cNvPr>
          <p:cNvPicPr>
            <a:picLocks noChangeAspect="1"/>
          </p:cNvPicPr>
          <p:nvPr/>
        </p:nvPicPr>
        <p:blipFill>
          <a:blip r:embed="rId4"/>
          <a:stretch>
            <a:fillRect/>
          </a:stretch>
        </p:blipFill>
        <p:spPr>
          <a:xfrm>
            <a:off x="9132891" y="3249483"/>
            <a:ext cx="2235778" cy="2555175"/>
          </a:xfrm>
          <a:prstGeom prst="rect">
            <a:avLst/>
          </a:prstGeom>
        </p:spPr>
      </p:pic>
      <p:pic>
        <p:nvPicPr>
          <p:cNvPr id="7" name="Picture 6" descr="A purple and white text with an arrow&#10;&#10;AI-generated content may be incorrect.">
            <a:extLst>
              <a:ext uri="{FF2B5EF4-FFF2-40B4-BE49-F238E27FC236}">
                <a16:creationId xmlns:a16="http://schemas.microsoft.com/office/drawing/2014/main" id="{A3590C14-7D14-B076-F79A-8D2775DAE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7718"/>
            <a:ext cx="2393587" cy="2180005"/>
          </a:xfrm>
          <a:prstGeom prst="rect">
            <a:avLst/>
          </a:prstGeom>
        </p:spPr>
      </p:pic>
      <p:pic>
        <p:nvPicPr>
          <p:cNvPr id="8" name="Picture 7">
            <a:extLst>
              <a:ext uri="{FF2B5EF4-FFF2-40B4-BE49-F238E27FC236}">
                <a16:creationId xmlns:a16="http://schemas.microsoft.com/office/drawing/2014/main" id="{F035630D-1B28-1BBF-11AA-4739FC451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9865" y="161868"/>
            <a:ext cx="2558464" cy="1608797"/>
          </a:xfrm>
          <a:prstGeom prst="rect">
            <a:avLst/>
          </a:prstGeom>
        </p:spPr>
      </p:pic>
      <p:pic>
        <p:nvPicPr>
          <p:cNvPr id="9" name="Picture 8">
            <a:extLst>
              <a:ext uri="{FF2B5EF4-FFF2-40B4-BE49-F238E27FC236}">
                <a16:creationId xmlns:a16="http://schemas.microsoft.com/office/drawing/2014/main" id="{0B91AABE-A1DF-6B0B-F016-135AE1B4C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0351" y="161867"/>
            <a:ext cx="3293506" cy="1458647"/>
          </a:xfrm>
          <a:prstGeom prst="rect">
            <a:avLst/>
          </a:prstGeom>
        </p:spPr>
      </p:pic>
      <p:pic>
        <p:nvPicPr>
          <p:cNvPr id="10" name="Picture 9" descr="A blue number with a white circle&#10;&#10;AI-generated content may be incorrect.">
            <a:extLst>
              <a:ext uri="{FF2B5EF4-FFF2-40B4-BE49-F238E27FC236}">
                <a16:creationId xmlns:a16="http://schemas.microsoft.com/office/drawing/2014/main" id="{3FDA02BE-7ADA-95E3-86DF-C08448FBC9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833" y="1620514"/>
            <a:ext cx="1346200" cy="1249680"/>
          </a:xfrm>
          <a:prstGeom prst="rect">
            <a:avLst/>
          </a:prstGeom>
        </p:spPr>
      </p:pic>
      <p:pic>
        <p:nvPicPr>
          <p:cNvPr id="11" name="Picture 10">
            <a:extLst>
              <a:ext uri="{FF2B5EF4-FFF2-40B4-BE49-F238E27FC236}">
                <a16:creationId xmlns:a16="http://schemas.microsoft.com/office/drawing/2014/main" id="{F8A89F12-5176-E485-4341-A1E8E471BF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378" y="3540659"/>
            <a:ext cx="4996067" cy="2873325"/>
          </a:xfrm>
          <a:prstGeom prst="rect">
            <a:avLst/>
          </a:prstGeom>
          <a:ln w="38100">
            <a:solidFill>
              <a:srgbClr val="00B0F0"/>
            </a:solidFill>
          </a:ln>
        </p:spPr>
      </p:pic>
      <p:sp>
        <p:nvSpPr>
          <p:cNvPr id="12" name="Title 1">
            <a:extLst>
              <a:ext uri="{FF2B5EF4-FFF2-40B4-BE49-F238E27FC236}">
                <a16:creationId xmlns:a16="http://schemas.microsoft.com/office/drawing/2014/main" id="{C01952BA-B090-23AB-43EB-B40C702AD260}"/>
              </a:ext>
            </a:extLst>
          </p:cNvPr>
          <p:cNvSpPr>
            <a:spLocks noGrp="1"/>
          </p:cNvSpPr>
          <p:nvPr>
            <p:ph type="ctrTitle"/>
          </p:nvPr>
        </p:nvSpPr>
        <p:spPr>
          <a:xfrm>
            <a:off x="2153933" y="1767644"/>
            <a:ext cx="5208791" cy="1442034"/>
          </a:xfrm>
          <a:ln w="63500">
            <a:noFill/>
          </a:ln>
        </p:spPr>
        <p:txBody>
          <a:bodyPr>
            <a:noAutofit/>
          </a:bodyPr>
          <a:lstStyle/>
          <a:p>
            <a:r>
              <a:rPr lang="en-US" sz="5000" b="1" dirty="0">
                <a:solidFill>
                  <a:srgbClr val="FF9300"/>
                </a:solidFill>
                <a:latin typeface="Arial Rounded MT Bold" panose="020F0704030504030204" pitchFamily="34" charset="77"/>
              </a:rPr>
              <a:t>R</a:t>
            </a:r>
            <a:r>
              <a:rPr lang="en-US" sz="4000" b="1" dirty="0">
                <a:solidFill>
                  <a:schemeClr val="bg1"/>
                </a:solidFill>
                <a:latin typeface="Arial Rounded MT Bold" panose="020F0704030504030204" pitchFamily="34" charset="77"/>
              </a:rPr>
              <a:t>ECRUITER</a:t>
            </a:r>
            <a:r>
              <a:rPr lang="en-US" sz="4000" b="1" dirty="0">
                <a:solidFill>
                  <a:srgbClr val="FF9300"/>
                </a:solidFill>
                <a:latin typeface="Arial Rounded MT Bold" panose="020F0704030504030204" pitchFamily="34" charset="77"/>
              </a:rPr>
              <a:t> </a:t>
            </a:r>
            <a:r>
              <a:rPr lang="en-US" sz="5000" b="1" dirty="0">
                <a:solidFill>
                  <a:srgbClr val="FF9300"/>
                </a:solidFill>
                <a:latin typeface="Arial Rounded MT Bold" panose="020F0704030504030204" pitchFamily="34" charset="77"/>
              </a:rPr>
              <a:t>T</a:t>
            </a:r>
            <a:r>
              <a:rPr lang="en-US" sz="4000" b="1" dirty="0">
                <a:solidFill>
                  <a:schemeClr val="bg1"/>
                </a:solidFill>
                <a:latin typeface="Arial Rounded MT Bold" panose="020F0704030504030204" pitchFamily="34" charset="77"/>
              </a:rPr>
              <a:t>RAINING</a:t>
            </a:r>
            <a:r>
              <a:rPr lang="en-US" sz="4000" b="1" dirty="0">
                <a:solidFill>
                  <a:srgbClr val="FF9300"/>
                </a:solidFill>
                <a:latin typeface="Arial Rounded MT Bold" panose="020F0704030504030204" pitchFamily="34" charset="77"/>
              </a:rPr>
              <a:t> </a:t>
            </a:r>
            <a:r>
              <a:rPr lang="en-US" sz="5000" b="1" dirty="0">
                <a:solidFill>
                  <a:srgbClr val="FF9300"/>
                </a:solidFill>
                <a:latin typeface="Arial Rounded MT Bold" panose="020F0704030504030204" pitchFamily="34" charset="77"/>
              </a:rPr>
              <a:t>S</a:t>
            </a:r>
            <a:r>
              <a:rPr lang="en-US" sz="4000" b="1" dirty="0">
                <a:solidFill>
                  <a:schemeClr val="bg1"/>
                </a:solidFill>
                <a:latin typeface="Arial Rounded MT Bold" panose="020F0704030504030204" pitchFamily="34" charset="77"/>
              </a:rPr>
              <a:t>ERIES</a:t>
            </a:r>
          </a:p>
        </p:txBody>
      </p:sp>
    </p:spTree>
    <p:extLst>
      <p:ext uri="{BB962C8B-B14F-4D97-AF65-F5344CB8AC3E}">
        <p14:creationId xmlns:p14="http://schemas.microsoft.com/office/powerpoint/2010/main" val="252457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C083-0BD0-EB67-1E6E-A48F0D6C6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57859-2AE7-D07F-E430-28D527893E94}"/>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A38971F3-1805-3699-9CB6-6F1518B53062}"/>
              </a:ext>
            </a:extLst>
          </p:cNvPr>
          <p:cNvSpPr txBox="1"/>
          <p:nvPr/>
        </p:nvSpPr>
        <p:spPr>
          <a:xfrm>
            <a:off x="287867" y="1391090"/>
            <a:ext cx="10515600"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Alone Together: “You are where your attention is…”</a:t>
            </a:r>
          </a:p>
        </p:txBody>
      </p:sp>
      <p:sp>
        <p:nvSpPr>
          <p:cNvPr id="7" name="TextBox 6">
            <a:extLst>
              <a:ext uri="{FF2B5EF4-FFF2-40B4-BE49-F238E27FC236}">
                <a16:creationId xmlns:a16="http://schemas.microsoft.com/office/drawing/2014/main" id="{452AD026-22B3-2B2F-0F33-ED05A599E991}"/>
              </a:ext>
            </a:extLst>
          </p:cNvPr>
          <p:cNvSpPr txBox="1"/>
          <p:nvPr/>
        </p:nvSpPr>
        <p:spPr>
          <a:xfrm>
            <a:off x="448069" y="2250849"/>
            <a:ext cx="977966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Most people check their phones 85 times a day = Emotional Effort to talk to people!</a:t>
            </a:r>
          </a:p>
        </p:txBody>
      </p:sp>
      <p:sp>
        <p:nvSpPr>
          <p:cNvPr id="8" name="TextBox 7">
            <a:extLst>
              <a:ext uri="{FF2B5EF4-FFF2-40B4-BE49-F238E27FC236}">
                <a16:creationId xmlns:a16="http://schemas.microsoft.com/office/drawing/2014/main" id="{5AC71F10-5B8A-A62B-EF6A-0F34F79C96DE}"/>
              </a:ext>
            </a:extLst>
          </p:cNvPr>
          <p:cNvSpPr txBox="1"/>
          <p:nvPr/>
        </p:nvSpPr>
        <p:spPr>
          <a:xfrm>
            <a:off x="1319071" y="3635843"/>
            <a:ext cx="3360201"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Intimacy is UNUSUAL</a:t>
            </a:r>
          </a:p>
        </p:txBody>
      </p:sp>
      <p:sp>
        <p:nvSpPr>
          <p:cNvPr id="4" name="TextBox 3">
            <a:extLst>
              <a:ext uri="{FF2B5EF4-FFF2-40B4-BE49-F238E27FC236}">
                <a16:creationId xmlns:a16="http://schemas.microsoft.com/office/drawing/2014/main" id="{84025174-3E55-B427-10A3-0C893632673B}"/>
              </a:ext>
            </a:extLst>
          </p:cNvPr>
          <p:cNvSpPr txBox="1"/>
          <p:nvPr/>
        </p:nvSpPr>
        <p:spPr>
          <a:xfrm>
            <a:off x="1014271" y="5036845"/>
            <a:ext cx="3965034" cy="1569660"/>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 best Recruiters create INTIMACY in a phone call</a:t>
            </a:r>
          </a:p>
        </p:txBody>
      </p:sp>
      <p:pic>
        <p:nvPicPr>
          <p:cNvPr id="8196" name="Picture 4" descr="Phone Screen Time Stock Illustrations ...">
            <a:extLst>
              <a:ext uri="{FF2B5EF4-FFF2-40B4-BE49-F238E27FC236}">
                <a16:creationId xmlns:a16="http://schemas.microsoft.com/office/drawing/2014/main" id="{E9722E1E-364C-5033-DF1D-AE2003393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566" y="3848351"/>
            <a:ext cx="4038600" cy="20193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1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3630-4E92-5752-0ABA-D4044F358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7AF4C-88D0-EAA8-A161-43EAA3D881A1}"/>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ADBFB874-32EB-33E6-FECC-9BDF5A3FBA38}"/>
              </a:ext>
            </a:extLst>
          </p:cNvPr>
          <p:cNvSpPr txBox="1"/>
          <p:nvPr/>
        </p:nvSpPr>
        <p:spPr>
          <a:xfrm>
            <a:off x="3753402" y="1482861"/>
            <a:ext cx="1625600" cy="584775"/>
          </a:xfrm>
          <a:prstGeom prst="rect">
            <a:avLst/>
          </a:prstGeom>
          <a:noFill/>
          <a:ln w="50800">
            <a:solidFill>
              <a:srgbClr val="00B0F0"/>
            </a:solidFill>
          </a:ln>
        </p:spPr>
        <p:txBody>
          <a:bodyPr wrap="square" rtlCol="0">
            <a:spAutoFit/>
          </a:bodyPr>
          <a:lstStyle/>
          <a:p>
            <a:r>
              <a:rPr lang="en-US" sz="3200" b="1" dirty="0">
                <a:latin typeface="Century Gothic" panose="020B0502020202020204" pitchFamily="34" charset="0"/>
                <a:cs typeface="Comic Sans MS"/>
              </a:rPr>
              <a:t>CLICK!</a:t>
            </a:r>
          </a:p>
        </p:txBody>
      </p:sp>
      <p:sp>
        <p:nvSpPr>
          <p:cNvPr id="7" name="TextBox 6">
            <a:extLst>
              <a:ext uri="{FF2B5EF4-FFF2-40B4-BE49-F238E27FC236}">
                <a16:creationId xmlns:a16="http://schemas.microsoft.com/office/drawing/2014/main" id="{9E3E538F-2BF4-30BF-56F2-51CF666640FC}"/>
              </a:ext>
            </a:extLst>
          </p:cNvPr>
          <p:cNvSpPr txBox="1"/>
          <p:nvPr/>
        </p:nvSpPr>
        <p:spPr>
          <a:xfrm>
            <a:off x="4798291" y="2349025"/>
            <a:ext cx="2686242" cy="2062103"/>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Click </a:t>
            </a:r>
          </a:p>
          <a:p>
            <a:pPr algn="ctr"/>
            <a:r>
              <a:rPr lang="en-US" sz="3200" b="1" dirty="0">
                <a:latin typeface="Century Gothic" panose="020B0502020202020204" pitchFamily="34" charset="0"/>
                <a:cs typeface="Comic Sans MS"/>
              </a:rPr>
              <a:t>= </a:t>
            </a:r>
          </a:p>
          <a:p>
            <a:pPr algn="ctr"/>
            <a:r>
              <a:rPr lang="en-US" sz="3200" b="1" dirty="0">
                <a:latin typeface="Century Gothic" panose="020B0502020202020204" pitchFamily="34" charset="0"/>
                <a:cs typeface="Comic Sans MS"/>
              </a:rPr>
              <a:t>Quick Set Intimacy</a:t>
            </a:r>
          </a:p>
        </p:txBody>
      </p:sp>
      <p:sp>
        <p:nvSpPr>
          <p:cNvPr id="8" name="TextBox 7">
            <a:extLst>
              <a:ext uri="{FF2B5EF4-FFF2-40B4-BE49-F238E27FC236}">
                <a16:creationId xmlns:a16="http://schemas.microsoft.com/office/drawing/2014/main" id="{517B0EA3-E664-CA68-3FEF-D1074F09D324}"/>
              </a:ext>
            </a:extLst>
          </p:cNvPr>
          <p:cNvSpPr txBox="1"/>
          <p:nvPr/>
        </p:nvSpPr>
        <p:spPr>
          <a:xfrm>
            <a:off x="751803" y="3970366"/>
            <a:ext cx="3360201"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1. Can define it</a:t>
            </a:r>
          </a:p>
        </p:txBody>
      </p:sp>
      <p:sp>
        <p:nvSpPr>
          <p:cNvPr id="4" name="TextBox 3">
            <a:extLst>
              <a:ext uri="{FF2B5EF4-FFF2-40B4-BE49-F238E27FC236}">
                <a16:creationId xmlns:a16="http://schemas.microsoft.com/office/drawing/2014/main" id="{270FCAE9-4639-21DC-778F-AF937661EF6D}"/>
              </a:ext>
            </a:extLst>
          </p:cNvPr>
          <p:cNvSpPr txBox="1"/>
          <p:nvPr/>
        </p:nvSpPr>
        <p:spPr>
          <a:xfrm>
            <a:off x="750074" y="4769043"/>
            <a:ext cx="723608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2. Can increase your abilities with it</a:t>
            </a:r>
          </a:p>
        </p:txBody>
      </p:sp>
      <p:sp>
        <p:nvSpPr>
          <p:cNvPr id="5" name="TextBox 4">
            <a:extLst>
              <a:ext uri="{FF2B5EF4-FFF2-40B4-BE49-F238E27FC236}">
                <a16:creationId xmlns:a16="http://schemas.microsoft.com/office/drawing/2014/main" id="{9A3517B9-1323-ED22-5661-CE4B07C23659}"/>
              </a:ext>
            </a:extLst>
          </p:cNvPr>
          <p:cNvSpPr txBox="1"/>
          <p:nvPr/>
        </p:nvSpPr>
        <p:spPr>
          <a:xfrm>
            <a:off x="750074" y="5635207"/>
            <a:ext cx="396503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3. Can bring it on</a:t>
            </a:r>
          </a:p>
        </p:txBody>
      </p:sp>
      <p:pic>
        <p:nvPicPr>
          <p:cNvPr id="10242" name="Picture 2" descr="Ori, Brafman ...">
            <a:extLst>
              <a:ext uri="{FF2B5EF4-FFF2-40B4-BE49-F238E27FC236}">
                <a16:creationId xmlns:a16="http://schemas.microsoft.com/office/drawing/2014/main" id="{5DF8715B-F4E8-E5B1-1D0F-21B41CECC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666" y="1247885"/>
            <a:ext cx="3536268" cy="545093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descr="Collaboration and partnerships">
            <a:extLst>
              <a:ext uri="{FF2B5EF4-FFF2-40B4-BE49-F238E27FC236}">
                <a16:creationId xmlns:a16="http://schemas.microsoft.com/office/drawing/2014/main" id="{2BED2618-F70C-39D0-4057-5D67A8F33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01" y="1349436"/>
            <a:ext cx="34036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0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DFC5-A986-F448-83E4-93113BA99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AF40D-8EAE-D1F3-DA19-E5FAF89F3646}"/>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5D63464F-4544-43A4-3A2C-0D90458BC582}"/>
              </a:ext>
            </a:extLst>
          </p:cNvPr>
          <p:cNvSpPr txBox="1"/>
          <p:nvPr/>
        </p:nvSpPr>
        <p:spPr>
          <a:xfrm>
            <a:off x="1019527" y="1403279"/>
            <a:ext cx="9919405" cy="584775"/>
          </a:xfrm>
          <a:prstGeom prst="rect">
            <a:avLst/>
          </a:prstGeom>
          <a:noFill/>
          <a:ln w="50800">
            <a:solidFill>
              <a:srgbClr val="00B0F0"/>
            </a:solidFill>
          </a:ln>
        </p:spPr>
        <p:txBody>
          <a:bodyPr wrap="square" rtlCol="0">
            <a:spAutoFit/>
          </a:bodyPr>
          <a:lstStyle/>
          <a:p>
            <a:r>
              <a:rPr lang="en-US" sz="3200" b="1" dirty="0">
                <a:latin typeface="Century Gothic" panose="020B0502020202020204" pitchFamily="34" charset="0"/>
                <a:cs typeface="Comic Sans MS"/>
              </a:rPr>
              <a:t>Quick Sight Intimacy CREATES a Unique Euphoria</a:t>
            </a:r>
          </a:p>
        </p:txBody>
      </p:sp>
      <p:sp>
        <p:nvSpPr>
          <p:cNvPr id="7" name="TextBox 6">
            <a:extLst>
              <a:ext uri="{FF2B5EF4-FFF2-40B4-BE49-F238E27FC236}">
                <a16:creationId xmlns:a16="http://schemas.microsoft.com/office/drawing/2014/main" id="{131D8922-0A03-B130-93AD-154589521EFB}"/>
              </a:ext>
            </a:extLst>
          </p:cNvPr>
          <p:cNvSpPr txBox="1"/>
          <p:nvPr/>
        </p:nvSpPr>
        <p:spPr>
          <a:xfrm>
            <a:off x="1019526" y="2349025"/>
            <a:ext cx="6126341"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AND, it alters the relationship, PERMANENTLY!</a:t>
            </a:r>
          </a:p>
        </p:txBody>
      </p:sp>
      <p:sp>
        <p:nvSpPr>
          <p:cNvPr id="8" name="TextBox 7">
            <a:extLst>
              <a:ext uri="{FF2B5EF4-FFF2-40B4-BE49-F238E27FC236}">
                <a16:creationId xmlns:a16="http://schemas.microsoft.com/office/drawing/2014/main" id="{AE682A1C-3ACF-CC2A-49AD-602C8E1B6328}"/>
              </a:ext>
            </a:extLst>
          </p:cNvPr>
          <p:cNvSpPr txBox="1"/>
          <p:nvPr/>
        </p:nvSpPr>
        <p:spPr>
          <a:xfrm>
            <a:off x="1019526" y="3924200"/>
            <a:ext cx="547966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How to Create CLICK…</a:t>
            </a:r>
          </a:p>
        </p:txBody>
      </p:sp>
      <p:sp>
        <p:nvSpPr>
          <p:cNvPr id="5" name="TextBox 4">
            <a:extLst>
              <a:ext uri="{FF2B5EF4-FFF2-40B4-BE49-F238E27FC236}">
                <a16:creationId xmlns:a16="http://schemas.microsoft.com/office/drawing/2014/main" id="{3A99EE93-097C-9595-4BBD-A0323475C6F1}"/>
              </a:ext>
            </a:extLst>
          </p:cNvPr>
          <p:cNvSpPr txBox="1"/>
          <p:nvPr/>
        </p:nvSpPr>
        <p:spPr>
          <a:xfrm>
            <a:off x="1019526" y="4869946"/>
            <a:ext cx="5479664" cy="1569660"/>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VULNERABILITY is the number one accelerator to clicking</a:t>
            </a:r>
          </a:p>
        </p:txBody>
      </p:sp>
      <p:pic>
        <p:nvPicPr>
          <p:cNvPr id="12290" name="Picture 2" descr="comic book style word click ...">
            <a:extLst>
              <a:ext uri="{FF2B5EF4-FFF2-40B4-BE49-F238E27FC236}">
                <a16:creationId xmlns:a16="http://schemas.microsoft.com/office/drawing/2014/main" id="{8F85E323-4535-CC0D-CAE4-72E7F802E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677" y="2349025"/>
            <a:ext cx="4090581" cy="409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2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2DC3-F045-4940-4071-0D68638B7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C4D2F-B767-CCCB-CB09-0B067A2E1C21}"/>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7235B711-8B4B-FB9E-2986-B0004CD89DD5}"/>
              </a:ext>
            </a:extLst>
          </p:cNvPr>
          <p:cNvSpPr txBox="1"/>
          <p:nvPr/>
        </p:nvSpPr>
        <p:spPr>
          <a:xfrm>
            <a:off x="1019527" y="1403279"/>
            <a:ext cx="5076473" cy="584775"/>
          </a:xfrm>
          <a:prstGeom prst="rect">
            <a:avLst/>
          </a:prstGeom>
          <a:noFill/>
          <a:ln w="50800">
            <a:solidFill>
              <a:srgbClr val="00B0F0"/>
            </a:solidFill>
          </a:ln>
        </p:spPr>
        <p:txBody>
          <a:bodyPr wrap="square" rtlCol="0">
            <a:spAutoFit/>
          </a:bodyPr>
          <a:lstStyle/>
          <a:p>
            <a:r>
              <a:rPr lang="en-US" sz="3200" b="1" dirty="0">
                <a:latin typeface="Century Gothic" panose="020B0502020202020204" pitchFamily="34" charset="0"/>
                <a:cs typeface="Comic Sans MS"/>
              </a:rPr>
              <a:t>Levels of Vulnerability…</a:t>
            </a:r>
          </a:p>
        </p:txBody>
      </p:sp>
      <p:sp>
        <p:nvSpPr>
          <p:cNvPr id="7" name="TextBox 6">
            <a:extLst>
              <a:ext uri="{FF2B5EF4-FFF2-40B4-BE49-F238E27FC236}">
                <a16:creationId xmlns:a16="http://schemas.microsoft.com/office/drawing/2014/main" id="{016F171F-CBB1-E9BE-2681-983D8BEB3D11}"/>
              </a:ext>
            </a:extLst>
          </p:cNvPr>
          <p:cNvSpPr txBox="1"/>
          <p:nvPr/>
        </p:nvSpPr>
        <p:spPr>
          <a:xfrm>
            <a:off x="946133" y="2275227"/>
            <a:ext cx="4331407"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1. Phatic Statements</a:t>
            </a:r>
          </a:p>
        </p:txBody>
      </p:sp>
      <p:sp>
        <p:nvSpPr>
          <p:cNvPr id="8" name="TextBox 7">
            <a:extLst>
              <a:ext uri="{FF2B5EF4-FFF2-40B4-BE49-F238E27FC236}">
                <a16:creationId xmlns:a16="http://schemas.microsoft.com/office/drawing/2014/main" id="{305A343B-D3EE-9A03-2154-2701FD2A3648}"/>
              </a:ext>
            </a:extLst>
          </p:cNvPr>
          <p:cNvSpPr txBox="1"/>
          <p:nvPr/>
        </p:nvSpPr>
        <p:spPr>
          <a:xfrm>
            <a:off x="921991" y="3011115"/>
            <a:ext cx="487327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2. Factual Statements</a:t>
            </a:r>
          </a:p>
        </p:txBody>
      </p:sp>
      <p:sp>
        <p:nvSpPr>
          <p:cNvPr id="5" name="TextBox 4">
            <a:extLst>
              <a:ext uri="{FF2B5EF4-FFF2-40B4-BE49-F238E27FC236}">
                <a16:creationId xmlns:a16="http://schemas.microsoft.com/office/drawing/2014/main" id="{65FD28EA-7EDD-F251-1142-086B30322076}"/>
              </a:ext>
            </a:extLst>
          </p:cNvPr>
          <p:cNvSpPr txBox="1"/>
          <p:nvPr/>
        </p:nvSpPr>
        <p:spPr>
          <a:xfrm>
            <a:off x="854066" y="3811270"/>
            <a:ext cx="5154089"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3. Evaluative Statements</a:t>
            </a:r>
          </a:p>
        </p:txBody>
      </p:sp>
      <p:sp>
        <p:nvSpPr>
          <p:cNvPr id="4" name="TextBox 3">
            <a:extLst>
              <a:ext uri="{FF2B5EF4-FFF2-40B4-BE49-F238E27FC236}">
                <a16:creationId xmlns:a16="http://schemas.microsoft.com/office/drawing/2014/main" id="{BB3246FD-47C3-967D-7578-CD2DBC551255}"/>
              </a:ext>
            </a:extLst>
          </p:cNvPr>
          <p:cNvSpPr txBox="1"/>
          <p:nvPr/>
        </p:nvSpPr>
        <p:spPr>
          <a:xfrm>
            <a:off x="6322870" y="3595890"/>
            <a:ext cx="5479664" cy="1569660"/>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4. Gut Level Statements = Where you reveal something personal</a:t>
            </a:r>
          </a:p>
        </p:txBody>
      </p:sp>
      <p:sp>
        <p:nvSpPr>
          <p:cNvPr id="6" name="TextBox 5">
            <a:extLst>
              <a:ext uri="{FF2B5EF4-FFF2-40B4-BE49-F238E27FC236}">
                <a16:creationId xmlns:a16="http://schemas.microsoft.com/office/drawing/2014/main" id="{1A46E0E7-1224-2E89-6789-9D4D41955E74}"/>
              </a:ext>
            </a:extLst>
          </p:cNvPr>
          <p:cNvSpPr txBox="1"/>
          <p:nvPr/>
        </p:nvSpPr>
        <p:spPr>
          <a:xfrm>
            <a:off x="6573502" y="5396255"/>
            <a:ext cx="4978400"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5. Peak Statements = Innermost thoughts</a:t>
            </a:r>
          </a:p>
        </p:txBody>
      </p:sp>
      <p:sp>
        <p:nvSpPr>
          <p:cNvPr id="9" name="TextBox 8">
            <a:extLst>
              <a:ext uri="{FF2B5EF4-FFF2-40B4-BE49-F238E27FC236}">
                <a16:creationId xmlns:a16="http://schemas.microsoft.com/office/drawing/2014/main" id="{112117D1-84F2-1886-C512-972F875AB946}"/>
              </a:ext>
            </a:extLst>
          </p:cNvPr>
          <p:cNvSpPr txBox="1"/>
          <p:nvPr/>
        </p:nvSpPr>
        <p:spPr>
          <a:xfrm>
            <a:off x="941911" y="4611425"/>
            <a:ext cx="4978400" cy="1569660"/>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We limit ourselves to those who we feel are close to us.</a:t>
            </a:r>
          </a:p>
        </p:txBody>
      </p:sp>
      <p:pic>
        <p:nvPicPr>
          <p:cNvPr id="14338" name="Picture 2" descr="Are There Levels Out There? | Scientia ...">
            <a:extLst>
              <a:ext uri="{FF2B5EF4-FFF2-40B4-BE49-F238E27FC236}">
                <a16:creationId xmlns:a16="http://schemas.microsoft.com/office/drawing/2014/main" id="{D9B0D8E2-7E21-AB01-8FE3-49998BB06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273" y="1290737"/>
            <a:ext cx="40132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7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D747-3B9F-0042-D7CA-D5290E26D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2A3C7-84FC-C52F-EF79-AE98164ED9A7}"/>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5B52D802-8F37-BD88-39F2-129B3FFF627C}"/>
              </a:ext>
            </a:extLst>
          </p:cNvPr>
          <p:cNvSpPr txBox="1"/>
          <p:nvPr/>
        </p:nvSpPr>
        <p:spPr>
          <a:xfrm>
            <a:off x="392993" y="1351237"/>
            <a:ext cx="6414206" cy="1077218"/>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Memory atrophies because of being connected all the time.</a:t>
            </a:r>
          </a:p>
        </p:txBody>
      </p:sp>
      <p:sp>
        <p:nvSpPr>
          <p:cNvPr id="5" name="TextBox 4">
            <a:extLst>
              <a:ext uri="{FF2B5EF4-FFF2-40B4-BE49-F238E27FC236}">
                <a16:creationId xmlns:a16="http://schemas.microsoft.com/office/drawing/2014/main" id="{D21855B7-938B-CA44-52CF-40C535AB9555}"/>
              </a:ext>
            </a:extLst>
          </p:cNvPr>
          <p:cNvSpPr txBox="1"/>
          <p:nvPr/>
        </p:nvSpPr>
        <p:spPr>
          <a:xfrm>
            <a:off x="392994" y="2683001"/>
            <a:ext cx="487327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Persuasion Skills are NOT old fashioned!</a:t>
            </a:r>
          </a:p>
        </p:txBody>
      </p:sp>
      <p:sp>
        <p:nvSpPr>
          <p:cNvPr id="4" name="TextBox 3">
            <a:extLst>
              <a:ext uri="{FF2B5EF4-FFF2-40B4-BE49-F238E27FC236}">
                <a16:creationId xmlns:a16="http://schemas.microsoft.com/office/drawing/2014/main" id="{A1D97F88-02E1-F2B0-04D0-5369AE135C26}"/>
              </a:ext>
            </a:extLst>
          </p:cNvPr>
          <p:cNvSpPr txBox="1"/>
          <p:nvPr/>
        </p:nvSpPr>
        <p:spPr>
          <a:xfrm>
            <a:off x="392993" y="3980750"/>
            <a:ext cx="5154089" cy="584775"/>
          </a:xfrm>
          <a:prstGeom prst="rect">
            <a:avLst/>
          </a:prstGeom>
          <a:noFill/>
          <a:ln w="50800">
            <a:solidFill>
              <a:schemeClr val="tx1"/>
            </a:solidFill>
          </a:ln>
        </p:spPr>
        <p:txBody>
          <a:bodyPr wrap="square" rtlCol="0">
            <a:spAutoFit/>
          </a:bodyPr>
          <a:lstStyle/>
          <a:p>
            <a:pPr algn="ctr"/>
            <a:r>
              <a:rPr lang="en-US" sz="3200" b="1" dirty="0">
                <a:solidFill>
                  <a:srgbClr val="FF0000"/>
                </a:solidFill>
                <a:latin typeface="Century Gothic" panose="020B0502020202020204" pitchFamily="34" charset="0"/>
                <a:cs typeface="Comic Sans MS"/>
              </a:rPr>
              <a:t>“Who’s the Company?”</a:t>
            </a:r>
          </a:p>
        </p:txBody>
      </p:sp>
      <p:sp>
        <p:nvSpPr>
          <p:cNvPr id="6" name="TextBox 5">
            <a:extLst>
              <a:ext uri="{FF2B5EF4-FFF2-40B4-BE49-F238E27FC236}">
                <a16:creationId xmlns:a16="http://schemas.microsoft.com/office/drawing/2014/main" id="{58C71B3E-420C-0C66-DF03-896FE980C598}"/>
              </a:ext>
            </a:extLst>
          </p:cNvPr>
          <p:cNvSpPr txBox="1"/>
          <p:nvPr/>
        </p:nvSpPr>
        <p:spPr>
          <a:xfrm>
            <a:off x="392993" y="4800656"/>
            <a:ext cx="4978400"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Two Protocols Rebuttal</a:t>
            </a:r>
          </a:p>
        </p:txBody>
      </p:sp>
      <p:sp>
        <p:nvSpPr>
          <p:cNvPr id="10" name="TextBox 9">
            <a:extLst>
              <a:ext uri="{FF2B5EF4-FFF2-40B4-BE49-F238E27FC236}">
                <a16:creationId xmlns:a16="http://schemas.microsoft.com/office/drawing/2014/main" id="{9F018F2E-8C1A-FA95-21C2-2232F42ACBE2}"/>
              </a:ext>
            </a:extLst>
          </p:cNvPr>
          <p:cNvSpPr txBox="1"/>
          <p:nvPr/>
        </p:nvSpPr>
        <p:spPr>
          <a:xfrm>
            <a:off x="392993" y="5570885"/>
            <a:ext cx="4517674" cy="1077218"/>
          </a:xfrm>
          <a:prstGeom prst="rect">
            <a:avLst/>
          </a:prstGeom>
          <a:noFill/>
          <a:ln w="50800">
            <a:solidFill>
              <a:schemeClr val="tx1"/>
            </a:solidFill>
          </a:ln>
        </p:spPr>
        <p:txBody>
          <a:bodyPr wrap="square" rtlCol="0">
            <a:spAutoFit/>
          </a:bodyPr>
          <a:lstStyle/>
          <a:p>
            <a:pPr algn="ctr"/>
            <a:r>
              <a:rPr lang="en-US" sz="3200" b="1" dirty="0">
                <a:solidFill>
                  <a:srgbClr val="0070C0"/>
                </a:solidFill>
                <a:latin typeface="Century Gothic" panose="020B0502020202020204" pitchFamily="34" charset="0"/>
                <a:cs typeface="Comic Sans MS"/>
              </a:rPr>
              <a:t>DEMsays: “…two different protocols…”</a:t>
            </a:r>
          </a:p>
        </p:txBody>
      </p:sp>
      <p:sp>
        <p:nvSpPr>
          <p:cNvPr id="11" name="TextBox 10">
            <a:extLst>
              <a:ext uri="{FF2B5EF4-FFF2-40B4-BE49-F238E27FC236}">
                <a16:creationId xmlns:a16="http://schemas.microsoft.com/office/drawing/2014/main" id="{270367FC-7006-C781-7121-BC69CEB719EA}"/>
              </a:ext>
            </a:extLst>
          </p:cNvPr>
          <p:cNvSpPr txBox="1"/>
          <p:nvPr/>
        </p:nvSpPr>
        <p:spPr>
          <a:xfrm>
            <a:off x="5202061" y="5570885"/>
            <a:ext cx="6820607" cy="1077218"/>
          </a:xfrm>
          <a:prstGeom prst="rect">
            <a:avLst/>
          </a:prstGeom>
          <a:noFill/>
          <a:ln w="50800">
            <a:solidFill>
              <a:schemeClr val="tx1"/>
            </a:solidFill>
          </a:ln>
        </p:spPr>
        <p:txBody>
          <a:bodyPr wrap="square" rtlCol="0">
            <a:spAutoFit/>
          </a:bodyPr>
          <a:lstStyle/>
          <a:p>
            <a:pPr algn="ctr"/>
            <a:r>
              <a:rPr lang="en-US" sz="3200" b="1" dirty="0">
                <a:solidFill>
                  <a:srgbClr val="0070C0"/>
                </a:solidFill>
                <a:latin typeface="Century Gothic" panose="020B0502020202020204" pitchFamily="34" charset="0"/>
                <a:cs typeface="Comic Sans MS"/>
              </a:rPr>
              <a:t>“…which one of those 2 protocols do you think is better?”</a:t>
            </a:r>
          </a:p>
        </p:txBody>
      </p:sp>
      <p:sp>
        <p:nvSpPr>
          <p:cNvPr id="12" name="TextBox 11">
            <a:extLst>
              <a:ext uri="{FF2B5EF4-FFF2-40B4-BE49-F238E27FC236}">
                <a16:creationId xmlns:a16="http://schemas.microsoft.com/office/drawing/2014/main" id="{F4F65B3B-404B-DEB3-83EA-BA3EEDE38DD2}"/>
              </a:ext>
            </a:extLst>
          </p:cNvPr>
          <p:cNvSpPr txBox="1"/>
          <p:nvPr/>
        </p:nvSpPr>
        <p:spPr>
          <a:xfrm>
            <a:off x="7044268" y="3273429"/>
            <a:ext cx="4978400" cy="2062103"/>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2. “We will not submit your CV to a company without your permission”</a:t>
            </a:r>
          </a:p>
        </p:txBody>
      </p:sp>
      <p:sp>
        <p:nvSpPr>
          <p:cNvPr id="13" name="TextBox 12">
            <a:extLst>
              <a:ext uri="{FF2B5EF4-FFF2-40B4-BE49-F238E27FC236}">
                <a16:creationId xmlns:a16="http://schemas.microsoft.com/office/drawing/2014/main" id="{F4111F9E-5C85-A847-58EC-7A39FEC31FA3}"/>
              </a:ext>
            </a:extLst>
          </p:cNvPr>
          <p:cNvSpPr txBox="1"/>
          <p:nvPr/>
        </p:nvSpPr>
        <p:spPr>
          <a:xfrm>
            <a:off x="7044268" y="1540459"/>
            <a:ext cx="4978400" cy="1569660"/>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1. "They have already sent your CV to the company…”</a:t>
            </a:r>
          </a:p>
        </p:txBody>
      </p:sp>
      <p:sp>
        <p:nvSpPr>
          <p:cNvPr id="14" name="Up Arrow 13">
            <a:extLst>
              <a:ext uri="{FF2B5EF4-FFF2-40B4-BE49-F238E27FC236}">
                <a16:creationId xmlns:a16="http://schemas.microsoft.com/office/drawing/2014/main" id="{84B53A3F-0B80-EE29-13A8-29CCD082F496}"/>
              </a:ext>
            </a:extLst>
          </p:cNvPr>
          <p:cNvSpPr/>
          <p:nvPr/>
        </p:nvSpPr>
        <p:spPr>
          <a:xfrm rot="2433190">
            <a:off x="5799668" y="4068993"/>
            <a:ext cx="643467"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0275CFDB-A23B-C218-CD39-C244AF54C91B}"/>
              </a:ext>
            </a:extLst>
          </p:cNvPr>
          <p:cNvSpPr/>
          <p:nvPr/>
        </p:nvSpPr>
        <p:spPr>
          <a:xfrm rot="2433190">
            <a:off x="5867400" y="2652125"/>
            <a:ext cx="643467"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1EC3-9D72-6EA3-F5E4-DA21EE782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A1B69-601F-416F-500E-329CEDBA8D15}"/>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4" name="TextBox 3">
            <a:extLst>
              <a:ext uri="{FF2B5EF4-FFF2-40B4-BE49-F238E27FC236}">
                <a16:creationId xmlns:a16="http://schemas.microsoft.com/office/drawing/2014/main" id="{8DE030AF-76E8-2804-3532-BB1F10F197F6}"/>
              </a:ext>
            </a:extLst>
          </p:cNvPr>
          <p:cNvSpPr txBox="1"/>
          <p:nvPr/>
        </p:nvSpPr>
        <p:spPr>
          <a:xfrm>
            <a:off x="630059" y="1472569"/>
            <a:ext cx="5154089" cy="584775"/>
          </a:xfrm>
          <a:prstGeom prst="rect">
            <a:avLst/>
          </a:prstGeom>
          <a:noFill/>
          <a:ln w="50800">
            <a:solidFill>
              <a:schemeClr val="tx1"/>
            </a:solidFill>
          </a:ln>
        </p:spPr>
        <p:txBody>
          <a:bodyPr wrap="square" rtlCol="0">
            <a:spAutoFit/>
          </a:bodyPr>
          <a:lstStyle/>
          <a:p>
            <a:pPr algn="ctr"/>
            <a:r>
              <a:rPr lang="en-US" sz="3200" b="1" dirty="0">
                <a:solidFill>
                  <a:srgbClr val="FF0000"/>
                </a:solidFill>
                <a:latin typeface="Century Gothic" panose="020B0502020202020204" pitchFamily="34" charset="0"/>
                <a:cs typeface="Comic Sans MS"/>
              </a:rPr>
              <a:t>“Who’s the Company?”</a:t>
            </a:r>
          </a:p>
        </p:txBody>
      </p:sp>
      <p:sp>
        <p:nvSpPr>
          <p:cNvPr id="12" name="TextBox 11">
            <a:extLst>
              <a:ext uri="{FF2B5EF4-FFF2-40B4-BE49-F238E27FC236}">
                <a16:creationId xmlns:a16="http://schemas.microsoft.com/office/drawing/2014/main" id="{70F5FDF3-83F8-1C65-B684-F162A3A0EFDC}"/>
              </a:ext>
            </a:extLst>
          </p:cNvPr>
          <p:cNvSpPr txBox="1"/>
          <p:nvPr/>
        </p:nvSpPr>
        <p:spPr>
          <a:xfrm>
            <a:off x="4264376" y="3820946"/>
            <a:ext cx="3663248" cy="2554545"/>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“…they use an agency for Quality, for Validation, and Confidentiality…"</a:t>
            </a:r>
          </a:p>
        </p:txBody>
      </p:sp>
      <p:sp>
        <p:nvSpPr>
          <p:cNvPr id="13" name="TextBox 12">
            <a:extLst>
              <a:ext uri="{FF2B5EF4-FFF2-40B4-BE49-F238E27FC236}">
                <a16:creationId xmlns:a16="http://schemas.microsoft.com/office/drawing/2014/main" id="{4439B347-6979-958B-7611-5B1D09495B06}"/>
              </a:ext>
            </a:extLst>
          </p:cNvPr>
          <p:cNvSpPr txBox="1"/>
          <p:nvPr/>
        </p:nvSpPr>
        <p:spPr>
          <a:xfrm>
            <a:off x="580336" y="3831484"/>
            <a:ext cx="2902878" cy="2062103"/>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“I need to protect my client as well as myself…"</a:t>
            </a:r>
          </a:p>
        </p:txBody>
      </p:sp>
      <p:sp>
        <p:nvSpPr>
          <p:cNvPr id="7" name="TextBox 6">
            <a:extLst>
              <a:ext uri="{FF2B5EF4-FFF2-40B4-BE49-F238E27FC236}">
                <a16:creationId xmlns:a16="http://schemas.microsoft.com/office/drawing/2014/main" id="{464DE41B-1DB8-31BC-A792-25173995D837}"/>
              </a:ext>
            </a:extLst>
          </p:cNvPr>
          <p:cNvSpPr txBox="1"/>
          <p:nvPr/>
        </p:nvSpPr>
        <p:spPr>
          <a:xfrm>
            <a:off x="8217607" y="1241844"/>
            <a:ext cx="3344334" cy="2554545"/>
          </a:xfrm>
          <a:prstGeom prst="rect">
            <a:avLst/>
          </a:prstGeom>
          <a:solidFill>
            <a:schemeClr val="accent1"/>
          </a:solidFill>
          <a:ln w="50800">
            <a:solidFill>
              <a:schemeClr val="tx1"/>
            </a:solidFill>
          </a:ln>
        </p:spPr>
        <p:txBody>
          <a:bodyPr wrap="square" rtlCol="0">
            <a:spAutoFit/>
          </a:bodyPr>
          <a:lstStyle/>
          <a:p>
            <a:pPr algn="ctr"/>
            <a:r>
              <a:rPr lang="en-US" sz="3200" b="1" dirty="0">
                <a:solidFill>
                  <a:schemeClr val="bg1"/>
                </a:solidFill>
                <a:latin typeface="Century Gothic" panose="020B0502020202020204" pitchFamily="34" charset="0"/>
                <a:cs typeface="Comic Sans MS"/>
              </a:rPr>
              <a:t>“…I’m not at liberty to tell you it is until we’ve taken the next step…"</a:t>
            </a:r>
          </a:p>
        </p:txBody>
      </p:sp>
      <p:sp>
        <p:nvSpPr>
          <p:cNvPr id="8" name="Up Arrow 7">
            <a:extLst>
              <a:ext uri="{FF2B5EF4-FFF2-40B4-BE49-F238E27FC236}">
                <a16:creationId xmlns:a16="http://schemas.microsoft.com/office/drawing/2014/main" id="{F0011337-D945-A931-8580-8CACD4F331E1}"/>
              </a:ext>
            </a:extLst>
          </p:cNvPr>
          <p:cNvSpPr/>
          <p:nvPr/>
        </p:nvSpPr>
        <p:spPr>
          <a:xfrm rot="10800000">
            <a:off x="1151560" y="2327253"/>
            <a:ext cx="1279252"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Question mark - Free shapes and symbols ...">
            <a:extLst>
              <a:ext uri="{FF2B5EF4-FFF2-40B4-BE49-F238E27FC236}">
                <a16:creationId xmlns:a16="http://schemas.microsoft.com/office/drawing/2014/main" id="{63D1A666-75BC-D8D5-2BD7-1BEE4837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024" y="396930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Up Arrow 8">
            <a:extLst>
              <a:ext uri="{FF2B5EF4-FFF2-40B4-BE49-F238E27FC236}">
                <a16:creationId xmlns:a16="http://schemas.microsoft.com/office/drawing/2014/main" id="{F4DE7258-1EA8-2A7D-B6EC-A9281BBE6C02}"/>
              </a:ext>
            </a:extLst>
          </p:cNvPr>
          <p:cNvSpPr/>
          <p:nvPr/>
        </p:nvSpPr>
        <p:spPr>
          <a:xfrm rot="6693537">
            <a:off x="6480616" y="1997386"/>
            <a:ext cx="1279252"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1E2E28AC-473C-9220-4C1F-BB83E2B1B6C5}"/>
              </a:ext>
            </a:extLst>
          </p:cNvPr>
          <p:cNvSpPr/>
          <p:nvPr/>
        </p:nvSpPr>
        <p:spPr>
          <a:xfrm rot="10800000">
            <a:off x="4743625" y="2479653"/>
            <a:ext cx="1279252"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80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198F-03C7-24F8-1A16-13391AC2D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077DE-A9FB-05DC-CD84-34DFC7F28B7F}"/>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B9F8B259-B663-F147-3B4F-ABE0BE30F0D8}"/>
              </a:ext>
            </a:extLst>
          </p:cNvPr>
          <p:cNvSpPr txBox="1"/>
          <p:nvPr/>
        </p:nvSpPr>
        <p:spPr>
          <a:xfrm>
            <a:off x="392993" y="1351237"/>
            <a:ext cx="5703008" cy="1077218"/>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What have you got to lose? Check it out!</a:t>
            </a:r>
          </a:p>
        </p:txBody>
      </p:sp>
      <p:sp>
        <p:nvSpPr>
          <p:cNvPr id="5" name="TextBox 4">
            <a:extLst>
              <a:ext uri="{FF2B5EF4-FFF2-40B4-BE49-F238E27FC236}">
                <a16:creationId xmlns:a16="http://schemas.microsoft.com/office/drawing/2014/main" id="{43FAC495-5DB7-B7B7-216D-F374A7427F9E}"/>
              </a:ext>
            </a:extLst>
          </p:cNvPr>
          <p:cNvSpPr txBox="1"/>
          <p:nvPr/>
        </p:nvSpPr>
        <p:spPr>
          <a:xfrm>
            <a:off x="392992" y="2684306"/>
            <a:ext cx="7535333"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As long as you are Consistent with it!</a:t>
            </a:r>
          </a:p>
        </p:txBody>
      </p:sp>
      <p:sp>
        <p:nvSpPr>
          <p:cNvPr id="10" name="TextBox 9">
            <a:extLst>
              <a:ext uri="{FF2B5EF4-FFF2-40B4-BE49-F238E27FC236}">
                <a16:creationId xmlns:a16="http://schemas.microsoft.com/office/drawing/2014/main" id="{215EE67C-753F-ADFA-C0D3-30A412AD3DE1}"/>
              </a:ext>
            </a:extLst>
          </p:cNvPr>
          <p:cNvSpPr txBox="1"/>
          <p:nvPr/>
        </p:nvSpPr>
        <p:spPr>
          <a:xfrm>
            <a:off x="392992" y="3524932"/>
            <a:ext cx="10778067" cy="1477328"/>
          </a:xfrm>
          <a:prstGeom prst="rect">
            <a:avLst/>
          </a:prstGeom>
          <a:noFill/>
          <a:ln w="50800">
            <a:solidFill>
              <a:schemeClr val="tx1"/>
            </a:solidFill>
          </a:ln>
        </p:spPr>
        <p:txBody>
          <a:bodyPr wrap="square" rtlCol="0">
            <a:spAutoFit/>
          </a:bodyPr>
          <a:lstStyle/>
          <a:p>
            <a:pPr algn="ctr"/>
            <a:r>
              <a:rPr lang="en-US" sz="3000" b="1" dirty="0">
                <a:solidFill>
                  <a:srgbClr val="0070C0"/>
                </a:solidFill>
                <a:latin typeface="Century Gothic" panose="020B0502020202020204" pitchFamily="34" charset="0"/>
                <a:cs typeface="Comic Sans MS"/>
              </a:rPr>
              <a:t>DEMsays: “…I expect you to be opportunistic, and I understand the company has to compete for your talent. At the same time, I don’t want you wasting my time…"</a:t>
            </a:r>
          </a:p>
        </p:txBody>
      </p:sp>
      <p:sp>
        <p:nvSpPr>
          <p:cNvPr id="11" name="TextBox 10">
            <a:extLst>
              <a:ext uri="{FF2B5EF4-FFF2-40B4-BE49-F238E27FC236}">
                <a16:creationId xmlns:a16="http://schemas.microsoft.com/office/drawing/2014/main" id="{557732FE-346E-848D-33B6-4466F7D12792}"/>
              </a:ext>
            </a:extLst>
          </p:cNvPr>
          <p:cNvSpPr txBox="1"/>
          <p:nvPr/>
        </p:nvSpPr>
        <p:spPr>
          <a:xfrm>
            <a:off x="392993" y="5165992"/>
            <a:ext cx="11037007" cy="1477328"/>
          </a:xfrm>
          <a:prstGeom prst="rect">
            <a:avLst/>
          </a:prstGeom>
          <a:noFill/>
          <a:ln w="50800">
            <a:solidFill>
              <a:schemeClr val="tx1"/>
            </a:solidFill>
          </a:ln>
        </p:spPr>
        <p:txBody>
          <a:bodyPr wrap="square" rtlCol="0">
            <a:spAutoFit/>
          </a:bodyPr>
          <a:lstStyle/>
          <a:p>
            <a:pPr algn="ctr"/>
            <a:r>
              <a:rPr lang="en-US" sz="3000" b="1" dirty="0">
                <a:solidFill>
                  <a:srgbClr val="0070C0"/>
                </a:solidFill>
                <a:latin typeface="Century Gothic" panose="020B0502020202020204" pitchFamily="34" charset="0"/>
                <a:cs typeface="Comic Sans MS"/>
              </a:rPr>
              <a:t>“..I’m hesitant about sending you…” </a:t>
            </a:r>
            <a:r>
              <a:rPr lang="en-US" sz="3000" b="1" dirty="0">
                <a:latin typeface="Century Gothic" panose="020B0502020202020204" pitchFamily="34" charset="0"/>
                <a:cs typeface="Comic Sans MS"/>
              </a:rPr>
              <a:t>“…I’ll play a hunch…”</a:t>
            </a:r>
            <a:r>
              <a:rPr lang="en-US" sz="3000" b="1" dirty="0">
                <a:solidFill>
                  <a:srgbClr val="0070C0"/>
                </a:solidFill>
                <a:latin typeface="Century Gothic" panose="020B0502020202020204" pitchFamily="34" charset="0"/>
                <a:cs typeface="Comic Sans MS"/>
              </a:rPr>
              <a:t> “…can we just make a deal with each other…” </a:t>
            </a:r>
          </a:p>
          <a:p>
            <a:pPr algn="ctr"/>
            <a:r>
              <a:rPr lang="en-US" sz="3000" b="1" dirty="0">
                <a:latin typeface="Century Gothic" panose="020B0502020202020204" pitchFamily="34" charset="0"/>
                <a:cs typeface="Comic Sans MS"/>
              </a:rPr>
              <a:t>“If you don’t want it, you owe me!"</a:t>
            </a:r>
          </a:p>
        </p:txBody>
      </p:sp>
      <p:pic>
        <p:nvPicPr>
          <p:cNvPr id="20482" name="Picture 2" descr="Bright Green Tick Clip Art at Clker.com ...">
            <a:extLst>
              <a:ext uri="{FF2B5EF4-FFF2-40B4-BE49-F238E27FC236}">
                <a16:creationId xmlns:a16="http://schemas.microsoft.com/office/drawing/2014/main" id="{EC9192CA-6A1E-1174-229D-D723008CF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133" y="1371958"/>
            <a:ext cx="3014133" cy="189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0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8EB9E-E778-58A1-99FE-FE1E8199D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E24FE-C7F9-F3A7-82CD-7A4CC8E54C84}"/>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BA1356E4-A1A0-C939-61DD-2A453CC50670}"/>
              </a:ext>
            </a:extLst>
          </p:cNvPr>
          <p:cNvSpPr txBox="1"/>
          <p:nvPr/>
        </p:nvSpPr>
        <p:spPr>
          <a:xfrm>
            <a:off x="392993" y="1351237"/>
            <a:ext cx="512727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Let’s Relax about AI!</a:t>
            </a:r>
          </a:p>
        </p:txBody>
      </p:sp>
      <p:sp>
        <p:nvSpPr>
          <p:cNvPr id="5" name="TextBox 4">
            <a:extLst>
              <a:ext uri="{FF2B5EF4-FFF2-40B4-BE49-F238E27FC236}">
                <a16:creationId xmlns:a16="http://schemas.microsoft.com/office/drawing/2014/main" id="{DEAB3F11-C66C-8D23-7DE9-B275CCFC944C}"/>
              </a:ext>
            </a:extLst>
          </p:cNvPr>
          <p:cNvSpPr txBox="1"/>
          <p:nvPr/>
        </p:nvSpPr>
        <p:spPr>
          <a:xfrm>
            <a:off x="519993" y="2309506"/>
            <a:ext cx="487327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AI = A Sophisticated Recruiter Assistant!</a:t>
            </a:r>
          </a:p>
        </p:txBody>
      </p:sp>
      <p:sp>
        <p:nvSpPr>
          <p:cNvPr id="6" name="TextBox 5">
            <a:extLst>
              <a:ext uri="{FF2B5EF4-FFF2-40B4-BE49-F238E27FC236}">
                <a16:creationId xmlns:a16="http://schemas.microsoft.com/office/drawing/2014/main" id="{D8D667BB-338A-5499-6BE7-3F75FA8F03E7}"/>
              </a:ext>
            </a:extLst>
          </p:cNvPr>
          <p:cNvSpPr txBox="1"/>
          <p:nvPr/>
        </p:nvSpPr>
        <p:spPr>
          <a:xfrm>
            <a:off x="4440059" y="5214376"/>
            <a:ext cx="6956073"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It WILL limit the apprenticeship of new Recruiters</a:t>
            </a:r>
          </a:p>
        </p:txBody>
      </p:sp>
      <p:pic>
        <p:nvPicPr>
          <p:cNvPr id="22530" name="Picture 2" descr="Nature takes a stand against generative AI">
            <a:extLst>
              <a:ext uri="{FF2B5EF4-FFF2-40B4-BE49-F238E27FC236}">
                <a16:creationId xmlns:a16="http://schemas.microsoft.com/office/drawing/2014/main" id="{E35CA824-1BBA-4A0F-63AA-9EE335EEC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004" y="1829402"/>
            <a:ext cx="5441465" cy="311464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22532" name="Picture 4" descr="Download free No-AI Content icon that add value to your content - and boost  your content SEO">
            <a:extLst>
              <a:ext uri="{FF2B5EF4-FFF2-40B4-BE49-F238E27FC236}">
                <a16:creationId xmlns:a16="http://schemas.microsoft.com/office/drawing/2014/main" id="{E3127155-5E01-DE6E-54DB-00B5B1D3F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298" y="376021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8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CF566-667E-7313-40A3-D7A992D05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6F7ED-66F1-5D0D-7642-1A857CD2C979}"/>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613F3A34-348B-44C0-5855-9AF3D61EE17F}"/>
              </a:ext>
            </a:extLst>
          </p:cNvPr>
          <p:cNvSpPr txBox="1"/>
          <p:nvPr/>
        </p:nvSpPr>
        <p:spPr>
          <a:xfrm>
            <a:off x="392993" y="1351237"/>
            <a:ext cx="512727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People are still People!</a:t>
            </a:r>
          </a:p>
        </p:txBody>
      </p:sp>
      <p:sp>
        <p:nvSpPr>
          <p:cNvPr id="5" name="TextBox 4">
            <a:extLst>
              <a:ext uri="{FF2B5EF4-FFF2-40B4-BE49-F238E27FC236}">
                <a16:creationId xmlns:a16="http://schemas.microsoft.com/office/drawing/2014/main" id="{E52562E0-D1E4-BE09-543C-65E0B43219D3}"/>
              </a:ext>
            </a:extLst>
          </p:cNvPr>
          <p:cNvSpPr txBox="1"/>
          <p:nvPr/>
        </p:nvSpPr>
        <p:spPr>
          <a:xfrm>
            <a:off x="519993" y="2156602"/>
            <a:ext cx="487327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3 things that Humans are concerned about:</a:t>
            </a:r>
          </a:p>
        </p:txBody>
      </p:sp>
      <p:sp>
        <p:nvSpPr>
          <p:cNvPr id="6" name="TextBox 5">
            <a:extLst>
              <a:ext uri="{FF2B5EF4-FFF2-40B4-BE49-F238E27FC236}">
                <a16:creationId xmlns:a16="http://schemas.microsoft.com/office/drawing/2014/main" id="{3037A00F-373D-8DC9-451F-C81157623F2E}"/>
              </a:ext>
            </a:extLst>
          </p:cNvPr>
          <p:cNvSpPr txBox="1"/>
          <p:nvPr/>
        </p:nvSpPr>
        <p:spPr>
          <a:xfrm>
            <a:off x="474132" y="3667005"/>
            <a:ext cx="5630334"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1. What they’re going to Eat</a:t>
            </a:r>
          </a:p>
        </p:txBody>
      </p:sp>
      <p:sp>
        <p:nvSpPr>
          <p:cNvPr id="4" name="TextBox 3">
            <a:extLst>
              <a:ext uri="{FF2B5EF4-FFF2-40B4-BE49-F238E27FC236}">
                <a16:creationId xmlns:a16="http://schemas.microsoft.com/office/drawing/2014/main" id="{07129EB6-28A1-EF7B-AB89-DBDD4FEA4EA5}"/>
              </a:ext>
            </a:extLst>
          </p:cNvPr>
          <p:cNvSpPr txBox="1"/>
          <p:nvPr/>
        </p:nvSpPr>
        <p:spPr>
          <a:xfrm>
            <a:off x="474132" y="4551979"/>
            <a:ext cx="3810001"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2. Always afraid of BEING eaten!</a:t>
            </a:r>
          </a:p>
        </p:txBody>
      </p:sp>
      <p:sp>
        <p:nvSpPr>
          <p:cNvPr id="7" name="TextBox 6">
            <a:extLst>
              <a:ext uri="{FF2B5EF4-FFF2-40B4-BE49-F238E27FC236}">
                <a16:creationId xmlns:a16="http://schemas.microsoft.com/office/drawing/2014/main" id="{D7C58A2B-A14B-8ABF-874B-0D980461D866}"/>
              </a:ext>
            </a:extLst>
          </p:cNvPr>
          <p:cNvSpPr txBox="1"/>
          <p:nvPr/>
        </p:nvSpPr>
        <p:spPr>
          <a:xfrm>
            <a:off x="460725" y="5929396"/>
            <a:ext cx="5973237"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3. Obsessed with Procreation</a:t>
            </a:r>
          </a:p>
        </p:txBody>
      </p:sp>
      <p:sp>
        <p:nvSpPr>
          <p:cNvPr id="8" name="TextBox 7">
            <a:extLst>
              <a:ext uri="{FF2B5EF4-FFF2-40B4-BE49-F238E27FC236}">
                <a16:creationId xmlns:a16="http://schemas.microsoft.com/office/drawing/2014/main" id="{5964D35E-86F3-226D-45EE-57D987725624}"/>
              </a:ext>
            </a:extLst>
          </p:cNvPr>
          <p:cNvSpPr txBox="1"/>
          <p:nvPr/>
        </p:nvSpPr>
        <p:spPr>
          <a:xfrm>
            <a:off x="6842244" y="4551979"/>
            <a:ext cx="4894672" cy="1569660"/>
          </a:xfrm>
          <a:prstGeom prst="rect">
            <a:avLst/>
          </a:prstGeom>
          <a:noFill/>
          <a:ln w="50800">
            <a:solidFill>
              <a:schemeClr val="tx1"/>
            </a:solidFill>
          </a:ln>
        </p:spPr>
        <p:txBody>
          <a:bodyPr wrap="square" rtlCol="0">
            <a:spAutoFit/>
          </a:bodyPr>
          <a:lstStyle/>
          <a:p>
            <a:pPr algn="ctr"/>
            <a:r>
              <a:rPr lang="en-US" sz="3200" b="1" dirty="0">
                <a:solidFill>
                  <a:srgbClr val="0070C0"/>
                </a:solidFill>
                <a:latin typeface="Century Gothic" panose="020B0502020202020204" pitchFamily="34" charset="0"/>
                <a:cs typeface="Comic Sans MS"/>
              </a:rPr>
              <a:t>DEMsays: “You’re special because you’re a CONNECTOR…"</a:t>
            </a:r>
          </a:p>
        </p:txBody>
      </p:sp>
      <p:pic>
        <p:nvPicPr>
          <p:cNvPr id="24578" name="Picture 2" descr="What's For Dinner – Email | Olive Oil ...">
            <a:extLst>
              <a:ext uri="{FF2B5EF4-FFF2-40B4-BE49-F238E27FC236}">
                <a16:creationId xmlns:a16="http://schemas.microsoft.com/office/drawing/2014/main" id="{B5682202-F5E9-2437-DFEA-0C2D60430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894" y="1386039"/>
            <a:ext cx="4653372" cy="282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6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79722-E4AD-E8F0-5785-2F4DCB59F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A3A78-2309-0C4E-58EC-ADBD83840CC3}"/>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BDDF9893-BD5E-C721-4B41-56303EA80659}"/>
              </a:ext>
            </a:extLst>
          </p:cNvPr>
          <p:cNvSpPr txBox="1"/>
          <p:nvPr/>
        </p:nvSpPr>
        <p:spPr>
          <a:xfrm>
            <a:off x="380993" y="1339930"/>
            <a:ext cx="6040969"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People go to work for People</a:t>
            </a:r>
          </a:p>
        </p:txBody>
      </p:sp>
      <p:sp>
        <p:nvSpPr>
          <p:cNvPr id="5" name="TextBox 4">
            <a:extLst>
              <a:ext uri="{FF2B5EF4-FFF2-40B4-BE49-F238E27FC236}">
                <a16:creationId xmlns:a16="http://schemas.microsoft.com/office/drawing/2014/main" id="{9CC22EF9-4BB2-A75E-301C-43A36D80478C}"/>
              </a:ext>
            </a:extLst>
          </p:cNvPr>
          <p:cNvSpPr txBox="1"/>
          <p:nvPr/>
        </p:nvSpPr>
        <p:spPr>
          <a:xfrm>
            <a:off x="474132" y="2130395"/>
            <a:ext cx="5961242"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They will always care about:</a:t>
            </a:r>
          </a:p>
        </p:txBody>
      </p:sp>
      <p:sp>
        <p:nvSpPr>
          <p:cNvPr id="6" name="TextBox 5">
            <a:extLst>
              <a:ext uri="{FF2B5EF4-FFF2-40B4-BE49-F238E27FC236}">
                <a16:creationId xmlns:a16="http://schemas.microsoft.com/office/drawing/2014/main" id="{4B819664-4EDA-6AA8-E7A6-360CC7495287}"/>
              </a:ext>
            </a:extLst>
          </p:cNvPr>
          <p:cNvSpPr txBox="1"/>
          <p:nvPr/>
        </p:nvSpPr>
        <p:spPr>
          <a:xfrm>
            <a:off x="9480543" y="1344266"/>
            <a:ext cx="2033415"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1. Money</a:t>
            </a:r>
          </a:p>
        </p:txBody>
      </p:sp>
      <p:sp>
        <p:nvSpPr>
          <p:cNvPr id="4" name="TextBox 3">
            <a:extLst>
              <a:ext uri="{FF2B5EF4-FFF2-40B4-BE49-F238E27FC236}">
                <a16:creationId xmlns:a16="http://schemas.microsoft.com/office/drawing/2014/main" id="{AA494C0F-C3B2-187F-4D48-6D489B866C66}"/>
              </a:ext>
            </a:extLst>
          </p:cNvPr>
          <p:cNvSpPr txBox="1"/>
          <p:nvPr/>
        </p:nvSpPr>
        <p:spPr>
          <a:xfrm>
            <a:off x="8352356" y="2205749"/>
            <a:ext cx="3350689"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2. Family Needs</a:t>
            </a:r>
          </a:p>
        </p:txBody>
      </p:sp>
      <p:sp>
        <p:nvSpPr>
          <p:cNvPr id="7" name="TextBox 6">
            <a:extLst>
              <a:ext uri="{FF2B5EF4-FFF2-40B4-BE49-F238E27FC236}">
                <a16:creationId xmlns:a16="http://schemas.microsoft.com/office/drawing/2014/main" id="{C9FF546E-5F88-6F13-B4DC-F3376A0727F9}"/>
              </a:ext>
            </a:extLst>
          </p:cNvPr>
          <p:cNvSpPr txBox="1"/>
          <p:nvPr/>
        </p:nvSpPr>
        <p:spPr>
          <a:xfrm>
            <a:off x="9998062" y="2938994"/>
            <a:ext cx="1520475"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3. Fun</a:t>
            </a:r>
          </a:p>
        </p:txBody>
      </p:sp>
      <p:sp>
        <p:nvSpPr>
          <p:cNvPr id="8" name="TextBox 7">
            <a:extLst>
              <a:ext uri="{FF2B5EF4-FFF2-40B4-BE49-F238E27FC236}">
                <a16:creationId xmlns:a16="http://schemas.microsoft.com/office/drawing/2014/main" id="{F3E0DA72-0AC1-8C19-C117-CD8ACC7C0C0B}"/>
              </a:ext>
            </a:extLst>
          </p:cNvPr>
          <p:cNvSpPr txBox="1"/>
          <p:nvPr/>
        </p:nvSpPr>
        <p:spPr>
          <a:xfrm>
            <a:off x="550331" y="3803625"/>
            <a:ext cx="11201402" cy="1338828"/>
          </a:xfrm>
          <a:prstGeom prst="rect">
            <a:avLst/>
          </a:prstGeom>
          <a:noFill/>
          <a:ln w="50800">
            <a:solidFill>
              <a:schemeClr val="tx1"/>
            </a:solidFill>
          </a:ln>
        </p:spPr>
        <p:txBody>
          <a:bodyPr wrap="square" rtlCol="0">
            <a:spAutoFit/>
          </a:bodyPr>
          <a:lstStyle/>
          <a:p>
            <a:pPr algn="ctr"/>
            <a:r>
              <a:rPr lang="en-US" sz="2700" b="1" dirty="0">
                <a:solidFill>
                  <a:srgbClr val="0070C0"/>
                </a:solidFill>
                <a:latin typeface="Century Gothic" panose="020B0502020202020204" pitchFamily="34" charset="0"/>
                <a:cs typeface="Comic Sans MS"/>
              </a:rPr>
              <a:t>DEMsays: “If I wasn’t working on several searches at once, I’d be starving! But we need to set a time to speak and get to the basics about you so I can talk to you about the RIGHT opportunity…”</a:t>
            </a:r>
          </a:p>
        </p:txBody>
      </p:sp>
      <p:sp>
        <p:nvSpPr>
          <p:cNvPr id="9" name="TextBox 8">
            <a:extLst>
              <a:ext uri="{FF2B5EF4-FFF2-40B4-BE49-F238E27FC236}">
                <a16:creationId xmlns:a16="http://schemas.microsoft.com/office/drawing/2014/main" id="{2921D6B8-9236-3E77-5D86-ED2FD5269E91}"/>
              </a:ext>
            </a:extLst>
          </p:cNvPr>
          <p:cNvSpPr txBox="1"/>
          <p:nvPr/>
        </p:nvSpPr>
        <p:spPr>
          <a:xfrm>
            <a:off x="550331" y="2938994"/>
            <a:ext cx="6289321" cy="584775"/>
          </a:xfrm>
          <a:prstGeom prst="rect">
            <a:avLst/>
          </a:prstGeom>
          <a:noFill/>
          <a:ln w="50800">
            <a:solidFill>
              <a:schemeClr val="tx1"/>
            </a:solidFill>
          </a:ln>
        </p:spPr>
        <p:txBody>
          <a:bodyPr wrap="square" rtlCol="0">
            <a:spAutoFit/>
          </a:bodyPr>
          <a:lstStyle/>
          <a:p>
            <a:pPr algn="ctr"/>
            <a:r>
              <a:rPr lang="en-US" sz="3200" b="1" dirty="0">
                <a:solidFill>
                  <a:srgbClr val="FF0000"/>
                </a:solidFill>
                <a:latin typeface="Century Gothic" panose="020B0502020202020204" pitchFamily="34" charset="0"/>
                <a:cs typeface="Comic Sans MS"/>
              </a:rPr>
              <a:t>“Send me the Job Description”</a:t>
            </a:r>
          </a:p>
        </p:txBody>
      </p:sp>
      <p:sp>
        <p:nvSpPr>
          <p:cNvPr id="10" name="TextBox 9">
            <a:extLst>
              <a:ext uri="{FF2B5EF4-FFF2-40B4-BE49-F238E27FC236}">
                <a16:creationId xmlns:a16="http://schemas.microsoft.com/office/drawing/2014/main" id="{83950E7E-3D56-62E4-223F-C048194F6CCE}"/>
              </a:ext>
            </a:extLst>
          </p:cNvPr>
          <p:cNvSpPr txBox="1"/>
          <p:nvPr/>
        </p:nvSpPr>
        <p:spPr>
          <a:xfrm>
            <a:off x="4587517" y="5537021"/>
            <a:ext cx="491137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Alternate Choice Close: 3:30 today or 5pm?</a:t>
            </a:r>
          </a:p>
        </p:txBody>
      </p:sp>
      <p:pic>
        <p:nvPicPr>
          <p:cNvPr id="26626" name="Picture 2" descr="Add Button Clip Art at Clker.com - vector clip art online, royalty free &amp;  public domain">
            <a:extLst>
              <a:ext uri="{FF2B5EF4-FFF2-40B4-BE49-F238E27FC236}">
                <a16:creationId xmlns:a16="http://schemas.microsoft.com/office/drawing/2014/main" id="{5F9B6433-3E29-FD4C-B6E0-7A910F4F7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1" y="5448939"/>
            <a:ext cx="3534124" cy="1253383"/>
          </a:xfrm>
          <a:prstGeom prst="rect">
            <a:avLst/>
          </a:prstGeom>
          <a:noFill/>
          <a:extLst>
            <a:ext uri="{909E8E84-426E-40DD-AFC4-6F175D3DCCD1}">
              <a14:hiddenFill xmlns:a14="http://schemas.microsoft.com/office/drawing/2010/main">
                <a:solidFill>
                  <a:srgbClr val="FFFFFF"/>
                </a:solidFill>
              </a14:hiddenFill>
            </a:ext>
          </a:extLst>
        </p:spPr>
      </p:pic>
      <p:sp>
        <p:nvSpPr>
          <p:cNvPr id="11" name="Up Arrow 10">
            <a:extLst>
              <a:ext uri="{FF2B5EF4-FFF2-40B4-BE49-F238E27FC236}">
                <a16:creationId xmlns:a16="http://schemas.microsoft.com/office/drawing/2014/main" id="{AAEE23EE-169E-C046-7B50-8DA12CDCEEB5}"/>
              </a:ext>
            </a:extLst>
          </p:cNvPr>
          <p:cNvSpPr/>
          <p:nvPr/>
        </p:nvSpPr>
        <p:spPr>
          <a:xfrm rot="3963352">
            <a:off x="8030623" y="1068356"/>
            <a:ext cx="643467"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5D162031-2A5E-426A-E225-23D2C40741B6}"/>
              </a:ext>
            </a:extLst>
          </p:cNvPr>
          <p:cNvSpPr/>
          <p:nvPr/>
        </p:nvSpPr>
        <p:spPr>
          <a:xfrm rot="5400000">
            <a:off x="6878663" y="1907774"/>
            <a:ext cx="643467"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DD2AE38C-2CEC-2C08-CD9A-0D1629F2630D}"/>
              </a:ext>
            </a:extLst>
          </p:cNvPr>
          <p:cNvSpPr/>
          <p:nvPr/>
        </p:nvSpPr>
        <p:spPr>
          <a:xfrm rot="6603975">
            <a:off x="8109733" y="2652126"/>
            <a:ext cx="643467" cy="1223784"/>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99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D13B0B-403B-238D-F3C5-EB289AA17D89}"/>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C2D43AB-4DE0-B661-B0E6-66E333B2C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09C3647F-177F-C67C-5870-B1B79E99E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71AC8098-427E-2BD7-03B0-DF950FBCC3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EF22F49A-4FCD-CFC3-35BB-BEF841E71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548685F4-AAB8-A859-0172-29928677A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5474A6B7-990A-ABB5-2802-69BCF47730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B21B0C4B-E319-DB69-E191-1D7D30FF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D7096B94-BBE0-0A8E-2408-BFAFB45CB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AD00628F-5F81-EA55-777D-B41BC5954E7B}"/>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5B1D161F-868B-8F25-F763-F7D0BF732D23}"/>
              </a:ext>
            </a:extLst>
          </p:cNvPr>
          <p:cNvPicPr>
            <a:picLocks noChangeAspect="1"/>
          </p:cNvPicPr>
          <p:nvPr/>
        </p:nvPicPr>
        <p:blipFill>
          <a:blip r:embed="rId4"/>
          <a:stretch>
            <a:fillRect/>
          </a:stretch>
        </p:blipFill>
        <p:spPr>
          <a:xfrm>
            <a:off x="9132891" y="3249483"/>
            <a:ext cx="2235778" cy="2555175"/>
          </a:xfrm>
          <a:prstGeom prst="rect">
            <a:avLst/>
          </a:prstGeom>
        </p:spPr>
      </p:pic>
      <p:sp>
        <p:nvSpPr>
          <p:cNvPr id="5" name="Title 1">
            <a:extLst>
              <a:ext uri="{FF2B5EF4-FFF2-40B4-BE49-F238E27FC236}">
                <a16:creationId xmlns:a16="http://schemas.microsoft.com/office/drawing/2014/main" id="{89F72244-07D2-24F2-6DE7-697A1C0C833C}"/>
              </a:ext>
            </a:extLst>
          </p:cNvPr>
          <p:cNvSpPr>
            <a:spLocks noGrp="1"/>
          </p:cNvSpPr>
          <p:nvPr>
            <p:ph type="ctrTitle"/>
          </p:nvPr>
        </p:nvSpPr>
        <p:spPr>
          <a:xfrm>
            <a:off x="907534" y="270188"/>
            <a:ext cx="6143625" cy="2358097"/>
          </a:xfrm>
          <a:ln w="63500">
            <a:solidFill>
              <a:schemeClr val="bg1"/>
            </a:solidFill>
          </a:ln>
        </p:spPr>
        <p:txBody>
          <a:bodyPr>
            <a:noAutofit/>
          </a:bodyPr>
          <a:lstStyle/>
          <a:p>
            <a:r>
              <a:rPr lang="en-US" sz="5000" b="1" dirty="0">
                <a:solidFill>
                  <a:srgbClr val="00B0F0"/>
                </a:solidFill>
                <a:latin typeface="Arial Rounded MT Bold" panose="020F0704030504030204" pitchFamily="34" charset="77"/>
              </a:rPr>
              <a:t>RECRUITING HAS CHANGED… </a:t>
            </a:r>
            <a:br>
              <a:rPr lang="en-US" sz="5000" b="1" dirty="0">
                <a:solidFill>
                  <a:srgbClr val="00B0F0"/>
                </a:solidFill>
                <a:latin typeface="Arial Rounded MT Bold" panose="020F0704030504030204" pitchFamily="34" charset="77"/>
              </a:rPr>
            </a:br>
            <a:r>
              <a:rPr lang="en-US" sz="5000" b="1" dirty="0">
                <a:solidFill>
                  <a:srgbClr val="00B0F0"/>
                </a:solidFill>
                <a:latin typeface="Arial Rounded MT Bold" panose="020F0704030504030204" pitchFamily="34" charset="77"/>
              </a:rPr>
              <a:t>HAS IT? 2.0! </a:t>
            </a:r>
          </a:p>
        </p:txBody>
      </p:sp>
      <p:pic>
        <p:nvPicPr>
          <p:cNvPr id="4" name="Picture 3" descr="A cartoon bird with a speech bubble&#10;&#10;AI-generated content may be incorrect.">
            <a:extLst>
              <a:ext uri="{FF2B5EF4-FFF2-40B4-BE49-F238E27FC236}">
                <a16:creationId xmlns:a16="http://schemas.microsoft.com/office/drawing/2014/main" id="{2F7AA0BF-EAF6-E19A-4771-E1F141212657}"/>
              </a:ext>
            </a:extLst>
          </p:cNvPr>
          <p:cNvPicPr>
            <a:picLocks noChangeAspect="1"/>
          </p:cNvPicPr>
          <p:nvPr/>
        </p:nvPicPr>
        <p:blipFill>
          <a:blip r:embed="rId5"/>
          <a:stretch>
            <a:fillRect/>
          </a:stretch>
        </p:blipFill>
        <p:spPr>
          <a:xfrm>
            <a:off x="4275667" y="3429001"/>
            <a:ext cx="3090333" cy="3026964"/>
          </a:xfrm>
          <a:prstGeom prst="rect">
            <a:avLst/>
          </a:prstGeom>
          <a:ln w="38100">
            <a:solidFill>
              <a:srgbClr val="00B0F0"/>
            </a:solidFill>
          </a:ln>
        </p:spPr>
      </p:pic>
      <p:pic>
        <p:nvPicPr>
          <p:cNvPr id="27650" name="Picture 2" descr="phone ,illustration,vector ...">
            <a:extLst>
              <a:ext uri="{FF2B5EF4-FFF2-40B4-BE49-F238E27FC236}">
                <a16:creationId xmlns:a16="http://schemas.microsoft.com/office/drawing/2014/main" id="{A9FD49A8-3DF6-0949-534A-16442360EE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3429000"/>
            <a:ext cx="3090334" cy="2962718"/>
          </a:xfrm>
          <a:prstGeom prst="rect">
            <a:avLst/>
          </a:prstGeom>
          <a:noFill/>
          <a:ln w="38100">
            <a:solidFill>
              <a:srgbClr val="00B0F0"/>
            </a:solidFill>
          </a:ln>
        </p:spPr>
      </p:pic>
    </p:spTree>
    <p:extLst>
      <p:ext uri="{BB962C8B-B14F-4D97-AF65-F5344CB8AC3E}">
        <p14:creationId xmlns:p14="http://schemas.microsoft.com/office/powerpoint/2010/main" val="275989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36AB1-D5E3-5AB0-9DA6-5A7A75F16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9CF1E-8B23-5C95-671B-0EB1361E73D6}"/>
              </a:ext>
            </a:extLst>
          </p:cNvPr>
          <p:cNvSpPr>
            <a:spLocks noGrp="1"/>
          </p:cNvSpPr>
          <p:nvPr>
            <p:ph type="title"/>
          </p:nvPr>
        </p:nvSpPr>
        <p:spPr>
          <a:xfrm>
            <a:off x="838200" y="365126"/>
            <a:ext cx="10515600" cy="870950"/>
          </a:xfrm>
          <a:solidFill>
            <a:schemeClr val="tx1"/>
          </a:solidFill>
          <a:ln w="63500">
            <a:solidFill>
              <a:srgbClr val="00B0F0"/>
            </a:solidFill>
          </a:ln>
        </p:spPr>
        <p:txBody>
          <a:bodyPr/>
          <a:lstStyle/>
          <a:p>
            <a:pPr algn="ctr"/>
            <a:r>
              <a:rPr lang="en-US" b="1" dirty="0">
                <a:solidFill>
                  <a:srgbClr val="00B0F0"/>
                </a:solidFill>
              </a:rPr>
              <a:t>CONTACT DEM</a:t>
            </a:r>
          </a:p>
        </p:txBody>
      </p:sp>
      <p:sp>
        <p:nvSpPr>
          <p:cNvPr id="5" name="TextBox 4">
            <a:extLst>
              <a:ext uri="{FF2B5EF4-FFF2-40B4-BE49-F238E27FC236}">
                <a16:creationId xmlns:a16="http://schemas.microsoft.com/office/drawing/2014/main" id="{44BE15FB-3074-6ADD-EB85-76CC5A53855A}"/>
              </a:ext>
            </a:extLst>
          </p:cNvPr>
          <p:cNvSpPr txBox="1"/>
          <p:nvPr/>
        </p:nvSpPr>
        <p:spPr>
          <a:xfrm>
            <a:off x="784424" y="1953277"/>
            <a:ext cx="10794462" cy="1938992"/>
          </a:xfrm>
          <a:prstGeom prst="rect">
            <a:avLst/>
          </a:prstGeom>
          <a:noFill/>
          <a:ln w="50800">
            <a:noFill/>
          </a:ln>
        </p:spPr>
        <p:txBody>
          <a:bodyPr wrap="square" rtlCol="0">
            <a:spAutoFit/>
          </a:bodyPr>
          <a:lstStyle/>
          <a:p>
            <a:pPr algn="r"/>
            <a:endParaRPr lang="en-US" sz="4000" b="1" dirty="0">
              <a:latin typeface="Century Gothic" panose="020B0502020202020204" pitchFamily="34" charset="0"/>
              <a:cs typeface="Comic Sans MS"/>
            </a:endParaRPr>
          </a:p>
          <a:p>
            <a:pPr algn="r"/>
            <a:r>
              <a:rPr lang="en-US" sz="4000" b="1" dirty="0">
                <a:latin typeface="Century Gothic" panose="020B0502020202020204" pitchFamily="34" charset="0"/>
                <a:cs typeface="Comic Sans MS"/>
              </a:rPr>
              <a:t>“…there is not much wrong in any of our lives that a placement doesn’t fix…”</a:t>
            </a:r>
          </a:p>
        </p:txBody>
      </p:sp>
      <p:pic>
        <p:nvPicPr>
          <p:cNvPr id="9" name="Picture 8" descr="A blue and black logo&#10;&#10;Description automatically generated">
            <a:extLst>
              <a:ext uri="{FF2B5EF4-FFF2-40B4-BE49-F238E27FC236}">
                <a16:creationId xmlns:a16="http://schemas.microsoft.com/office/drawing/2014/main" id="{886385D7-E73D-B744-7AB0-CEA2B7372076}"/>
              </a:ext>
            </a:extLst>
          </p:cNvPr>
          <p:cNvPicPr>
            <a:picLocks noChangeAspect="1"/>
          </p:cNvPicPr>
          <p:nvPr/>
        </p:nvPicPr>
        <p:blipFill>
          <a:blip r:embed="rId2"/>
          <a:stretch>
            <a:fillRect/>
          </a:stretch>
        </p:blipFill>
        <p:spPr>
          <a:xfrm>
            <a:off x="784424" y="1309944"/>
            <a:ext cx="3629080" cy="1348321"/>
          </a:xfrm>
          <a:prstGeom prst="rect">
            <a:avLst/>
          </a:prstGeom>
          <a:ln w="38100">
            <a:noFill/>
          </a:ln>
        </p:spPr>
      </p:pic>
      <p:pic>
        <p:nvPicPr>
          <p:cNvPr id="10" name="Picture 9" descr="A green phone in a circle&#10;&#10;AI-generated content may be incorrect.">
            <a:extLst>
              <a:ext uri="{FF2B5EF4-FFF2-40B4-BE49-F238E27FC236}">
                <a16:creationId xmlns:a16="http://schemas.microsoft.com/office/drawing/2014/main" id="{556460F1-FF40-EE84-C2E4-D420D811B42C}"/>
              </a:ext>
            </a:extLst>
          </p:cNvPr>
          <p:cNvPicPr>
            <a:picLocks noChangeAspect="1"/>
          </p:cNvPicPr>
          <p:nvPr/>
        </p:nvPicPr>
        <p:blipFill>
          <a:blip r:embed="rId3"/>
          <a:stretch>
            <a:fillRect/>
          </a:stretch>
        </p:blipFill>
        <p:spPr>
          <a:xfrm>
            <a:off x="3401600" y="4270832"/>
            <a:ext cx="1406898" cy="1413933"/>
          </a:xfrm>
          <a:prstGeom prst="rect">
            <a:avLst/>
          </a:prstGeom>
        </p:spPr>
      </p:pic>
      <p:pic>
        <p:nvPicPr>
          <p:cNvPr id="11" name="Picture 10" descr="A blue square with a white envelope&#10;&#10;AI-generated content may be incorrect.">
            <a:extLst>
              <a:ext uri="{FF2B5EF4-FFF2-40B4-BE49-F238E27FC236}">
                <a16:creationId xmlns:a16="http://schemas.microsoft.com/office/drawing/2014/main" id="{4D0733FE-18D2-F9C9-60F2-14B8E7159F69}"/>
              </a:ext>
            </a:extLst>
          </p:cNvPr>
          <p:cNvPicPr>
            <a:picLocks noChangeAspect="1"/>
          </p:cNvPicPr>
          <p:nvPr/>
        </p:nvPicPr>
        <p:blipFill>
          <a:blip r:embed="rId4"/>
          <a:stretch>
            <a:fillRect/>
          </a:stretch>
        </p:blipFill>
        <p:spPr>
          <a:xfrm>
            <a:off x="833192" y="5196215"/>
            <a:ext cx="1406898" cy="1406898"/>
          </a:xfrm>
          <a:prstGeom prst="rect">
            <a:avLst/>
          </a:prstGeom>
        </p:spPr>
      </p:pic>
      <p:sp>
        <p:nvSpPr>
          <p:cNvPr id="12" name="TextBox 11">
            <a:extLst>
              <a:ext uri="{FF2B5EF4-FFF2-40B4-BE49-F238E27FC236}">
                <a16:creationId xmlns:a16="http://schemas.microsoft.com/office/drawing/2014/main" id="{58B972DA-F4AF-01EE-38F5-8095596898FA}"/>
              </a:ext>
            </a:extLst>
          </p:cNvPr>
          <p:cNvSpPr txBox="1"/>
          <p:nvPr/>
        </p:nvSpPr>
        <p:spPr>
          <a:xfrm>
            <a:off x="5198088" y="4798236"/>
            <a:ext cx="4370832" cy="707886"/>
          </a:xfrm>
          <a:prstGeom prst="rect">
            <a:avLst/>
          </a:prstGeom>
          <a:noFill/>
          <a:ln w="50800">
            <a:solidFill>
              <a:schemeClr val="tx1"/>
            </a:solidFill>
          </a:ln>
        </p:spPr>
        <p:txBody>
          <a:bodyPr wrap="square" rtlCol="0">
            <a:spAutoFit/>
          </a:bodyPr>
          <a:lstStyle/>
          <a:p>
            <a:pPr algn="ctr"/>
            <a:r>
              <a:rPr lang="en-US" sz="4000" b="1" dirty="0">
                <a:latin typeface="Century Gothic" panose="020B0502020202020204" pitchFamily="34" charset="0"/>
                <a:cs typeface="Comic Sans MS"/>
              </a:rPr>
              <a:t>082-929-5148</a:t>
            </a:r>
          </a:p>
        </p:txBody>
      </p:sp>
      <p:sp>
        <p:nvSpPr>
          <p:cNvPr id="13" name="TextBox 12">
            <a:extLst>
              <a:ext uri="{FF2B5EF4-FFF2-40B4-BE49-F238E27FC236}">
                <a16:creationId xmlns:a16="http://schemas.microsoft.com/office/drawing/2014/main" id="{068BD955-A214-DBB1-610A-20BD14882CEF}"/>
              </a:ext>
            </a:extLst>
          </p:cNvPr>
          <p:cNvSpPr txBox="1"/>
          <p:nvPr/>
        </p:nvSpPr>
        <p:spPr>
          <a:xfrm>
            <a:off x="2598964" y="5884685"/>
            <a:ext cx="6047232" cy="707886"/>
          </a:xfrm>
          <a:prstGeom prst="rect">
            <a:avLst/>
          </a:prstGeom>
          <a:noFill/>
          <a:ln w="50800">
            <a:solidFill>
              <a:schemeClr val="tx1"/>
            </a:solidFill>
          </a:ln>
        </p:spPr>
        <p:txBody>
          <a:bodyPr wrap="square" rtlCol="0">
            <a:spAutoFit/>
          </a:bodyPr>
          <a:lstStyle/>
          <a:p>
            <a:pPr algn="ctr"/>
            <a:r>
              <a:rPr lang="en-US" sz="4000" b="1" dirty="0">
                <a:latin typeface="Century Gothic" panose="020B0502020202020204" pitchFamily="34" charset="0"/>
                <a:cs typeface="Comic Sans MS"/>
              </a:rPr>
              <a:t>dem@demsays.co.za</a:t>
            </a:r>
          </a:p>
        </p:txBody>
      </p:sp>
    </p:spTree>
    <p:extLst>
      <p:ext uri="{BB962C8B-B14F-4D97-AF65-F5344CB8AC3E}">
        <p14:creationId xmlns:p14="http://schemas.microsoft.com/office/powerpoint/2010/main" val="11184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DA5B-31FD-8C38-0C63-30874FE7B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32A2-EB60-0F34-1FC8-0AE7727A56D0}"/>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12" name="TextBox 11">
            <a:extLst>
              <a:ext uri="{FF2B5EF4-FFF2-40B4-BE49-F238E27FC236}">
                <a16:creationId xmlns:a16="http://schemas.microsoft.com/office/drawing/2014/main" id="{464F0AEB-28F9-D7EA-609D-28EA6179B42D}"/>
              </a:ext>
            </a:extLst>
          </p:cNvPr>
          <p:cNvSpPr txBox="1"/>
          <p:nvPr/>
        </p:nvSpPr>
        <p:spPr>
          <a:xfrm>
            <a:off x="536598" y="2636187"/>
            <a:ext cx="10947401" cy="3970318"/>
          </a:xfrm>
          <a:prstGeom prst="rect">
            <a:avLst/>
          </a:prstGeom>
          <a:noFill/>
          <a:ln w="50800">
            <a:solidFill>
              <a:schemeClr val="tx1"/>
            </a:solidFill>
          </a:ln>
        </p:spPr>
        <p:txBody>
          <a:bodyPr wrap="square" rtlCol="0">
            <a:spAutoFit/>
          </a:bodyPr>
          <a:lstStyle/>
          <a:p>
            <a:r>
              <a:rPr lang="en-US" sz="2100" b="1" dirty="0">
                <a:latin typeface="Century Gothic" panose="020B0502020202020204" pitchFamily="34" charset="0"/>
                <a:cs typeface="Comic Sans MS"/>
              </a:rPr>
              <a:t>On 02 April 2025, at 15:30, &lt;@&gt; wrote:</a:t>
            </a:r>
          </a:p>
          <a:p>
            <a:endParaRPr lang="en-US" sz="2100" b="1" dirty="0">
              <a:latin typeface="Century Gothic" panose="020B0502020202020204" pitchFamily="34" charset="0"/>
              <a:cs typeface="Comic Sans MS"/>
            </a:endParaRPr>
          </a:p>
          <a:p>
            <a:r>
              <a:rPr lang="en-US" sz="2100" b="1" dirty="0">
                <a:latin typeface="Century Gothic" panose="020B0502020202020204" pitchFamily="34" charset="0"/>
                <a:cs typeface="Comic Sans MS"/>
              </a:rPr>
              <a:t>Dem, so what is happening? I'm still working after almost 40 years in the business. I can't believe it. So here's my question. Phone times are disgusting, and they claim everything is email. Here are some numbers. Recruiter number one, 108 calls for the week. Recruiter number two, 112 calls for the week. Recruiter number three, 192 calls for the week. Phone numbers run from five hours to seven hours for the week. Am I just old school? They're averaging one placement a month. I'm ready to come down on them, because after nice training sessions, nothing is changing. Your thoughts?</a:t>
            </a:r>
          </a:p>
          <a:p>
            <a:endParaRPr lang="en-US" sz="2100" b="1" dirty="0">
              <a:latin typeface="Century Gothic" panose="020B0502020202020204" pitchFamily="34" charset="0"/>
              <a:cs typeface="Comic Sans MS"/>
            </a:endParaRPr>
          </a:p>
          <a:p>
            <a:r>
              <a:rPr lang="en-US" sz="2100" b="1" dirty="0">
                <a:latin typeface="Century Gothic" panose="020B0502020202020204" pitchFamily="34" charset="0"/>
                <a:cs typeface="Comic Sans MS"/>
              </a:rPr>
              <a:t>Kind Regards,</a:t>
            </a:r>
          </a:p>
        </p:txBody>
      </p:sp>
      <p:sp>
        <p:nvSpPr>
          <p:cNvPr id="3" name="TextBox 2">
            <a:extLst>
              <a:ext uri="{FF2B5EF4-FFF2-40B4-BE49-F238E27FC236}">
                <a16:creationId xmlns:a16="http://schemas.microsoft.com/office/drawing/2014/main" id="{88FD25A7-79AB-7F83-898C-2DC39264FDDF}"/>
              </a:ext>
            </a:extLst>
          </p:cNvPr>
          <p:cNvSpPr txBox="1"/>
          <p:nvPr/>
        </p:nvSpPr>
        <p:spPr>
          <a:xfrm>
            <a:off x="547699" y="1386577"/>
            <a:ext cx="5141901" cy="1077218"/>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Word for Word Email to Dem:</a:t>
            </a:r>
          </a:p>
        </p:txBody>
      </p:sp>
      <p:pic>
        <p:nvPicPr>
          <p:cNvPr id="28674" name="Picture 2" descr="Word For Word">
            <a:extLst>
              <a:ext uri="{FF2B5EF4-FFF2-40B4-BE49-F238E27FC236}">
                <a16:creationId xmlns:a16="http://schemas.microsoft.com/office/drawing/2014/main" id="{00810461-BC20-8EE6-B96D-7418A4407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98" y="1398851"/>
            <a:ext cx="5461000" cy="106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6D30B-30DD-1233-E741-5836D9353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A1EE0-CAF0-2FA1-5E85-202D446F9CD1}"/>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4" name="TextBox 3">
            <a:extLst>
              <a:ext uri="{FF2B5EF4-FFF2-40B4-BE49-F238E27FC236}">
                <a16:creationId xmlns:a16="http://schemas.microsoft.com/office/drawing/2014/main" id="{28BC6A22-C58C-A46A-E51B-4CE6730643AF}"/>
              </a:ext>
            </a:extLst>
          </p:cNvPr>
          <p:cNvSpPr txBox="1"/>
          <p:nvPr/>
        </p:nvSpPr>
        <p:spPr>
          <a:xfrm>
            <a:off x="838199" y="1423853"/>
            <a:ext cx="10490201"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Social Media has created a </a:t>
            </a:r>
            <a:r>
              <a:rPr lang="en-US" sz="3200" b="1" dirty="0">
                <a:solidFill>
                  <a:srgbClr val="0070C0"/>
                </a:solidFill>
                <a:latin typeface="Century Gothic" panose="020B0502020202020204" pitchFamily="34" charset="0"/>
                <a:cs typeface="Comic Sans MS"/>
              </a:rPr>
              <a:t>MORE</a:t>
            </a:r>
            <a:r>
              <a:rPr lang="en-US" sz="3200" b="1" dirty="0">
                <a:latin typeface="Century Gothic" panose="020B0502020202020204" pitchFamily="34" charset="0"/>
                <a:cs typeface="Comic Sans MS"/>
              </a:rPr>
              <a:t> Isolated society, </a:t>
            </a:r>
            <a:r>
              <a:rPr lang="en-US" sz="3200" b="1" dirty="0">
                <a:solidFill>
                  <a:srgbClr val="0070C0"/>
                </a:solidFill>
                <a:latin typeface="Century Gothic" panose="020B0502020202020204" pitchFamily="34" charset="0"/>
                <a:cs typeface="Comic Sans MS"/>
              </a:rPr>
              <a:t>NOT LESS!</a:t>
            </a:r>
          </a:p>
        </p:txBody>
      </p:sp>
      <p:sp>
        <p:nvSpPr>
          <p:cNvPr id="5" name="TextBox 4">
            <a:extLst>
              <a:ext uri="{FF2B5EF4-FFF2-40B4-BE49-F238E27FC236}">
                <a16:creationId xmlns:a16="http://schemas.microsoft.com/office/drawing/2014/main" id="{955726F9-9EBE-E108-EF74-31A72A810D85}"/>
              </a:ext>
            </a:extLst>
          </p:cNvPr>
          <p:cNvSpPr txBox="1"/>
          <p:nvPr/>
        </p:nvSpPr>
        <p:spPr>
          <a:xfrm>
            <a:off x="812796" y="4172235"/>
            <a:ext cx="6671737" cy="2062103"/>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“…whoever makes a deliberate effort to break us through to our natural state, will be rewarded…”</a:t>
            </a:r>
          </a:p>
        </p:txBody>
      </p:sp>
      <p:sp>
        <p:nvSpPr>
          <p:cNvPr id="6" name="TextBox 5">
            <a:extLst>
              <a:ext uri="{FF2B5EF4-FFF2-40B4-BE49-F238E27FC236}">
                <a16:creationId xmlns:a16="http://schemas.microsoft.com/office/drawing/2014/main" id="{92D7204A-3D60-D549-788D-05E49D04FA8F}"/>
              </a:ext>
            </a:extLst>
          </p:cNvPr>
          <p:cNvSpPr txBox="1"/>
          <p:nvPr/>
        </p:nvSpPr>
        <p:spPr>
          <a:xfrm>
            <a:off x="812798" y="2787270"/>
            <a:ext cx="6485470"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We isolate ourselves in a Cocoon of Self Interest</a:t>
            </a:r>
          </a:p>
        </p:txBody>
      </p:sp>
      <p:pic>
        <p:nvPicPr>
          <p:cNvPr id="1026" name="Picture 2" descr="Cute Caterpillar Sleeping In Its Cocoon ...">
            <a:extLst>
              <a:ext uri="{FF2B5EF4-FFF2-40B4-BE49-F238E27FC236}">
                <a16:creationId xmlns:a16="http://schemas.microsoft.com/office/drawing/2014/main" id="{66BDA70A-B9AC-00C9-8EDA-C2A62B42D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75" y="2808818"/>
            <a:ext cx="3729491" cy="3729491"/>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3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FBAC-8838-7032-64B8-C1B13404D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8465B-BE9F-5B54-99AD-869387EE118F}"/>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070889A6-7686-4AA2-08A3-DD4142C8C837}"/>
              </a:ext>
            </a:extLst>
          </p:cNvPr>
          <p:cNvSpPr txBox="1"/>
          <p:nvPr/>
        </p:nvSpPr>
        <p:spPr>
          <a:xfrm>
            <a:off x="1008599" y="1386577"/>
            <a:ext cx="612033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Changes in Civilization</a:t>
            </a:r>
          </a:p>
        </p:txBody>
      </p:sp>
      <p:sp>
        <p:nvSpPr>
          <p:cNvPr id="4" name="TextBox 3">
            <a:extLst>
              <a:ext uri="{FF2B5EF4-FFF2-40B4-BE49-F238E27FC236}">
                <a16:creationId xmlns:a16="http://schemas.microsoft.com/office/drawing/2014/main" id="{68972CB9-D765-BE66-01F5-68A0B6353E7F}"/>
              </a:ext>
            </a:extLst>
          </p:cNvPr>
          <p:cNvSpPr txBox="1"/>
          <p:nvPr/>
        </p:nvSpPr>
        <p:spPr>
          <a:xfrm>
            <a:off x="979708" y="2285564"/>
            <a:ext cx="4910669"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1. Farming to Industrial</a:t>
            </a:r>
          </a:p>
        </p:txBody>
      </p:sp>
      <p:sp>
        <p:nvSpPr>
          <p:cNvPr id="5" name="TextBox 4">
            <a:extLst>
              <a:ext uri="{FF2B5EF4-FFF2-40B4-BE49-F238E27FC236}">
                <a16:creationId xmlns:a16="http://schemas.microsoft.com/office/drawing/2014/main" id="{02DC6F45-845A-E289-65D7-ECAD2E3AD648}"/>
              </a:ext>
            </a:extLst>
          </p:cNvPr>
          <p:cNvSpPr txBox="1"/>
          <p:nvPr/>
        </p:nvSpPr>
        <p:spPr>
          <a:xfrm>
            <a:off x="1025952" y="3131133"/>
            <a:ext cx="4910669" cy="584775"/>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2. Industrial to Internet</a:t>
            </a:r>
          </a:p>
        </p:txBody>
      </p:sp>
      <p:sp>
        <p:nvSpPr>
          <p:cNvPr id="6" name="TextBox 5">
            <a:extLst>
              <a:ext uri="{FF2B5EF4-FFF2-40B4-BE49-F238E27FC236}">
                <a16:creationId xmlns:a16="http://schemas.microsoft.com/office/drawing/2014/main" id="{6E6A1402-6E1F-84A6-B947-804F54B20182}"/>
              </a:ext>
            </a:extLst>
          </p:cNvPr>
          <p:cNvSpPr txBox="1"/>
          <p:nvPr/>
        </p:nvSpPr>
        <p:spPr>
          <a:xfrm>
            <a:off x="5249333" y="5380740"/>
            <a:ext cx="6408852" cy="1077218"/>
          </a:xfrm>
          <a:prstGeom prst="rect">
            <a:avLst/>
          </a:prstGeom>
          <a:noFill/>
          <a:ln w="50800">
            <a:solidFill>
              <a:schemeClr val="tx1"/>
            </a:solidFill>
          </a:ln>
        </p:spPr>
        <p:txBody>
          <a:bodyPr wrap="square" rtlCol="0">
            <a:spAutoFit/>
          </a:bodyPr>
          <a:lstStyle/>
          <a:p>
            <a:r>
              <a:rPr lang="en-US" sz="3200" b="1" dirty="0">
                <a:latin typeface="Century Gothic" panose="020B0502020202020204" pitchFamily="34" charset="0"/>
                <a:cs typeface="Comic Sans MS"/>
              </a:rPr>
              <a:t>3. The NEW Internet has become the Narrative Internet</a:t>
            </a:r>
          </a:p>
        </p:txBody>
      </p:sp>
      <p:pic>
        <p:nvPicPr>
          <p:cNvPr id="8" name="Picture 7" descr="A person with horses and a plow&#10;&#10;AI-generated content may be incorrect.">
            <a:extLst>
              <a:ext uri="{FF2B5EF4-FFF2-40B4-BE49-F238E27FC236}">
                <a16:creationId xmlns:a16="http://schemas.microsoft.com/office/drawing/2014/main" id="{98CC348F-DFFB-6E2A-349B-9E03E7866332}"/>
              </a:ext>
            </a:extLst>
          </p:cNvPr>
          <p:cNvPicPr>
            <a:picLocks noChangeAspect="1"/>
          </p:cNvPicPr>
          <p:nvPr/>
        </p:nvPicPr>
        <p:blipFill>
          <a:blip r:embed="rId2"/>
          <a:stretch>
            <a:fillRect/>
          </a:stretch>
        </p:blipFill>
        <p:spPr>
          <a:xfrm>
            <a:off x="6324925" y="2165047"/>
            <a:ext cx="5316327" cy="2864153"/>
          </a:xfrm>
          <a:prstGeom prst="rect">
            <a:avLst/>
          </a:prstGeom>
          <a:ln w="38100">
            <a:solidFill>
              <a:schemeClr val="tx1"/>
            </a:solidFill>
          </a:ln>
        </p:spPr>
      </p:pic>
      <p:pic>
        <p:nvPicPr>
          <p:cNvPr id="2050" name="Picture 2" descr="Computer Modern Technology Stock ...">
            <a:extLst>
              <a:ext uri="{FF2B5EF4-FFF2-40B4-BE49-F238E27FC236}">
                <a16:creationId xmlns:a16="http://schemas.microsoft.com/office/drawing/2014/main" id="{23221025-521C-32D8-8647-FBAEB02A8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811" y="3976702"/>
            <a:ext cx="3749248" cy="26535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3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DEAEE-BBEB-77DB-767E-C8D108BEF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B638A-E80D-BEEB-E088-959CCFA5EC8C}"/>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AB94C190-2AF7-46CC-E2EA-EDACEA03C600}"/>
              </a:ext>
            </a:extLst>
          </p:cNvPr>
          <p:cNvSpPr txBox="1"/>
          <p:nvPr/>
        </p:nvSpPr>
        <p:spPr>
          <a:xfrm>
            <a:off x="1008599" y="1386577"/>
            <a:ext cx="612033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How Different are things Now?</a:t>
            </a:r>
          </a:p>
        </p:txBody>
      </p:sp>
      <p:sp>
        <p:nvSpPr>
          <p:cNvPr id="4" name="TextBox 3">
            <a:extLst>
              <a:ext uri="{FF2B5EF4-FFF2-40B4-BE49-F238E27FC236}">
                <a16:creationId xmlns:a16="http://schemas.microsoft.com/office/drawing/2014/main" id="{8AAACA1F-2042-C15B-8060-889143DE108F}"/>
              </a:ext>
            </a:extLst>
          </p:cNvPr>
          <p:cNvSpPr txBox="1"/>
          <p:nvPr/>
        </p:nvSpPr>
        <p:spPr>
          <a:xfrm>
            <a:off x="1008598" y="2125660"/>
            <a:ext cx="10455267" cy="1077218"/>
          </a:xfrm>
          <a:prstGeom prst="rect">
            <a:avLst/>
          </a:prstGeom>
          <a:noFill/>
          <a:ln w="50800">
            <a:solidFill>
              <a:schemeClr val="tx1"/>
            </a:solidFill>
          </a:ln>
        </p:spPr>
        <p:txBody>
          <a:bodyPr wrap="square" rtlCol="0">
            <a:spAutoFit/>
          </a:bodyPr>
          <a:lstStyle/>
          <a:p>
            <a:pPr algn="ctr"/>
            <a:r>
              <a:rPr lang="en-US" sz="3200" b="1" dirty="0">
                <a:solidFill>
                  <a:srgbClr val="FF0000"/>
                </a:solidFill>
                <a:latin typeface="Century Gothic" panose="020B0502020202020204" pitchFamily="34" charset="0"/>
                <a:cs typeface="Comic Sans MS"/>
              </a:rPr>
              <a:t>“Can you please send me the JD and the name of the company before we speak?”</a:t>
            </a:r>
          </a:p>
        </p:txBody>
      </p:sp>
      <p:sp>
        <p:nvSpPr>
          <p:cNvPr id="5" name="TextBox 4">
            <a:extLst>
              <a:ext uri="{FF2B5EF4-FFF2-40B4-BE49-F238E27FC236}">
                <a16:creationId xmlns:a16="http://schemas.microsoft.com/office/drawing/2014/main" id="{36921DB1-4ABA-E557-68FF-AB48A23A17E8}"/>
              </a:ext>
            </a:extLst>
          </p:cNvPr>
          <p:cNvSpPr txBox="1"/>
          <p:nvPr/>
        </p:nvSpPr>
        <p:spPr>
          <a:xfrm>
            <a:off x="1008598" y="3429000"/>
            <a:ext cx="6120335"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Change? Candidates won’t talk on the phone.</a:t>
            </a:r>
          </a:p>
        </p:txBody>
      </p:sp>
      <p:sp>
        <p:nvSpPr>
          <p:cNvPr id="6" name="TextBox 5">
            <a:extLst>
              <a:ext uri="{FF2B5EF4-FFF2-40B4-BE49-F238E27FC236}">
                <a16:creationId xmlns:a16="http://schemas.microsoft.com/office/drawing/2014/main" id="{BC0E4853-1E82-89CE-5693-3B0DAA8EB856}"/>
              </a:ext>
            </a:extLst>
          </p:cNvPr>
          <p:cNvSpPr txBox="1"/>
          <p:nvPr/>
        </p:nvSpPr>
        <p:spPr>
          <a:xfrm>
            <a:off x="1008598" y="4676334"/>
            <a:ext cx="6442069" cy="1077218"/>
          </a:xfrm>
          <a:prstGeom prst="rect">
            <a:avLst/>
          </a:prstGeom>
          <a:noFill/>
          <a:ln w="50800">
            <a:solidFill>
              <a:schemeClr val="tx1"/>
            </a:solidFill>
          </a:ln>
        </p:spPr>
        <p:txBody>
          <a:bodyPr wrap="square" rtlCol="0">
            <a:spAutoFit/>
          </a:bodyPr>
          <a:lstStyle/>
          <a:p>
            <a:pPr algn="ctr"/>
            <a:r>
              <a:rPr lang="en-US" sz="3200" b="1" dirty="0">
                <a:solidFill>
                  <a:srgbClr val="0070C0"/>
                </a:solidFill>
                <a:latin typeface="Century Gothic" panose="020B0502020202020204" pitchFamily="34" charset="0"/>
                <a:cs typeface="Comic Sans MS"/>
              </a:rPr>
              <a:t>DEMsays…"</a:t>
            </a:r>
            <a:r>
              <a:rPr lang="en-US" sz="3200" b="1" dirty="0" err="1">
                <a:solidFill>
                  <a:srgbClr val="0070C0"/>
                </a:solidFill>
                <a:latin typeface="Century Gothic" panose="020B0502020202020204" pitchFamily="34" charset="0"/>
                <a:cs typeface="Comic Sans MS"/>
              </a:rPr>
              <a:t>Puleeeeze</a:t>
            </a:r>
            <a:r>
              <a:rPr lang="en-US" sz="3200" b="1" dirty="0">
                <a:solidFill>
                  <a:srgbClr val="0070C0"/>
                </a:solidFill>
                <a:latin typeface="Century Gothic" panose="020B0502020202020204" pitchFamily="34" charset="0"/>
                <a:cs typeface="Comic Sans MS"/>
              </a:rPr>
              <a:t>, stop Emailing Job Descriptions…"</a:t>
            </a:r>
          </a:p>
        </p:txBody>
      </p:sp>
      <p:sp>
        <p:nvSpPr>
          <p:cNvPr id="7" name="TextBox 6">
            <a:extLst>
              <a:ext uri="{FF2B5EF4-FFF2-40B4-BE49-F238E27FC236}">
                <a16:creationId xmlns:a16="http://schemas.microsoft.com/office/drawing/2014/main" id="{326C2441-5B10-CDBA-C6C6-A6E272D87BCE}"/>
              </a:ext>
            </a:extLst>
          </p:cNvPr>
          <p:cNvSpPr txBox="1"/>
          <p:nvPr/>
        </p:nvSpPr>
        <p:spPr>
          <a:xfrm>
            <a:off x="1765832" y="6021730"/>
            <a:ext cx="489438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We RESIST sending it</a:t>
            </a:r>
          </a:p>
        </p:txBody>
      </p:sp>
      <p:pic>
        <p:nvPicPr>
          <p:cNvPr id="10" name="Picture 9" descr="A cat with big eyes&#10;&#10;AI-generated content may be incorrect.">
            <a:extLst>
              <a:ext uri="{FF2B5EF4-FFF2-40B4-BE49-F238E27FC236}">
                <a16:creationId xmlns:a16="http://schemas.microsoft.com/office/drawing/2014/main" id="{67A532D9-FD78-AA33-E472-D730A427AC43}"/>
              </a:ext>
            </a:extLst>
          </p:cNvPr>
          <p:cNvPicPr>
            <a:picLocks noChangeAspect="1"/>
          </p:cNvPicPr>
          <p:nvPr/>
        </p:nvPicPr>
        <p:blipFill>
          <a:blip r:embed="rId2"/>
          <a:stretch>
            <a:fillRect/>
          </a:stretch>
        </p:blipFill>
        <p:spPr>
          <a:xfrm>
            <a:off x="7704667" y="3495219"/>
            <a:ext cx="3911599" cy="2971800"/>
          </a:xfrm>
          <a:prstGeom prst="rect">
            <a:avLst/>
          </a:prstGeom>
          <a:ln w="38100">
            <a:solidFill>
              <a:srgbClr val="00B0F0"/>
            </a:solidFill>
          </a:ln>
        </p:spPr>
      </p:pic>
    </p:spTree>
    <p:extLst>
      <p:ext uri="{BB962C8B-B14F-4D97-AF65-F5344CB8AC3E}">
        <p14:creationId xmlns:p14="http://schemas.microsoft.com/office/powerpoint/2010/main" val="260743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4D74B-5860-AD6C-D8E1-C83111206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39D8C-9C5F-9B65-D283-C106062FA824}"/>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1342C8A0-BCC2-4636-910A-7249FBF9A19F}"/>
              </a:ext>
            </a:extLst>
          </p:cNvPr>
          <p:cNvSpPr txBox="1"/>
          <p:nvPr/>
        </p:nvSpPr>
        <p:spPr>
          <a:xfrm>
            <a:off x="1008599" y="1386577"/>
            <a:ext cx="612033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What really Changes?</a:t>
            </a:r>
          </a:p>
        </p:txBody>
      </p:sp>
      <p:sp>
        <p:nvSpPr>
          <p:cNvPr id="5" name="TextBox 4">
            <a:extLst>
              <a:ext uri="{FF2B5EF4-FFF2-40B4-BE49-F238E27FC236}">
                <a16:creationId xmlns:a16="http://schemas.microsoft.com/office/drawing/2014/main" id="{CD68DB70-FF7B-3F1A-08F0-C56D2809F896}"/>
              </a:ext>
            </a:extLst>
          </p:cNvPr>
          <p:cNvSpPr txBox="1"/>
          <p:nvPr/>
        </p:nvSpPr>
        <p:spPr>
          <a:xfrm>
            <a:off x="1008599" y="2264132"/>
            <a:ext cx="7204069"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Is it, Technology makes it easier?</a:t>
            </a:r>
          </a:p>
        </p:txBody>
      </p:sp>
      <p:sp>
        <p:nvSpPr>
          <p:cNvPr id="7" name="TextBox 6">
            <a:extLst>
              <a:ext uri="{FF2B5EF4-FFF2-40B4-BE49-F238E27FC236}">
                <a16:creationId xmlns:a16="http://schemas.microsoft.com/office/drawing/2014/main" id="{6D7C9EC6-2283-55BA-8974-5702092626A4}"/>
              </a:ext>
            </a:extLst>
          </p:cNvPr>
          <p:cNvSpPr txBox="1"/>
          <p:nvPr/>
        </p:nvSpPr>
        <p:spPr>
          <a:xfrm>
            <a:off x="1008599" y="3224264"/>
            <a:ext cx="6631502"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Is it, all Recruiters are sending Job Descriptions?</a:t>
            </a:r>
          </a:p>
        </p:txBody>
      </p:sp>
      <p:sp>
        <p:nvSpPr>
          <p:cNvPr id="8" name="TextBox 7">
            <a:extLst>
              <a:ext uri="{FF2B5EF4-FFF2-40B4-BE49-F238E27FC236}">
                <a16:creationId xmlns:a16="http://schemas.microsoft.com/office/drawing/2014/main" id="{0F14C219-6810-9BF7-E914-3F55F10CEABA}"/>
              </a:ext>
            </a:extLst>
          </p:cNvPr>
          <p:cNvSpPr txBox="1"/>
          <p:nvPr/>
        </p:nvSpPr>
        <p:spPr>
          <a:xfrm>
            <a:off x="1621574" y="4676839"/>
            <a:ext cx="489438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Is it, </a:t>
            </a:r>
            <a:r>
              <a:rPr lang="en-US" sz="3200" b="1" dirty="0">
                <a:solidFill>
                  <a:srgbClr val="FF0000"/>
                </a:solidFill>
                <a:latin typeface="Century Gothic" panose="020B0502020202020204" pitchFamily="34" charset="0"/>
                <a:cs typeface="Comic Sans MS"/>
              </a:rPr>
              <a:t>"I will not talk on the phone…”</a:t>
            </a:r>
            <a:r>
              <a:rPr lang="en-US" sz="3200" b="1" dirty="0">
                <a:latin typeface="Century Gothic" panose="020B0502020202020204" pitchFamily="34" charset="0"/>
                <a:cs typeface="Comic Sans MS"/>
              </a:rPr>
              <a:t>?</a:t>
            </a:r>
          </a:p>
        </p:txBody>
      </p:sp>
      <p:pic>
        <p:nvPicPr>
          <p:cNvPr id="11" name="Picture 10" descr="A cartoon of a child holding a phone&#10;&#10;AI-generated content may be incorrect.">
            <a:extLst>
              <a:ext uri="{FF2B5EF4-FFF2-40B4-BE49-F238E27FC236}">
                <a16:creationId xmlns:a16="http://schemas.microsoft.com/office/drawing/2014/main" id="{35C5E0EB-44F7-FC1D-1AFC-82EFF58B90C0}"/>
              </a:ext>
            </a:extLst>
          </p:cNvPr>
          <p:cNvPicPr>
            <a:picLocks noChangeAspect="1"/>
          </p:cNvPicPr>
          <p:nvPr/>
        </p:nvPicPr>
        <p:blipFill>
          <a:blip r:embed="rId2"/>
          <a:stretch>
            <a:fillRect/>
          </a:stretch>
        </p:blipFill>
        <p:spPr>
          <a:xfrm>
            <a:off x="8072966" y="3141687"/>
            <a:ext cx="3543300" cy="3416300"/>
          </a:xfrm>
          <a:prstGeom prst="rect">
            <a:avLst/>
          </a:prstGeom>
        </p:spPr>
      </p:pic>
    </p:spTree>
    <p:extLst>
      <p:ext uri="{BB962C8B-B14F-4D97-AF65-F5344CB8AC3E}">
        <p14:creationId xmlns:p14="http://schemas.microsoft.com/office/powerpoint/2010/main" val="267142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60B20-5FEB-127C-EBF2-3AAC84DB0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EFA16-9B61-4668-F88A-75A3662F08BF}"/>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6A96B183-C3F7-4855-9D0F-51BA90E383BB}"/>
              </a:ext>
            </a:extLst>
          </p:cNvPr>
          <p:cNvSpPr txBox="1"/>
          <p:nvPr/>
        </p:nvSpPr>
        <p:spPr>
          <a:xfrm>
            <a:off x="1008599" y="1386577"/>
            <a:ext cx="6120334"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New Generation?</a:t>
            </a:r>
          </a:p>
        </p:txBody>
      </p:sp>
      <p:sp>
        <p:nvSpPr>
          <p:cNvPr id="5" name="TextBox 4">
            <a:extLst>
              <a:ext uri="{FF2B5EF4-FFF2-40B4-BE49-F238E27FC236}">
                <a16:creationId xmlns:a16="http://schemas.microsoft.com/office/drawing/2014/main" id="{AD2F08A5-BF78-90E1-64E4-CA32DA657D5E}"/>
              </a:ext>
            </a:extLst>
          </p:cNvPr>
          <p:cNvSpPr txBox="1"/>
          <p:nvPr/>
        </p:nvSpPr>
        <p:spPr>
          <a:xfrm>
            <a:off x="1008600" y="2264132"/>
            <a:ext cx="3140068"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Are spoiled?</a:t>
            </a:r>
          </a:p>
        </p:txBody>
      </p:sp>
      <p:sp>
        <p:nvSpPr>
          <p:cNvPr id="7" name="TextBox 6">
            <a:extLst>
              <a:ext uri="{FF2B5EF4-FFF2-40B4-BE49-F238E27FC236}">
                <a16:creationId xmlns:a16="http://schemas.microsoft.com/office/drawing/2014/main" id="{9561087B-0038-AA00-B31F-71606885878E}"/>
              </a:ext>
            </a:extLst>
          </p:cNvPr>
          <p:cNvSpPr txBox="1"/>
          <p:nvPr/>
        </p:nvSpPr>
        <p:spPr>
          <a:xfrm>
            <a:off x="2498732" y="3952570"/>
            <a:ext cx="3140068"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Are entitled?</a:t>
            </a:r>
          </a:p>
        </p:txBody>
      </p:sp>
      <p:sp>
        <p:nvSpPr>
          <p:cNvPr id="8" name="TextBox 7">
            <a:extLst>
              <a:ext uri="{FF2B5EF4-FFF2-40B4-BE49-F238E27FC236}">
                <a16:creationId xmlns:a16="http://schemas.microsoft.com/office/drawing/2014/main" id="{32B5677E-2B04-B37F-BD41-01234E92A94D}"/>
              </a:ext>
            </a:extLst>
          </p:cNvPr>
          <p:cNvSpPr txBox="1"/>
          <p:nvPr/>
        </p:nvSpPr>
        <p:spPr>
          <a:xfrm>
            <a:off x="2498732" y="4969226"/>
            <a:ext cx="3360201" cy="1569660"/>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Don’t know how to communicate?</a:t>
            </a:r>
          </a:p>
        </p:txBody>
      </p:sp>
      <p:sp>
        <p:nvSpPr>
          <p:cNvPr id="4" name="TextBox 3">
            <a:extLst>
              <a:ext uri="{FF2B5EF4-FFF2-40B4-BE49-F238E27FC236}">
                <a16:creationId xmlns:a16="http://schemas.microsoft.com/office/drawing/2014/main" id="{22036EAE-F5BE-282A-7B9D-B3C632AAA660}"/>
              </a:ext>
            </a:extLst>
          </p:cNvPr>
          <p:cNvSpPr txBox="1"/>
          <p:nvPr/>
        </p:nvSpPr>
        <p:spPr>
          <a:xfrm>
            <a:off x="7204437" y="2992817"/>
            <a:ext cx="3965034"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Are Narcissistic?</a:t>
            </a:r>
          </a:p>
        </p:txBody>
      </p:sp>
      <p:sp>
        <p:nvSpPr>
          <p:cNvPr id="6" name="TextBox 5">
            <a:extLst>
              <a:ext uri="{FF2B5EF4-FFF2-40B4-BE49-F238E27FC236}">
                <a16:creationId xmlns:a16="http://schemas.microsoft.com/office/drawing/2014/main" id="{C6F5C4EB-2144-4730-9E36-CBAC3EC949BE}"/>
              </a:ext>
            </a:extLst>
          </p:cNvPr>
          <p:cNvSpPr txBox="1"/>
          <p:nvPr/>
        </p:nvSpPr>
        <p:spPr>
          <a:xfrm>
            <a:off x="6773333" y="5385969"/>
            <a:ext cx="4627572" cy="1323439"/>
          </a:xfrm>
          <a:prstGeom prst="rect">
            <a:avLst/>
          </a:prstGeom>
          <a:noFill/>
          <a:ln w="50800">
            <a:solidFill>
              <a:schemeClr val="tx1"/>
            </a:solidFill>
          </a:ln>
        </p:spPr>
        <p:txBody>
          <a:bodyPr wrap="square" rtlCol="0">
            <a:spAutoFit/>
          </a:bodyPr>
          <a:lstStyle/>
          <a:p>
            <a:pPr algn="ctr"/>
            <a:r>
              <a:rPr lang="en-US" sz="4000" b="1" dirty="0">
                <a:latin typeface="Century Gothic" panose="020B0502020202020204" pitchFamily="34" charset="0"/>
                <a:cs typeface="Comic Sans MS"/>
              </a:rPr>
              <a:t>Wrong! YOUTH is Narcissistic!</a:t>
            </a:r>
          </a:p>
        </p:txBody>
      </p:sp>
      <p:sp>
        <p:nvSpPr>
          <p:cNvPr id="9" name="TextBox 8">
            <a:extLst>
              <a:ext uri="{FF2B5EF4-FFF2-40B4-BE49-F238E27FC236}">
                <a16:creationId xmlns:a16="http://schemas.microsoft.com/office/drawing/2014/main" id="{8F8D805A-9F12-775E-927B-C2FDCE126272}"/>
              </a:ext>
            </a:extLst>
          </p:cNvPr>
          <p:cNvSpPr txBox="1"/>
          <p:nvPr/>
        </p:nvSpPr>
        <p:spPr>
          <a:xfrm>
            <a:off x="7204437" y="2209480"/>
            <a:ext cx="3534299"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Not empathetic?</a:t>
            </a:r>
          </a:p>
        </p:txBody>
      </p:sp>
      <p:pic>
        <p:nvPicPr>
          <p:cNvPr id="12" name="Picture 11" descr="A red text with white background&#10;&#10;AI-generated content may be incorrect.">
            <a:extLst>
              <a:ext uri="{FF2B5EF4-FFF2-40B4-BE49-F238E27FC236}">
                <a16:creationId xmlns:a16="http://schemas.microsoft.com/office/drawing/2014/main" id="{11589F16-3C25-8923-A816-1DC033236E08}"/>
              </a:ext>
            </a:extLst>
          </p:cNvPr>
          <p:cNvPicPr>
            <a:picLocks noChangeAspect="1"/>
          </p:cNvPicPr>
          <p:nvPr/>
        </p:nvPicPr>
        <p:blipFill>
          <a:blip r:embed="rId2"/>
          <a:stretch>
            <a:fillRect/>
          </a:stretch>
        </p:blipFill>
        <p:spPr>
          <a:xfrm>
            <a:off x="6957162" y="3719305"/>
            <a:ext cx="4028848" cy="1636080"/>
          </a:xfrm>
          <a:prstGeom prst="rect">
            <a:avLst/>
          </a:prstGeom>
        </p:spPr>
      </p:pic>
      <p:pic>
        <p:nvPicPr>
          <p:cNvPr id="4100" name="Picture 4" descr="Free Vectors | Spoiled child">
            <a:extLst>
              <a:ext uri="{FF2B5EF4-FFF2-40B4-BE49-F238E27FC236}">
                <a16:creationId xmlns:a16="http://schemas.microsoft.com/office/drawing/2014/main" id="{D8DD956A-9023-C3B4-5EBA-73ED32C54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582" y="2125310"/>
            <a:ext cx="2233944" cy="16733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ntitlement Stock Illustrations – 833 ...">
            <a:extLst>
              <a:ext uri="{FF2B5EF4-FFF2-40B4-BE49-F238E27FC236}">
                <a16:creationId xmlns:a16="http://schemas.microsoft.com/office/drawing/2014/main" id="{362E97C2-1AA0-BCF7-DF8A-C76DDA27E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60" y="3056806"/>
            <a:ext cx="2064930" cy="23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6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0E38-0423-0971-03B0-A6A4944BE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7B11F-7F22-5D1B-20D2-243BC0C31727}"/>
              </a:ext>
            </a:extLst>
          </p:cNvPr>
          <p:cNvSpPr>
            <a:spLocks noGrp="1"/>
          </p:cNvSpPr>
          <p:nvPr>
            <p:ph type="title"/>
          </p:nvPr>
        </p:nvSpPr>
        <p:spPr>
          <a:xfrm>
            <a:off x="838199" y="251495"/>
            <a:ext cx="10778067" cy="864611"/>
          </a:xfrm>
          <a:solidFill>
            <a:schemeClr val="tx1"/>
          </a:solidFill>
          <a:ln w="63500">
            <a:solidFill>
              <a:srgbClr val="00B0F0"/>
            </a:solidFill>
          </a:ln>
        </p:spPr>
        <p:txBody>
          <a:bodyPr>
            <a:normAutofit/>
          </a:bodyPr>
          <a:lstStyle/>
          <a:p>
            <a:pPr algn="ctr"/>
            <a:r>
              <a:rPr lang="en-US" b="1" dirty="0">
                <a:solidFill>
                  <a:srgbClr val="00B0F0"/>
                </a:solidFill>
              </a:rPr>
              <a:t>RECRUITING HAS CHANGED… HAS IT? 2.0!</a:t>
            </a:r>
          </a:p>
        </p:txBody>
      </p:sp>
      <p:sp>
        <p:nvSpPr>
          <p:cNvPr id="3" name="TextBox 2">
            <a:extLst>
              <a:ext uri="{FF2B5EF4-FFF2-40B4-BE49-F238E27FC236}">
                <a16:creationId xmlns:a16="http://schemas.microsoft.com/office/drawing/2014/main" id="{77FBB6B3-C43F-E6C0-FE53-C2616090FB6B}"/>
              </a:ext>
            </a:extLst>
          </p:cNvPr>
          <p:cNvSpPr txBox="1"/>
          <p:nvPr/>
        </p:nvSpPr>
        <p:spPr>
          <a:xfrm>
            <a:off x="287867" y="1391090"/>
            <a:ext cx="6452780" cy="584775"/>
          </a:xfrm>
          <a:prstGeom prst="rect">
            <a:avLst/>
          </a:prstGeom>
          <a:noFill/>
          <a:ln w="50800">
            <a:solidFill>
              <a:srgbClr val="00B0F0"/>
            </a:solidFill>
          </a:ln>
        </p:spPr>
        <p:txBody>
          <a:bodyPr wrap="square" rtlCol="0">
            <a:spAutoFit/>
          </a:bodyPr>
          <a:lstStyle/>
          <a:p>
            <a:pPr algn="ctr"/>
            <a:r>
              <a:rPr lang="en-US" sz="3200" b="1" dirty="0">
                <a:latin typeface="Century Gothic" panose="020B0502020202020204" pitchFamily="34" charset="0"/>
                <a:cs typeface="Comic Sans MS"/>
              </a:rPr>
              <a:t>The Smartphone is 30 years old </a:t>
            </a:r>
          </a:p>
        </p:txBody>
      </p:sp>
      <p:sp>
        <p:nvSpPr>
          <p:cNvPr id="7" name="TextBox 6">
            <a:extLst>
              <a:ext uri="{FF2B5EF4-FFF2-40B4-BE49-F238E27FC236}">
                <a16:creationId xmlns:a16="http://schemas.microsoft.com/office/drawing/2014/main" id="{E0B33CA6-DA61-5153-7E14-0C83F3DF3EC0}"/>
              </a:ext>
            </a:extLst>
          </p:cNvPr>
          <p:cNvSpPr txBox="1"/>
          <p:nvPr/>
        </p:nvSpPr>
        <p:spPr>
          <a:xfrm>
            <a:off x="3421729" y="2444915"/>
            <a:ext cx="3140068"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1994 = </a:t>
            </a:r>
          </a:p>
          <a:p>
            <a:pPr algn="ctr"/>
            <a:r>
              <a:rPr lang="en-US" sz="3200" b="1" dirty="0">
                <a:latin typeface="Century Gothic" panose="020B0502020202020204" pitchFamily="34" charset="0"/>
                <a:cs typeface="Comic Sans MS"/>
              </a:rPr>
              <a:t>2% Penetration</a:t>
            </a:r>
          </a:p>
        </p:txBody>
      </p:sp>
      <p:sp>
        <p:nvSpPr>
          <p:cNvPr id="8" name="TextBox 7">
            <a:extLst>
              <a:ext uri="{FF2B5EF4-FFF2-40B4-BE49-F238E27FC236}">
                <a16:creationId xmlns:a16="http://schemas.microsoft.com/office/drawing/2014/main" id="{C10266FA-EA1D-F0C6-46BF-0B578E7A3156}"/>
              </a:ext>
            </a:extLst>
          </p:cNvPr>
          <p:cNvSpPr txBox="1"/>
          <p:nvPr/>
        </p:nvSpPr>
        <p:spPr>
          <a:xfrm>
            <a:off x="3588137" y="4205737"/>
            <a:ext cx="3360201"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2011 = </a:t>
            </a:r>
          </a:p>
          <a:p>
            <a:pPr algn="ctr"/>
            <a:r>
              <a:rPr lang="en-US" sz="3200" b="1" dirty="0">
                <a:latin typeface="Century Gothic" panose="020B0502020202020204" pitchFamily="34" charset="0"/>
                <a:cs typeface="Comic Sans MS"/>
              </a:rPr>
              <a:t>33% Penetration</a:t>
            </a:r>
          </a:p>
        </p:txBody>
      </p:sp>
      <p:sp>
        <p:nvSpPr>
          <p:cNvPr id="4" name="TextBox 3">
            <a:extLst>
              <a:ext uri="{FF2B5EF4-FFF2-40B4-BE49-F238E27FC236}">
                <a16:creationId xmlns:a16="http://schemas.microsoft.com/office/drawing/2014/main" id="{2638D916-0BDD-EB80-5E4C-58FD8F03BBBA}"/>
              </a:ext>
            </a:extLst>
          </p:cNvPr>
          <p:cNvSpPr txBox="1"/>
          <p:nvPr/>
        </p:nvSpPr>
        <p:spPr>
          <a:xfrm>
            <a:off x="8155027" y="5466910"/>
            <a:ext cx="3965034" cy="1077218"/>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2025 = </a:t>
            </a:r>
          </a:p>
          <a:p>
            <a:pPr algn="ctr"/>
            <a:r>
              <a:rPr lang="en-US" sz="3200" b="1" dirty="0">
                <a:latin typeface="Century Gothic" panose="020B0502020202020204" pitchFamily="34" charset="0"/>
                <a:cs typeface="Comic Sans MS"/>
              </a:rPr>
              <a:t>96% Penetration</a:t>
            </a:r>
          </a:p>
        </p:txBody>
      </p:sp>
      <p:pic>
        <p:nvPicPr>
          <p:cNvPr id="6146" name="Picture 2" descr="The world's first smartphone is now two ...">
            <a:extLst>
              <a:ext uri="{FF2B5EF4-FFF2-40B4-BE49-F238E27FC236}">
                <a16:creationId xmlns:a16="http://schemas.microsoft.com/office/drawing/2014/main" id="{20192575-77E0-409C-EDB3-0E7DF58F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045" y="1545410"/>
            <a:ext cx="4803502" cy="268996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1994 Images – Browse 4,206 Stock Photos ...">
            <a:extLst>
              <a:ext uri="{FF2B5EF4-FFF2-40B4-BE49-F238E27FC236}">
                <a16:creationId xmlns:a16="http://schemas.microsoft.com/office/drawing/2014/main" id="{097A67A1-95D4-28F7-4A85-6811B09BA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67" y="2351782"/>
            <a:ext cx="2651614" cy="107721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nvestment Opportunities in 2025 ...">
            <a:extLst>
              <a:ext uri="{FF2B5EF4-FFF2-40B4-BE49-F238E27FC236}">
                <a16:creationId xmlns:a16="http://schemas.microsoft.com/office/drawing/2014/main" id="{0FD27EA8-58B0-B98B-2419-548A1AD2F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471" y="5450989"/>
            <a:ext cx="3937000" cy="129407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1" name="Picture 10" descr="A white and orange numbers&#10;&#10;AI-generated content may be incorrect.">
            <a:extLst>
              <a:ext uri="{FF2B5EF4-FFF2-40B4-BE49-F238E27FC236}">
                <a16:creationId xmlns:a16="http://schemas.microsoft.com/office/drawing/2014/main" id="{9B2D0976-84D3-5E66-3DA5-E399C393C006}"/>
              </a:ext>
            </a:extLst>
          </p:cNvPr>
          <p:cNvPicPr>
            <a:picLocks noChangeAspect="1"/>
          </p:cNvPicPr>
          <p:nvPr/>
        </p:nvPicPr>
        <p:blipFill>
          <a:blip r:embed="rId5"/>
          <a:stretch>
            <a:fillRect/>
          </a:stretch>
        </p:blipFill>
        <p:spPr>
          <a:xfrm>
            <a:off x="249766" y="3894422"/>
            <a:ext cx="3077315" cy="1491314"/>
          </a:xfrm>
          <a:prstGeom prst="rect">
            <a:avLst/>
          </a:prstGeom>
          <a:ln w="38100">
            <a:solidFill>
              <a:schemeClr val="tx1"/>
            </a:solidFill>
          </a:ln>
        </p:spPr>
      </p:pic>
    </p:spTree>
    <p:extLst>
      <p:ext uri="{BB962C8B-B14F-4D97-AF65-F5344CB8AC3E}">
        <p14:creationId xmlns:p14="http://schemas.microsoft.com/office/powerpoint/2010/main" val="1038639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11195</TotalTime>
  <Words>1026</Words>
  <Application>Microsoft Macintosh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Arial Rounded MT Bold</vt:lpstr>
      <vt:lpstr>Century Gothic</vt:lpstr>
      <vt:lpstr>Office Theme</vt:lpstr>
      <vt:lpstr>RECRUITER TRAINING SERIES</vt:lpstr>
      <vt:lpstr>RECRUITING HAS CHANGED…  HAS IT? 2.0! </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RECRUITING HAS CHANGED… HAS IT? 2.0!</vt:lpstr>
      <vt:lpstr>CONTACT DEM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Tambourlas</dc:creator>
  <cp:lastModifiedBy>Kelly Tambourlas</cp:lastModifiedBy>
  <cp:revision>173</cp:revision>
  <dcterms:created xsi:type="dcterms:W3CDTF">2024-08-12T10:45:38Z</dcterms:created>
  <dcterms:modified xsi:type="dcterms:W3CDTF">2025-09-02T09:37:43Z</dcterms:modified>
</cp:coreProperties>
</file>