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082"/>
    <p:restoredTop sz="94577"/>
  </p:normalViewPr>
  <p:slideViewPr>
    <p:cSldViewPr snapToGrid="0">
      <p:cViewPr varScale="1">
        <p:scale>
          <a:sx n="71" d="100"/>
          <a:sy n="71" d="100"/>
        </p:scale>
        <p:origin x="192"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335E-5058-22E8-C739-EF8F1CA219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943C77F-B7AA-A68C-3E9A-CA81CF34B4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3F2B74B-1FFE-80AB-0303-6203E54BB023}"/>
              </a:ext>
            </a:extLst>
          </p:cNvPr>
          <p:cNvSpPr>
            <a:spLocks noGrp="1"/>
          </p:cNvSpPr>
          <p:nvPr>
            <p:ph type="dt" sz="half" idx="10"/>
          </p:nvPr>
        </p:nvSpPr>
        <p:spPr/>
        <p:txBody>
          <a:bodyPr/>
          <a:lstStyle/>
          <a:p>
            <a:fld id="{396414DD-D40B-3446-B690-84515C872602}" type="datetimeFigureOut">
              <a:rPr lang="en-US" smtClean="0"/>
              <a:t>8/22/24</a:t>
            </a:fld>
            <a:endParaRPr lang="en-US"/>
          </a:p>
        </p:txBody>
      </p:sp>
      <p:sp>
        <p:nvSpPr>
          <p:cNvPr id="5" name="Footer Placeholder 4">
            <a:extLst>
              <a:ext uri="{FF2B5EF4-FFF2-40B4-BE49-F238E27FC236}">
                <a16:creationId xmlns:a16="http://schemas.microsoft.com/office/drawing/2014/main" id="{544DAF2F-5D95-91CA-060B-2C24BCF7F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8F131-AD38-4868-6B09-9CD9CCAEBD25}"/>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25980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7B05-9716-4870-A7C7-861103EB1BD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30D734E-6D17-5E4A-75A1-484809A2CD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675272-18E5-25E3-FE18-BAE3CA366A5D}"/>
              </a:ext>
            </a:extLst>
          </p:cNvPr>
          <p:cNvSpPr>
            <a:spLocks noGrp="1"/>
          </p:cNvSpPr>
          <p:nvPr>
            <p:ph type="dt" sz="half" idx="10"/>
          </p:nvPr>
        </p:nvSpPr>
        <p:spPr/>
        <p:txBody>
          <a:bodyPr/>
          <a:lstStyle/>
          <a:p>
            <a:fld id="{396414DD-D40B-3446-B690-84515C872602}" type="datetimeFigureOut">
              <a:rPr lang="en-US" smtClean="0"/>
              <a:t>8/22/24</a:t>
            </a:fld>
            <a:endParaRPr lang="en-US"/>
          </a:p>
        </p:txBody>
      </p:sp>
      <p:sp>
        <p:nvSpPr>
          <p:cNvPr id="5" name="Footer Placeholder 4">
            <a:extLst>
              <a:ext uri="{FF2B5EF4-FFF2-40B4-BE49-F238E27FC236}">
                <a16:creationId xmlns:a16="http://schemas.microsoft.com/office/drawing/2014/main" id="{058AA825-CFB7-E4B8-2F55-68A709E77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4A493-EB84-71F4-6FA4-DD5F9477F6EF}"/>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46924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2020DD-3AA6-CEA9-6871-9D98D286424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D8B676-B4C5-625A-9FE3-0DEA8228A8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7FDA74-B129-997A-1722-C481BC1FF786}"/>
              </a:ext>
            </a:extLst>
          </p:cNvPr>
          <p:cNvSpPr>
            <a:spLocks noGrp="1"/>
          </p:cNvSpPr>
          <p:nvPr>
            <p:ph type="dt" sz="half" idx="10"/>
          </p:nvPr>
        </p:nvSpPr>
        <p:spPr/>
        <p:txBody>
          <a:bodyPr/>
          <a:lstStyle/>
          <a:p>
            <a:fld id="{396414DD-D40B-3446-B690-84515C872602}" type="datetimeFigureOut">
              <a:rPr lang="en-US" smtClean="0"/>
              <a:t>8/22/24</a:t>
            </a:fld>
            <a:endParaRPr lang="en-US"/>
          </a:p>
        </p:txBody>
      </p:sp>
      <p:sp>
        <p:nvSpPr>
          <p:cNvPr id="5" name="Footer Placeholder 4">
            <a:extLst>
              <a:ext uri="{FF2B5EF4-FFF2-40B4-BE49-F238E27FC236}">
                <a16:creationId xmlns:a16="http://schemas.microsoft.com/office/drawing/2014/main" id="{438BF428-781C-8CFD-0CA0-51AA61168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9DA2A-937E-EC33-2852-86EB5E2C125A}"/>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427644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AEA5-B659-666D-B76F-22A3B4E414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5B19332-0068-7D6A-8BA4-58FD01BDB3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41C3DC-5FF8-BFB6-CA6D-4183B3C7DDB7}"/>
              </a:ext>
            </a:extLst>
          </p:cNvPr>
          <p:cNvSpPr>
            <a:spLocks noGrp="1"/>
          </p:cNvSpPr>
          <p:nvPr>
            <p:ph type="dt" sz="half" idx="10"/>
          </p:nvPr>
        </p:nvSpPr>
        <p:spPr/>
        <p:txBody>
          <a:bodyPr/>
          <a:lstStyle/>
          <a:p>
            <a:fld id="{396414DD-D40B-3446-B690-84515C872602}" type="datetimeFigureOut">
              <a:rPr lang="en-US" smtClean="0"/>
              <a:t>8/22/24</a:t>
            </a:fld>
            <a:endParaRPr lang="en-US"/>
          </a:p>
        </p:txBody>
      </p:sp>
      <p:sp>
        <p:nvSpPr>
          <p:cNvPr id="5" name="Footer Placeholder 4">
            <a:extLst>
              <a:ext uri="{FF2B5EF4-FFF2-40B4-BE49-F238E27FC236}">
                <a16:creationId xmlns:a16="http://schemas.microsoft.com/office/drawing/2014/main" id="{CAEA0855-D6D5-FE39-3C7E-7DC7263C9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98D3D-9B61-D3F1-F81F-43451DD22118}"/>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06911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5B36-949A-09E8-3D23-51EEF89FBC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20E12A8-9398-5960-A806-270FE0685C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BDAC4AC-E30A-6C4A-A014-E2FD63ED0E0F}"/>
              </a:ext>
            </a:extLst>
          </p:cNvPr>
          <p:cNvSpPr>
            <a:spLocks noGrp="1"/>
          </p:cNvSpPr>
          <p:nvPr>
            <p:ph type="dt" sz="half" idx="10"/>
          </p:nvPr>
        </p:nvSpPr>
        <p:spPr/>
        <p:txBody>
          <a:bodyPr/>
          <a:lstStyle/>
          <a:p>
            <a:fld id="{396414DD-D40B-3446-B690-84515C872602}" type="datetimeFigureOut">
              <a:rPr lang="en-US" smtClean="0"/>
              <a:t>8/22/24</a:t>
            </a:fld>
            <a:endParaRPr lang="en-US"/>
          </a:p>
        </p:txBody>
      </p:sp>
      <p:sp>
        <p:nvSpPr>
          <p:cNvPr id="5" name="Footer Placeholder 4">
            <a:extLst>
              <a:ext uri="{FF2B5EF4-FFF2-40B4-BE49-F238E27FC236}">
                <a16:creationId xmlns:a16="http://schemas.microsoft.com/office/drawing/2014/main" id="{2C57685B-B41D-556B-419B-324293539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52CC9-1883-B3DC-7D81-9B958AA02B94}"/>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12869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161E-7F71-FD35-21C2-F4804D3228C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56B570-716C-EF55-D306-C39C08D8E9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53AE8B2-EE90-9AED-59FB-78C11709DA6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E2A995-F0F1-916D-4CEC-E29B78637923}"/>
              </a:ext>
            </a:extLst>
          </p:cNvPr>
          <p:cNvSpPr>
            <a:spLocks noGrp="1"/>
          </p:cNvSpPr>
          <p:nvPr>
            <p:ph type="dt" sz="half" idx="10"/>
          </p:nvPr>
        </p:nvSpPr>
        <p:spPr/>
        <p:txBody>
          <a:bodyPr/>
          <a:lstStyle/>
          <a:p>
            <a:fld id="{396414DD-D40B-3446-B690-84515C872602}" type="datetimeFigureOut">
              <a:rPr lang="en-US" smtClean="0"/>
              <a:t>8/22/24</a:t>
            </a:fld>
            <a:endParaRPr lang="en-US"/>
          </a:p>
        </p:txBody>
      </p:sp>
      <p:sp>
        <p:nvSpPr>
          <p:cNvPr id="6" name="Footer Placeholder 5">
            <a:extLst>
              <a:ext uri="{FF2B5EF4-FFF2-40B4-BE49-F238E27FC236}">
                <a16:creationId xmlns:a16="http://schemas.microsoft.com/office/drawing/2014/main" id="{4073D475-DD0E-C41D-ECB5-9FD1A4B41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45F3D-4404-E541-A6D7-DD5ECAEFA9D9}"/>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64827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24DA-7063-AF8A-21EC-51867331389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C9F423-EF3E-C50E-0ECC-D3A9BA2BC8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87099F3-B185-A1AC-5923-445404E610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717ABE1-4F61-0E3E-AA72-3E7C2E9CF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5DD44-CD3A-C812-E373-105EEF0AC6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EFEB5F1-C473-0CDB-CEF4-7DEC167CFFA6}"/>
              </a:ext>
            </a:extLst>
          </p:cNvPr>
          <p:cNvSpPr>
            <a:spLocks noGrp="1"/>
          </p:cNvSpPr>
          <p:nvPr>
            <p:ph type="dt" sz="half" idx="10"/>
          </p:nvPr>
        </p:nvSpPr>
        <p:spPr/>
        <p:txBody>
          <a:bodyPr/>
          <a:lstStyle/>
          <a:p>
            <a:fld id="{396414DD-D40B-3446-B690-84515C872602}" type="datetimeFigureOut">
              <a:rPr lang="en-US" smtClean="0"/>
              <a:t>8/22/24</a:t>
            </a:fld>
            <a:endParaRPr lang="en-US"/>
          </a:p>
        </p:txBody>
      </p:sp>
      <p:sp>
        <p:nvSpPr>
          <p:cNvPr id="8" name="Footer Placeholder 7">
            <a:extLst>
              <a:ext uri="{FF2B5EF4-FFF2-40B4-BE49-F238E27FC236}">
                <a16:creationId xmlns:a16="http://schemas.microsoft.com/office/drawing/2014/main" id="{64C982EE-7F04-9256-95FA-08C4E99405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41536-0B5F-3124-60AD-A6896C10E260}"/>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356758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109F-8FFA-2C28-4664-4923275DE9B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08C28FC-267D-88C0-C074-E5350EB93B94}"/>
              </a:ext>
            </a:extLst>
          </p:cNvPr>
          <p:cNvSpPr>
            <a:spLocks noGrp="1"/>
          </p:cNvSpPr>
          <p:nvPr>
            <p:ph type="dt" sz="half" idx="10"/>
          </p:nvPr>
        </p:nvSpPr>
        <p:spPr/>
        <p:txBody>
          <a:bodyPr/>
          <a:lstStyle/>
          <a:p>
            <a:fld id="{396414DD-D40B-3446-B690-84515C872602}" type="datetimeFigureOut">
              <a:rPr lang="en-US" smtClean="0"/>
              <a:t>8/22/24</a:t>
            </a:fld>
            <a:endParaRPr lang="en-US"/>
          </a:p>
        </p:txBody>
      </p:sp>
      <p:sp>
        <p:nvSpPr>
          <p:cNvPr id="4" name="Footer Placeholder 3">
            <a:extLst>
              <a:ext uri="{FF2B5EF4-FFF2-40B4-BE49-F238E27FC236}">
                <a16:creationId xmlns:a16="http://schemas.microsoft.com/office/drawing/2014/main" id="{B1F4D728-3C75-9222-1BF6-9958058218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C172EF-FC91-0400-FE24-5B70536A78E9}"/>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306975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68F2C-09C6-A6FA-200E-A5A0D60A3192}"/>
              </a:ext>
            </a:extLst>
          </p:cNvPr>
          <p:cNvSpPr>
            <a:spLocks noGrp="1"/>
          </p:cNvSpPr>
          <p:nvPr>
            <p:ph type="dt" sz="half" idx="10"/>
          </p:nvPr>
        </p:nvSpPr>
        <p:spPr/>
        <p:txBody>
          <a:bodyPr/>
          <a:lstStyle/>
          <a:p>
            <a:fld id="{396414DD-D40B-3446-B690-84515C872602}" type="datetimeFigureOut">
              <a:rPr lang="en-US" smtClean="0"/>
              <a:t>8/22/24</a:t>
            </a:fld>
            <a:endParaRPr lang="en-US"/>
          </a:p>
        </p:txBody>
      </p:sp>
      <p:sp>
        <p:nvSpPr>
          <p:cNvPr id="3" name="Footer Placeholder 2">
            <a:extLst>
              <a:ext uri="{FF2B5EF4-FFF2-40B4-BE49-F238E27FC236}">
                <a16:creationId xmlns:a16="http://schemas.microsoft.com/office/drawing/2014/main" id="{23672E2A-401E-79B2-2AB2-06E83E2611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D3A428-4929-C932-E396-E2129B7482CB}"/>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205130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FCD7-35B7-8212-20E4-FBE169AAB1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AB746B-C8CA-00E5-41B1-6BD78B51A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163862B-5A06-8176-84F6-0AE207133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F2FC3-4CA8-4D5C-EB2B-637399D1D7D2}"/>
              </a:ext>
            </a:extLst>
          </p:cNvPr>
          <p:cNvSpPr>
            <a:spLocks noGrp="1"/>
          </p:cNvSpPr>
          <p:nvPr>
            <p:ph type="dt" sz="half" idx="10"/>
          </p:nvPr>
        </p:nvSpPr>
        <p:spPr/>
        <p:txBody>
          <a:bodyPr/>
          <a:lstStyle/>
          <a:p>
            <a:fld id="{396414DD-D40B-3446-B690-84515C872602}" type="datetimeFigureOut">
              <a:rPr lang="en-US" smtClean="0"/>
              <a:t>8/22/24</a:t>
            </a:fld>
            <a:endParaRPr lang="en-US"/>
          </a:p>
        </p:txBody>
      </p:sp>
      <p:sp>
        <p:nvSpPr>
          <p:cNvPr id="6" name="Footer Placeholder 5">
            <a:extLst>
              <a:ext uri="{FF2B5EF4-FFF2-40B4-BE49-F238E27FC236}">
                <a16:creationId xmlns:a16="http://schemas.microsoft.com/office/drawing/2014/main" id="{6AA101CC-13DC-6036-5CBB-D12F9AAF5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651EE-E714-9D65-E7F3-9628BEB58206}"/>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94916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80A1-466A-0673-6F93-B53E7844C8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D756BB8-6C83-AC5E-C096-A998D65BF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CDA7E-325C-C121-4F57-7EF379FEE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F5E0DB-14C5-493F-6BF6-C03653656C55}"/>
              </a:ext>
            </a:extLst>
          </p:cNvPr>
          <p:cNvSpPr>
            <a:spLocks noGrp="1"/>
          </p:cNvSpPr>
          <p:nvPr>
            <p:ph type="dt" sz="half" idx="10"/>
          </p:nvPr>
        </p:nvSpPr>
        <p:spPr/>
        <p:txBody>
          <a:bodyPr/>
          <a:lstStyle/>
          <a:p>
            <a:fld id="{396414DD-D40B-3446-B690-84515C872602}" type="datetimeFigureOut">
              <a:rPr lang="en-US" smtClean="0"/>
              <a:t>8/22/24</a:t>
            </a:fld>
            <a:endParaRPr lang="en-US"/>
          </a:p>
        </p:txBody>
      </p:sp>
      <p:sp>
        <p:nvSpPr>
          <p:cNvPr id="6" name="Footer Placeholder 5">
            <a:extLst>
              <a:ext uri="{FF2B5EF4-FFF2-40B4-BE49-F238E27FC236}">
                <a16:creationId xmlns:a16="http://schemas.microsoft.com/office/drawing/2014/main" id="{84820236-C501-7BA8-C6DD-4E56A2607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C4358-E892-4642-3AC3-2B847755E7B8}"/>
              </a:ext>
            </a:extLst>
          </p:cNvPr>
          <p:cNvSpPr>
            <a:spLocks noGrp="1"/>
          </p:cNvSpPr>
          <p:nvPr>
            <p:ph type="sldNum" sz="quarter" idx="12"/>
          </p:nvPr>
        </p:nvSpPr>
        <p:spPr/>
        <p:txBody>
          <a:bodyPr/>
          <a:lstStyle/>
          <a:p>
            <a:fld id="{05CD8858-8B60-F542-BCDA-53286A0E169D}" type="slidenum">
              <a:rPr lang="en-US" smtClean="0"/>
              <a:t>‹#›</a:t>
            </a:fld>
            <a:endParaRPr lang="en-US"/>
          </a:p>
        </p:txBody>
      </p:sp>
    </p:spTree>
    <p:extLst>
      <p:ext uri="{BB962C8B-B14F-4D97-AF65-F5344CB8AC3E}">
        <p14:creationId xmlns:p14="http://schemas.microsoft.com/office/powerpoint/2010/main" val="115675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0E85A-B524-9494-E735-5D0157B36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56E272-E52B-F810-565E-6EB97FB01C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9ABBD0-E1D2-2485-9126-EB8D90E09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6414DD-D40B-3446-B690-84515C872602}" type="datetimeFigureOut">
              <a:rPr lang="en-US" smtClean="0"/>
              <a:t>8/22/24</a:t>
            </a:fld>
            <a:endParaRPr lang="en-US"/>
          </a:p>
        </p:txBody>
      </p:sp>
      <p:sp>
        <p:nvSpPr>
          <p:cNvPr id="5" name="Footer Placeholder 4">
            <a:extLst>
              <a:ext uri="{FF2B5EF4-FFF2-40B4-BE49-F238E27FC236}">
                <a16:creationId xmlns:a16="http://schemas.microsoft.com/office/drawing/2014/main" id="{11D66C3C-A861-C18E-9883-8BE566B435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369A97-E6B2-854E-42AD-92022B58D7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CD8858-8B60-F542-BCDA-53286A0E169D}" type="slidenum">
              <a:rPr lang="en-US" smtClean="0"/>
              <a:t>‹#›</a:t>
            </a:fld>
            <a:endParaRPr lang="en-US"/>
          </a:p>
        </p:txBody>
      </p:sp>
    </p:spTree>
    <p:extLst>
      <p:ext uri="{BB962C8B-B14F-4D97-AF65-F5344CB8AC3E}">
        <p14:creationId xmlns:p14="http://schemas.microsoft.com/office/powerpoint/2010/main" val="64650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9D730-7C33-4EBA-D357-944AC54E6DE2}"/>
              </a:ext>
            </a:extLst>
          </p:cNvPr>
          <p:cNvSpPr>
            <a:spLocks noGrp="1"/>
          </p:cNvSpPr>
          <p:nvPr>
            <p:ph type="ctrTitle"/>
          </p:nvPr>
        </p:nvSpPr>
        <p:spPr>
          <a:xfrm>
            <a:off x="1046276" y="3956469"/>
            <a:ext cx="6143625" cy="2665047"/>
          </a:xfrm>
          <a:ln w="63500">
            <a:solidFill>
              <a:schemeClr val="bg1"/>
            </a:solidFill>
          </a:ln>
        </p:spPr>
        <p:txBody>
          <a:bodyPr>
            <a:normAutofit/>
          </a:bodyPr>
          <a:lstStyle/>
          <a:p>
            <a:r>
              <a:rPr lang="en-US" b="1" dirty="0">
                <a:solidFill>
                  <a:srgbClr val="00B0F0"/>
                </a:solidFill>
                <a:latin typeface="Arial Rounded MT Bold" panose="020F0704030504030204" pitchFamily="34" charset="77"/>
              </a:rPr>
              <a:t>…and other ways clients exploit you!</a:t>
            </a:r>
          </a:p>
        </p:txBody>
      </p:sp>
      <p:grpSp>
        <p:nvGrpSpPr>
          <p:cNvPr id="56" name="Group 55">
            <a:extLst>
              <a:ext uri="{FF2B5EF4-FFF2-40B4-BE49-F238E27FC236}">
                <a16:creationId xmlns:a16="http://schemas.microsoft.com/office/drawing/2014/main" id="{7E1A958F-B13C-493F-9379-F8B2A8E255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57" name="Group 56">
              <a:extLst>
                <a:ext uri="{FF2B5EF4-FFF2-40B4-BE49-F238E27FC236}">
                  <a16:creationId xmlns:a16="http://schemas.microsoft.com/office/drawing/2014/main" id="{2FB5EAED-0736-41E4-9FF1-75ABE9B8F0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61" name="Freeform: Shape 60">
                <a:extLst>
                  <a:ext uri="{FF2B5EF4-FFF2-40B4-BE49-F238E27FC236}">
                    <a16:creationId xmlns:a16="http://schemas.microsoft.com/office/drawing/2014/main" id="{9A11F6D4-9A5C-47E6-8FE1-23C1050E9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176DBB23-7826-41BB-B874-141EA5461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8" name="Group 57">
              <a:extLst>
                <a:ext uri="{FF2B5EF4-FFF2-40B4-BE49-F238E27FC236}">
                  <a16:creationId xmlns:a16="http://schemas.microsoft.com/office/drawing/2014/main" id="{043AD90C-3309-4439-99A6-B9EE5E85B3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59" name="Freeform: Shape 58">
                <a:extLst>
                  <a:ext uri="{FF2B5EF4-FFF2-40B4-BE49-F238E27FC236}">
                    <a16:creationId xmlns:a16="http://schemas.microsoft.com/office/drawing/2014/main" id="{7A3E9337-6002-4002-B793-055F19307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id="{CA6D3F49-18AE-475F-915A-DF73EF064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6" name="Picture 5" descr="A blue and black logo&#10;&#10;Description automatically generated">
            <a:extLst>
              <a:ext uri="{FF2B5EF4-FFF2-40B4-BE49-F238E27FC236}">
                <a16:creationId xmlns:a16="http://schemas.microsoft.com/office/drawing/2014/main" id="{39CF6895-D7D5-6A7B-B146-EDB9F5618FB2}"/>
              </a:ext>
            </a:extLst>
          </p:cNvPr>
          <p:cNvPicPr>
            <a:picLocks noChangeAspect="1"/>
          </p:cNvPicPr>
          <p:nvPr/>
        </p:nvPicPr>
        <p:blipFill>
          <a:blip r:embed="rId3"/>
          <a:stretch>
            <a:fillRect/>
          </a:stretch>
        </p:blipFill>
        <p:spPr>
          <a:xfrm>
            <a:off x="8959160" y="1360761"/>
            <a:ext cx="2664000" cy="646020"/>
          </a:xfrm>
          <a:prstGeom prst="rect">
            <a:avLst/>
          </a:prstGeom>
          <a:ln w="38100">
            <a:solidFill>
              <a:srgbClr val="00B0F0"/>
            </a:solidFill>
          </a:ln>
        </p:spPr>
      </p:pic>
      <p:pic>
        <p:nvPicPr>
          <p:cNvPr id="22" name="Picture 21" descr="A person holding a sign&#10;&#10;Description automatically generated">
            <a:extLst>
              <a:ext uri="{FF2B5EF4-FFF2-40B4-BE49-F238E27FC236}">
                <a16:creationId xmlns:a16="http://schemas.microsoft.com/office/drawing/2014/main" id="{BDB8F848-3297-0977-7C55-FC54633111FF}"/>
              </a:ext>
            </a:extLst>
          </p:cNvPr>
          <p:cNvPicPr>
            <a:picLocks noChangeAspect="1"/>
          </p:cNvPicPr>
          <p:nvPr/>
        </p:nvPicPr>
        <p:blipFill>
          <a:blip r:embed="rId4"/>
          <a:stretch>
            <a:fillRect/>
          </a:stretch>
        </p:blipFill>
        <p:spPr>
          <a:xfrm>
            <a:off x="9132891" y="3249483"/>
            <a:ext cx="2235778" cy="2555175"/>
          </a:xfrm>
          <a:prstGeom prst="rect">
            <a:avLst/>
          </a:prstGeom>
        </p:spPr>
      </p:pic>
      <p:pic>
        <p:nvPicPr>
          <p:cNvPr id="4" name="Picture 3" descr="A cartoon of a person in a hat and sunglasses&#10;&#10;Description automatically generated">
            <a:extLst>
              <a:ext uri="{FF2B5EF4-FFF2-40B4-BE49-F238E27FC236}">
                <a16:creationId xmlns:a16="http://schemas.microsoft.com/office/drawing/2014/main" id="{CDB0143C-EEF7-1031-1FDF-78ADC5C4C635}"/>
              </a:ext>
            </a:extLst>
          </p:cNvPr>
          <p:cNvPicPr>
            <a:picLocks noChangeAspect="1"/>
          </p:cNvPicPr>
          <p:nvPr/>
        </p:nvPicPr>
        <p:blipFill>
          <a:blip r:embed="rId5"/>
          <a:stretch>
            <a:fillRect/>
          </a:stretch>
        </p:blipFill>
        <p:spPr>
          <a:xfrm>
            <a:off x="4309917" y="616972"/>
            <a:ext cx="2845638" cy="2812028"/>
          </a:xfrm>
          <a:prstGeom prst="rect">
            <a:avLst/>
          </a:prstGeom>
          <a:ln w="63500">
            <a:solidFill>
              <a:srgbClr val="00B0F0"/>
            </a:solidFill>
          </a:ln>
        </p:spPr>
      </p:pic>
      <p:sp>
        <p:nvSpPr>
          <p:cNvPr id="7" name="Rounded Rectangular Callout 6">
            <a:extLst>
              <a:ext uri="{FF2B5EF4-FFF2-40B4-BE49-F238E27FC236}">
                <a16:creationId xmlns:a16="http://schemas.microsoft.com/office/drawing/2014/main" id="{4311B678-65C8-AD73-5F26-E97511FEB502}"/>
              </a:ext>
            </a:extLst>
          </p:cNvPr>
          <p:cNvSpPr/>
          <p:nvPr/>
        </p:nvSpPr>
        <p:spPr>
          <a:xfrm>
            <a:off x="355600" y="616971"/>
            <a:ext cx="3634966" cy="2521043"/>
          </a:xfrm>
          <a:prstGeom prst="wedgeRoundRectCallout">
            <a:avLst>
              <a:gd name="adj1" fmla="val 47029"/>
              <a:gd name="adj2" fmla="val 63551"/>
              <a:gd name="adj3" fmla="val 16667"/>
            </a:avLst>
          </a:prstGeom>
          <a:ln w="635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CECC5F5-898E-40B9-420E-92802F6C9CAA}"/>
              </a:ext>
            </a:extLst>
          </p:cNvPr>
          <p:cNvSpPr txBox="1"/>
          <p:nvPr/>
        </p:nvSpPr>
        <p:spPr>
          <a:xfrm>
            <a:off x="729110" y="922024"/>
            <a:ext cx="2851698" cy="2215991"/>
          </a:xfrm>
          <a:prstGeom prst="rect">
            <a:avLst/>
          </a:prstGeom>
          <a:noFill/>
        </p:spPr>
        <p:txBody>
          <a:bodyPr wrap="square" rtlCol="0">
            <a:spAutoFit/>
          </a:bodyPr>
          <a:lstStyle/>
          <a:p>
            <a:pPr algn="ctr"/>
            <a:r>
              <a:rPr lang="en-US" sz="3000" b="1" i="1" dirty="0">
                <a:solidFill>
                  <a:schemeClr val="bg1"/>
                </a:solidFill>
                <a:latin typeface="Century Gothic" panose="020B0502020202020204" pitchFamily="34" charset="0"/>
                <a:cs typeface="Comic Sans MS"/>
              </a:rPr>
              <a:t>“We already have that CV in our Database”</a:t>
            </a:r>
            <a:endParaRPr lang="en-US" sz="3000" dirty="0">
              <a:solidFill>
                <a:schemeClr val="bg1"/>
              </a:solidFill>
              <a:latin typeface="Century Gothic" panose="020B0502020202020204" pitchFamily="34" charset="0"/>
              <a:cs typeface="Comic Sans MS"/>
            </a:endParaRPr>
          </a:p>
          <a:p>
            <a:pPr algn="ctr"/>
            <a:endParaRPr lang="en-US" dirty="0"/>
          </a:p>
        </p:txBody>
      </p:sp>
    </p:spTree>
    <p:extLst>
      <p:ext uri="{BB962C8B-B14F-4D97-AF65-F5344CB8AC3E}">
        <p14:creationId xmlns:p14="http://schemas.microsoft.com/office/powerpoint/2010/main" val="88227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1" y="1914751"/>
            <a:ext cx="6277582" cy="661720"/>
          </a:xfrm>
          <a:prstGeom prst="rect">
            <a:avLst/>
          </a:prstGeom>
          <a:noFill/>
          <a:ln w="63500">
            <a:solidFill>
              <a:srgbClr val="00B0F0"/>
            </a:solidFill>
          </a:ln>
        </p:spPr>
        <p:txBody>
          <a:bodyPr wrap="square" rtlCol="0">
            <a:spAutoFit/>
          </a:bodyPr>
          <a:lstStyle/>
          <a:p>
            <a:pPr algn="ctr"/>
            <a:r>
              <a:rPr lang="en-US" sz="3700" b="1" dirty="0">
                <a:latin typeface="Century Gothic" panose="020B0502020202020204" pitchFamily="34" charset="0"/>
              </a:rPr>
              <a:t>We USE Agencies All Right!</a:t>
            </a:r>
          </a:p>
        </p:txBody>
      </p:sp>
      <p:sp>
        <p:nvSpPr>
          <p:cNvPr id="5" name="TextBox 4">
            <a:extLst>
              <a:ext uri="{FF2B5EF4-FFF2-40B4-BE49-F238E27FC236}">
                <a16:creationId xmlns:a16="http://schemas.microsoft.com/office/drawing/2014/main" id="{4013B246-9A11-E8E1-9D33-B5996C4A2BDE}"/>
              </a:ext>
            </a:extLst>
          </p:cNvPr>
          <p:cNvSpPr txBox="1"/>
          <p:nvPr/>
        </p:nvSpPr>
        <p:spPr>
          <a:xfrm>
            <a:off x="838200" y="2798058"/>
            <a:ext cx="3341594" cy="630942"/>
          </a:xfrm>
          <a:prstGeom prst="rect">
            <a:avLst/>
          </a:prstGeom>
          <a:noFill/>
          <a:ln w="50800">
            <a:solidFill>
              <a:schemeClr val="tx1"/>
            </a:solidFill>
          </a:ln>
        </p:spPr>
        <p:txBody>
          <a:bodyPr wrap="square" rtlCol="0">
            <a:spAutoFit/>
          </a:bodyPr>
          <a:lstStyle/>
          <a:p>
            <a:pPr algn="ctr"/>
            <a:r>
              <a:rPr lang="en-US" sz="3500" b="1" dirty="0">
                <a:solidFill>
                  <a:srgbClr val="000000"/>
                </a:solidFill>
                <a:latin typeface="Century Gothic" panose="020B0502020202020204" pitchFamily="34" charset="0"/>
                <a:cs typeface="Comic Sans MS"/>
              </a:rPr>
              <a:t>Strategy:</a:t>
            </a:r>
          </a:p>
        </p:txBody>
      </p:sp>
      <p:sp>
        <p:nvSpPr>
          <p:cNvPr id="6" name="TextBox 5">
            <a:extLst>
              <a:ext uri="{FF2B5EF4-FFF2-40B4-BE49-F238E27FC236}">
                <a16:creationId xmlns:a16="http://schemas.microsoft.com/office/drawing/2014/main" id="{A708F6BE-BEC6-9531-E631-EC02CEB38B18}"/>
              </a:ext>
            </a:extLst>
          </p:cNvPr>
          <p:cNvSpPr txBox="1"/>
          <p:nvPr/>
        </p:nvSpPr>
        <p:spPr>
          <a:xfrm>
            <a:off x="838200" y="3791386"/>
            <a:ext cx="5096436" cy="954107"/>
          </a:xfrm>
          <a:prstGeom prst="rect">
            <a:avLst/>
          </a:prstGeom>
          <a:noFill/>
          <a:ln w="50800">
            <a:solidFill>
              <a:schemeClr val="tx1"/>
            </a:solidFill>
          </a:ln>
        </p:spPr>
        <p:txBody>
          <a:bodyPr wrap="square" rtlCol="0">
            <a:spAutoFit/>
          </a:bodyPr>
          <a:lstStyle/>
          <a:p>
            <a:r>
              <a:rPr lang="en-US" sz="2800" b="1" dirty="0">
                <a:solidFill>
                  <a:srgbClr val="000000"/>
                </a:solidFill>
                <a:latin typeface="Century Gothic" panose="020B0502020202020204" pitchFamily="34" charset="0"/>
                <a:cs typeface="Comic Sans MS"/>
              </a:rPr>
              <a:t>2. Once you are impressed, find the CV Online.</a:t>
            </a:r>
          </a:p>
        </p:txBody>
      </p:sp>
      <p:sp>
        <p:nvSpPr>
          <p:cNvPr id="3" name="TextBox 2">
            <a:extLst>
              <a:ext uri="{FF2B5EF4-FFF2-40B4-BE49-F238E27FC236}">
                <a16:creationId xmlns:a16="http://schemas.microsoft.com/office/drawing/2014/main" id="{F41BA5D2-601C-CA8E-B195-3907D6F90103}"/>
              </a:ext>
            </a:extLst>
          </p:cNvPr>
          <p:cNvSpPr txBox="1"/>
          <p:nvPr/>
        </p:nvSpPr>
        <p:spPr>
          <a:xfrm>
            <a:off x="838200" y="5107880"/>
            <a:ext cx="10833848" cy="1384995"/>
          </a:xfrm>
          <a:prstGeom prst="rect">
            <a:avLst/>
          </a:prstGeom>
          <a:noFill/>
          <a:ln w="50800">
            <a:solidFill>
              <a:schemeClr val="tx1"/>
            </a:solidFill>
          </a:ln>
        </p:spPr>
        <p:txBody>
          <a:bodyPr wrap="square" rtlCol="0">
            <a:spAutoFit/>
          </a:bodyPr>
          <a:lstStyle/>
          <a:p>
            <a:r>
              <a:rPr lang="en-US" sz="2800" b="1" dirty="0">
                <a:solidFill>
                  <a:srgbClr val="000000"/>
                </a:solidFill>
                <a:latin typeface="Century Gothic" panose="020B0502020202020204" pitchFamily="34" charset="0"/>
                <a:cs typeface="Comic Sans MS"/>
              </a:rPr>
              <a:t>3. Avoid conflict by not talking ‘live’ and send the recruiter an Email saying you already have the candidate and don’t owe them a fee.</a:t>
            </a:r>
          </a:p>
        </p:txBody>
      </p:sp>
      <p:pic>
        <p:nvPicPr>
          <p:cNvPr id="9" name="Picture 8" descr="A person in a hoodie using a computer&#10;&#10;Description automatically generated">
            <a:extLst>
              <a:ext uri="{FF2B5EF4-FFF2-40B4-BE49-F238E27FC236}">
                <a16:creationId xmlns:a16="http://schemas.microsoft.com/office/drawing/2014/main" id="{046F9213-A8E7-6F7E-C3AF-C19AE00200F9}"/>
              </a:ext>
            </a:extLst>
          </p:cNvPr>
          <p:cNvPicPr>
            <a:picLocks noChangeAspect="1"/>
          </p:cNvPicPr>
          <p:nvPr/>
        </p:nvPicPr>
        <p:blipFill>
          <a:blip r:embed="rId2"/>
          <a:stretch>
            <a:fillRect/>
          </a:stretch>
        </p:blipFill>
        <p:spPr>
          <a:xfrm>
            <a:off x="7434032" y="2482998"/>
            <a:ext cx="4238016" cy="2373289"/>
          </a:xfrm>
          <a:prstGeom prst="rect">
            <a:avLst/>
          </a:prstGeom>
          <a:ln w="63500">
            <a:solidFill>
              <a:srgbClr val="00B0F0"/>
            </a:solidFill>
          </a:ln>
        </p:spPr>
      </p:pic>
    </p:spTree>
    <p:extLst>
      <p:ext uri="{BB962C8B-B14F-4D97-AF65-F5344CB8AC3E}">
        <p14:creationId xmlns:p14="http://schemas.microsoft.com/office/powerpoint/2010/main" val="2370865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1" y="1914751"/>
            <a:ext cx="6277582" cy="661720"/>
          </a:xfrm>
          <a:prstGeom prst="rect">
            <a:avLst/>
          </a:prstGeom>
          <a:noFill/>
          <a:ln w="63500">
            <a:solidFill>
              <a:srgbClr val="00B0F0"/>
            </a:solidFill>
          </a:ln>
        </p:spPr>
        <p:txBody>
          <a:bodyPr wrap="square" rtlCol="0">
            <a:spAutoFit/>
          </a:bodyPr>
          <a:lstStyle/>
          <a:p>
            <a:pPr algn="ctr"/>
            <a:r>
              <a:rPr lang="en-US" sz="3700" b="1" dirty="0">
                <a:latin typeface="Century Gothic" panose="020B0502020202020204" pitchFamily="34" charset="0"/>
              </a:rPr>
              <a:t>We USE Agencies All Right!</a:t>
            </a:r>
          </a:p>
        </p:txBody>
      </p:sp>
      <p:sp>
        <p:nvSpPr>
          <p:cNvPr id="5" name="TextBox 4">
            <a:extLst>
              <a:ext uri="{FF2B5EF4-FFF2-40B4-BE49-F238E27FC236}">
                <a16:creationId xmlns:a16="http://schemas.microsoft.com/office/drawing/2014/main" id="{4013B246-9A11-E8E1-9D33-B5996C4A2BDE}"/>
              </a:ext>
            </a:extLst>
          </p:cNvPr>
          <p:cNvSpPr txBox="1"/>
          <p:nvPr/>
        </p:nvSpPr>
        <p:spPr>
          <a:xfrm>
            <a:off x="838200" y="2798058"/>
            <a:ext cx="3341594" cy="630942"/>
          </a:xfrm>
          <a:prstGeom prst="rect">
            <a:avLst/>
          </a:prstGeom>
          <a:noFill/>
          <a:ln w="50800">
            <a:solidFill>
              <a:schemeClr val="tx1"/>
            </a:solidFill>
          </a:ln>
        </p:spPr>
        <p:txBody>
          <a:bodyPr wrap="square" rtlCol="0">
            <a:spAutoFit/>
          </a:bodyPr>
          <a:lstStyle/>
          <a:p>
            <a:pPr algn="ctr"/>
            <a:r>
              <a:rPr lang="en-US" sz="3500" b="1" dirty="0">
                <a:solidFill>
                  <a:srgbClr val="000000"/>
                </a:solidFill>
                <a:latin typeface="Century Gothic" panose="020B0502020202020204" pitchFamily="34" charset="0"/>
                <a:cs typeface="Comic Sans MS"/>
              </a:rPr>
              <a:t>Strategy:</a:t>
            </a:r>
          </a:p>
        </p:txBody>
      </p:sp>
      <p:sp>
        <p:nvSpPr>
          <p:cNvPr id="6" name="TextBox 5">
            <a:extLst>
              <a:ext uri="{FF2B5EF4-FFF2-40B4-BE49-F238E27FC236}">
                <a16:creationId xmlns:a16="http://schemas.microsoft.com/office/drawing/2014/main" id="{A708F6BE-BEC6-9531-E631-EC02CEB38B18}"/>
              </a:ext>
            </a:extLst>
          </p:cNvPr>
          <p:cNvSpPr txBox="1"/>
          <p:nvPr/>
        </p:nvSpPr>
        <p:spPr>
          <a:xfrm>
            <a:off x="6651811" y="2898086"/>
            <a:ext cx="4863353" cy="3539430"/>
          </a:xfrm>
          <a:prstGeom prst="rect">
            <a:avLst/>
          </a:prstGeom>
          <a:noFill/>
          <a:ln w="50800">
            <a:solidFill>
              <a:schemeClr val="tx1"/>
            </a:solidFill>
          </a:ln>
        </p:spPr>
        <p:txBody>
          <a:bodyPr wrap="square" rtlCol="0">
            <a:spAutoFit/>
          </a:bodyPr>
          <a:lstStyle/>
          <a:p>
            <a:pPr algn="ctr"/>
            <a:r>
              <a:rPr lang="en-US" sz="3200" b="1" dirty="0">
                <a:solidFill>
                  <a:srgbClr val="000000"/>
                </a:solidFill>
                <a:latin typeface="Century Gothic" panose="020B0502020202020204" pitchFamily="34" charset="0"/>
                <a:cs typeface="Comic Sans MS"/>
              </a:rPr>
              <a:t>This model, executed with precision and consistency over time, turns our industry into a FREE Lead Generation Device for our corporate Clients!</a:t>
            </a:r>
          </a:p>
        </p:txBody>
      </p:sp>
      <p:pic>
        <p:nvPicPr>
          <p:cNvPr id="8" name="Picture 7" descr="A person holding a magnet to a group of people&#10;&#10;Description automatically generated">
            <a:extLst>
              <a:ext uri="{FF2B5EF4-FFF2-40B4-BE49-F238E27FC236}">
                <a16:creationId xmlns:a16="http://schemas.microsoft.com/office/drawing/2014/main" id="{C04D0874-26BD-E809-9E81-767FD53CDCCB}"/>
              </a:ext>
            </a:extLst>
          </p:cNvPr>
          <p:cNvPicPr>
            <a:picLocks noChangeAspect="1"/>
          </p:cNvPicPr>
          <p:nvPr/>
        </p:nvPicPr>
        <p:blipFill>
          <a:blip r:embed="rId2"/>
          <a:stretch>
            <a:fillRect/>
          </a:stretch>
        </p:blipFill>
        <p:spPr>
          <a:xfrm>
            <a:off x="838200" y="3683841"/>
            <a:ext cx="5269379" cy="2753675"/>
          </a:xfrm>
          <a:prstGeom prst="rect">
            <a:avLst/>
          </a:prstGeom>
          <a:ln w="63500">
            <a:solidFill>
              <a:srgbClr val="00B0F0"/>
            </a:solidFill>
          </a:ln>
        </p:spPr>
      </p:pic>
    </p:spTree>
    <p:extLst>
      <p:ext uri="{BB962C8B-B14F-4D97-AF65-F5344CB8AC3E}">
        <p14:creationId xmlns:p14="http://schemas.microsoft.com/office/powerpoint/2010/main" val="310302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1" y="1914751"/>
            <a:ext cx="5096434" cy="661720"/>
          </a:xfrm>
          <a:prstGeom prst="rect">
            <a:avLst/>
          </a:prstGeom>
          <a:noFill/>
          <a:ln w="63500">
            <a:solidFill>
              <a:srgbClr val="00B0F0"/>
            </a:solidFill>
          </a:ln>
        </p:spPr>
        <p:txBody>
          <a:bodyPr wrap="square" rtlCol="0">
            <a:spAutoFit/>
          </a:bodyPr>
          <a:lstStyle/>
          <a:p>
            <a:pPr algn="ctr"/>
            <a:r>
              <a:rPr lang="en-US" sz="3700" b="1" dirty="0">
                <a:latin typeface="Century Gothic" panose="020B0502020202020204" pitchFamily="34" charset="0"/>
              </a:rPr>
              <a:t>Send me the CV</a:t>
            </a:r>
          </a:p>
        </p:txBody>
      </p:sp>
      <p:sp>
        <p:nvSpPr>
          <p:cNvPr id="5" name="TextBox 4">
            <a:extLst>
              <a:ext uri="{FF2B5EF4-FFF2-40B4-BE49-F238E27FC236}">
                <a16:creationId xmlns:a16="http://schemas.microsoft.com/office/drawing/2014/main" id="{4013B246-9A11-E8E1-9D33-B5996C4A2BDE}"/>
              </a:ext>
            </a:extLst>
          </p:cNvPr>
          <p:cNvSpPr txBox="1"/>
          <p:nvPr/>
        </p:nvSpPr>
        <p:spPr>
          <a:xfrm>
            <a:off x="838200" y="5688286"/>
            <a:ext cx="4415118" cy="630942"/>
          </a:xfrm>
          <a:prstGeom prst="rect">
            <a:avLst/>
          </a:prstGeom>
          <a:noFill/>
          <a:ln w="50800">
            <a:solidFill>
              <a:schemeClr val="tx1"/>
            </a:solidFill>
          </a:ln>
        </p:spPr>
        <p:txBody>
          <a:bodyPr wrap="square" rtlCol="0">
            <a:spAutoFit/>
          </a:bodyPr>
          <a:lstStyle/>
          <a:p>
            <a:pPr algn="ctr"/>
            <a:r>
              <a:rPr lang="en-US" sz="3500" b="1" dirty="0">
                <a:solidFill>
                  <a:srgbClr val="000000"/>
                </a:solidFill>
                <a:latin typeface="Century Gothic" panose="020B0502020202020204" pitchFamily="34" charset="0"/>
                <a:cs typeface="Comic Sans MS"/>
              </a:rPr>
              <a:t>Majority of the time</a:t>
            </a:r>
          </a:p>
        </p:txBody>
      </p:sp>
      <p:sp>
        <p:nvSpPr>
          <p:cNvPr id="6" name="TextBox 5">
            <a:extLst>
              <a:ext uri="{FF2B5EF4-FFF2-40B4-BE49-F238E27FC236}">
                <a16:creationId xmlns:a16="http://schemas.microsoft.com/office/drawing/2014/main" id="{A708F6BE-BEC6-9531-E631-EC02CEB38B18}"/>
              </a:ext>
            </a:extLst>
          </p:cNvPr>
          <p:cNvSpPr txBox="1"/>
          <p:nvPr/>
        </p:nvSpPr>
        <p:spPr>
          <a:xfrm>
            <a:off x="838200" y="2800534"/>
            <a:ext cx="5957047" cy="2062103"/>
          </a:xfrm>
          <a:prstGeom prst="rect">
            <a:avLst/>
          </a:prstGeom>
          <a:noFill/>
          <a:ln w="50800">
            <a:solidFill>
              <a:schemeClr val="tx1"/>
            </a:solidFill>
          </a:ln>
        </p:spPr>
        <p:txBody>
          <a:bodyPr wrap="square" rtlCol="0">
            <a:spAutoFit/>
          </a:bodyPr>
          <a:lstStyle/>
          <a:p>
            <a:pPr algn="ctr"/>
            <a:r>
              <a:rPr lang="en-US" sz="3200" b="1" dirty="0">
                <a:solidFill>
                  <a:srgbClr val="000000"/>
                </a:solidFill>
                <a:latin typeface="Century Gothic" panose="020B0502020202020204" pitchFamily="34" charset="0"/>
                <a:cs typeface="Comic Sans MS"/>
              </a:rPr>
              <a:t>Just because I’m paranoid, that doesn’t mean everyone’s not out to get me!</a:t>
            </a:r>
          </a:p>
        </p:txBody>
      </p:sp>
      <p:sp>
        <p:nvSpPr>
          <p:cNvPr id="3" name="TextBox 2">
            <a:extLst>
              <a:ext uri="{FF2B5EF4-FFF2-40B4-BE49-F238E27FC236}">
                <a16:creationId xmlns:a16="http://schemas.microsoft.com/office/drawing/2014/main" id="{95E90C5D-2CA6-3677-16D8-C88D16965E26}"/>
              </a:ext>
            </a:extLst>
          </p:cNvPr>
          <p:cNvSpPr txBox="1"/>
          <p:nvPr/>
        </p:nvSpPr>
        <p:spPr>
          <a:xfrm flipH="1">
            <a:off x="7348865" y="5688286"/>
            <a:ext cx="4415118" cy="630942"/>
          </a:xfrm>
          <a:prstGeom prst="rect">
            <a:avLst/>
          </a:prstGeom>
          <a:noFill/>
          <a:ln w="50800">
            <a:solidFill>
              <a:schemeClr val="tx1"/>
            </a:solidFill>
          </a:ln>
        </p:spPr>
        <p:txBody>
          <a:bodyPr wrap="square" rtlCol="0">
            <a:spAutoFit/>
          </a:bodyPr>
          <a:lstStyle/>
          <a:p>
            <a:pPr algn="ctr"/>
            <a:r>
              <a:rPr lang="en-US" sz="3500" b="1" dirty="0">
                <a:solidFill>
                  <a:srgbClr val="000000"/>
                </a:solidFill>
                <a:latin typeface="Century Gothic" panose="020B0502020202020204" pitchFamily="34" charset="0"/>
                <a:cs typeface="Comic Sans MS"/>
              </a:rPr>
              <a:t>Polite Brush Off</a:t>
            </a:r>
          </a:p>
        </p:txBody>
      </p:sp>
      <p:sp>
        <p:nvSpPr>
          <p:cNvPr id="7" name="TextBox 6">
            <a:extLst>
              <a:ext uri="{FF2B5EF4-FFF2-40B4-BE49-F238E27FC236}">
                <a16:creationId xmlns:a16="http://schemas.microsoft.com/office/drawing/2014/main" id="{5AFFF1E2-4199-A2CA-002E-4C625523A267}"/>
              </a:ext>
            </a:extLst>
          </p:cNvPr>
          <p:cNvSpPr txBox="1"/>
          <p:nvPr/>
        </p:nvSpPr>
        <p:spPr>
          <a:xfrm>
            <a:off x="5396753" y="5341541"/>
            <a:ext cx="1808677" cy="1323439"/>
          </a:xfrm>
          <a:prstGeom prst="rect">
            <a:avLst/>
          </a:prstGeom>
          <a:noFill/>
          <a:ln w="50800">
            <a:solidFill>
              <a:schemeClr val="tx1"/>
            </a:solidFill>
          </a:ln>
        </p:spPr>
        <p:txBody>
          <a:bodyPr wrap="square" rtlCol="0">
            <a:spAutoFit/>
          </a:bodyPr>
          <a:lstStyle/>
          <a:p>
            <a:pPr algn="ctr"/>
            <a:r>
              <a:rPr lang="en-US" sz="8000" b="1" dirty="0">
                <a:solidFill>
                  <a:srgbClr val="FF0000"/>
                </a:solidFill>
                <a:latin typeface="Century Gothic" panose="020B0502020202020204" pitchFamily="34" charset="0"/>
                <a:cs typeface="Comic Sans MS"/>
              </a:rPr>
              <a:t>=</a:t>
            </a:r>
          </a:p>
        </p:txBody>
      </p:sp>
      <p:pic>
        <p:nvPicPr>
          <p:cNvPr id="10" name="Picture 9" descr="Cartoon a cartoon of a person peeking through a blue curtain&#10;&#10;Description automatically generated">
            <a:extLst>
              <a:ext uri="{FF2B5EF4-FFF2-40B4-BE49-F238E27FC236}">
                <a16:creationId xmlns:a16="http://schemas.microsoft.com/office/drawing/2014/main" id="{C5AE97E0-10C8-F5B9-0AFF-45262F9229E8}"/>
              </a:ext>
            </a:extLst>
          </p:cNvPr>
          <p:cNvPicPr>
            <a:picLocks noChangeAspect="1"/>
          </p:cNvPicPr>
          <p:nvPr/>
        </p:nvPicPr>
        <p:blipFill>
          <a:blip r:embed="rId2"/>
          <a:stretch>
            <a:fillRect/>
          </a:stretch>
        </p:blipFill>
        <p:spPr>
          <a:xfrm>
            <a:off x="7205430" y="2121491"/>
            <a:ext cx="4474998" cy="3060109"/>
          </a:xfrm>
          <a:prstGeom prst="rect">
            <a:avLst/>
          </a:prstGeom>
        </p:spPr>
      </p:pic>
    </p:spTree>
    <p:extLst>
      <p:ext uri="{BB962C8B-B14F-4D97-AF65-F5344CB8AC3E}">
        <p14:creationId xmlns:p14="http://schemas.microsoft.com/office/powerpoint/2010/main" val="187407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1" y="1914751"/>
            <a:ext cx="5096434" cy="661720"/>
          </a:xfrm>
          <a:prstGeom prst="rect">
            <a:avLst/>
          </a:prstGeom>
          <a:noFill/>
          <a:ln w="63500">
            <a:solidFill>
              <a:srgbClr val="00B0F0"/>
            </a:solidFill>
          </a:ln>
        </p:spPr>
        <p:txBody>
          <a:bodyPr wrap="square" rtlCol="0">
            <a:spAutoFit/>
          </a:bodyPr>
          <a:lstStyle/>
          <a:p>
            <a:pPr algn="ctr"/>
            <a:r>
              <a:rPr lang="en-US" sz="3700" b="1" dirty="0">
                <a:latin typeface="Century Gothic" panose="020B0502020202020204" pitchFamily="34" charset="0"/>
              </a:rPr>
              <a:t>Close 1</a:t>
            </a:r>
          </a:p>
        </p:txBody>
      </p:sp>
      <p:sp>
        <p:nvSpPr>
          <p:cNvPr id="8" name="Rounded Rectangular Callout 7">
            <a:extLst>
              <a:ext uri="{FF2B5EF4-FFF2-40B4-BE49-F238E27FC236}">
                <a16:creationId xmlns:a16="http://schemas.microsoft.com/office/drawing/2014/main" id="{1FACD6C2-466B-7B04-010D-C542179373FA}"/>
              </a:ext>
            </a:extLst>
          </p:cNvPr>
          <p:cNvSpPr/>
          <p:nvPr/>
        </p:nvSpPr>
        <p:spPr>
          <a:xfrm>
            <a:off x="3132699" y="2908150"/>
            <a:ext cx="7810060" cy="1041699"/>
          </a:xfrm>
          <a:prstGeom prst="wedgeRoundRectCallout">
            <a:avLst>
              <a:gd name="adj1" fmla="val -58460"/>
              <a:gd name="adj2" fmla="val 22049"/>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58A86B-49A7-8BD0-5645-90CCC5B418F9}"/>
              </a:ext>
            </a:extLst>
          </p:cNvPr>
          <p:cNvSpPr txBox="1"/>
          <p:nvPr/>
        </p:nvSpPr>
        <p:spPr>
          <a:xfrm>
            <a:off x="3384579" y="2994834"/>
            <a:ext cx="7481514" cy="1015663"/>
          </a:xfrm>
          <a:prstGeom prst="rect">
            <a:avLst/>
          </a:prstGeom>
          <a:noFill/>
        </p:spPr>
        <p:txBody>
          <a:bodyPr wrap="square" rtlCol="0">
            <a:spAutoFit/>
          </a:bodyPr>
          <a:lstStyle/>
          <a:p>
            <a:pPr algn="ctr"/>
            <a:r>
              <a:rPr lang="en-US" sz="3000" b="1" i="1" dirty="0">
                <a:solidFill>
                  <a:srgbClr val="000000"/>
                </a:solidFill>
                <a:latin typeface="Century Gothic" panose="020B0502020202020204" pitchFamily="34" charset="0"/>
                <a:cs typeface="Comic Sans MS"/>
              </a:rPr>
              <a:t>No vacancies, but I’ll take a look at the CV.</a:t>
            </a:r>
          </a:p>
        </p:txBody>
      </p:sp>
      <p:pic>
        <p:nvPicPr>
          <p:cNvPr id="12" name="Picture 11" descr="A cartoon of a telephone&#10;&#10;Description automatically generated">
            <a:extLst>
              <a:ext uri="{FF2B5EF4-FFF2-40B4-BE49-F238E27FC236}">
                <a16:creationId xmlns:a16="http://schemas.microsoft.com/office/drawing/2014/main" id="{47CEEC21-85C2-D620-98CD-009F4028DB6D}"/>
              </a:ext>
            </a:extLst>
          </p:cNvPr>
          <p:cNvPicPr>
            <a:picLocks noChangeAspect="1"/>
          </p:cNvPicPr>
          <p:nvPr/>
        </p:nvPicPr>
        <p:blipFill>
          <a:blip r:embed="rId2"/>
          <a:stretch>
            <a:fillRect/>
          </a:stretch>
        </p:blipFill>
        <p:spPr>
          <a:xfrm>
            <a:off x="275624" y="2769231"/>
            <a:ext cx="2127291" cy="2089640"/>
          </a:xfrm>
          <a:prstGeom prst="rect">
            <a:avLst/>
          </a:prstGeom>
        </p:spPr>
      </p:pic>
      <p:pic>
        <p:nvPicPr>
          <p:cNvPr id="13" name="Picture 12" descr="A cartoon of a telephone&#10;&#10;Description automatically generated">
            <a:extLst>
              <a:ext uri="{FF2B5EF4-FFF2-40B4-BE49-F238E27FC236}">
                <a16:creationId xmlns:a16="http://schemas.microsoft.com/office/drawing/2014/main" id="{9AA9AE57-094B-D88C-F2BC-C4D8E720E40E}"/>
              </a:ext>
            </a:extLst>
          </p:cNvPr>
          <p:cNvPicPr>
            <a:picLocks noChangeAspect="1"/>
          </p:cNvPicPr>
          <p:nvPr/>
        </p:nvPicPr>
        <p:blipFill>
          <a:blip r:embed="rId2"/>
          <a:stretch>
            <a:fillRect/>
          </a:stretch>
        </p:blipFill>
        <p:spPr>
          <a:xfrm>
            <a:off x="9802447" y="4606996"/>
            <a:ext cx="2127291" cy="2089640"/>
          </a:xfrm>
          <a:prstGeom prst="rect">
            <a:avLst/>
          </a:prstGeom>
        </p:spPr>
      </p:pic>
      <p:sp>
        <p:nvSpPr>
          <p:cNvPr id="14" name="Rounded Rectangular Callout 13">
            <a:extLst>
              <a:ext uri="{FF2B5EF4-FFF2-40B4-BE49-F238E27FC236}">
                <a16:creationId xmlns:a16="http://schemas.microsoft.com/office/drawing/2014/main" id="{406F54FB-E325-1B8E-1CBF-164C746EE7CA}"/>
              </a:ext>
            </a:extLst>
          </p:cNvPr>
          <p:cNvSpPr/>
          <p:nvPr/>
        </p:nvSpPr>
        <p:spPr>
          <a:xfrm>
            <a:off x="2538462" y="4281528"/>
            <a:ext cx="6792346" cy="2415108"/>
          </a:xfrm>
          <a:prstGeom prst="wedgeRoundRectCallout">
            <a:avLst>
              <a:gd name="adj1" fmla="val 56302"/>
              <a:gd name="adj2" fmla="val 38281"/>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710FB0D-CE41-F161-F1C9-59761DBE4810}"/>
              </a:ext>
            </a:extLst>
          </p:cNvPr>
          <p:cNvSpPr txBox="1"/>
          <p:nvPr/>
        </p:nvSpPr>
        <p:spPr>
          <a:xfrm>
            <a:off x="2735518" y="4345253"/>
            <a:ext cx="6336764" cy="2246769"/>
          </a:xfrm>
          <a:prstGeom prst="rect">
            <a:avLst/>
          </a:prstGeom>
          <a:noFill/>
        </p:spPr>
        <p:txBody>
          <a:bodyPr wrap="square" rtlCol="0">
            <a:spAutoFit/>
          </a:bodyPr>
          <a:lstStyle/>
          <a:p>
            <a:pPr algn="ctr"/>
            <a:r>
              <a:rPr lang="en-US" sz="2800" b="1" i="1" dirty="0">
                <a:solidFill>
                  <a:srgbClr val="000000"/>
                </a:solidFill>
                <a:latin typeface="Century Gothic" panose="020B0502020202020204" pitchFamily="34" charset="0"/>
                <a:cs typeface="Comic Sans MS"/>
              </a:rPr>
              <a:t>I appreciate that, but it sounds like the timing won’t work. She is active now, interviewing with some companies in your space, and will be off the market shortly.</a:t>
            </a:r>
          </a:p>
        </p:txBody>
      </p:sp>
    </p:spTree>
    <p:extLst>
      <p:ext uri="{BB962C8B-B14F-4D97-AF65-F5344CB8AC3E}">
        <p14:creationId xmlns:p14="http://schemas.microsoft.com/office/powerpoint/2010/main" val="250160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1" y="1914751"/>
            <a:ext cx="5096434" cy="661720"/>
          </a:xfrm>
          <a:prstGeom prst="rect">
            <a:avLst/>
          </a:prstGeom>
          <a:noFill/>
          <a:ln w="63500">
            <a:solidFill>
              <a:srgbClr val="00B0F0"/>
            </a:solidFill>
          </a:ln>
        </p:spPr>
        <p:txBody>
          <a:bodyPr wrap="square" rtlCol="0">
            <a:spAutoFit/>
          </a:bodyPr>
          <a:lstStyle/>
          <a:p>
            <a:pPr algn="ctr"/>
            <a:r>
              <a:rPr lang="en-US" sz="3700" b="1" dirty="0">
                <a:latin typeface="Century Gothic" panose="020B0502020202020204" pitchFamily="34" charset="0"/>
              </a:rPr>
              <a:t>Close 2</a:t>
            </a:r>
          </a:p>
        </p:txBody>
      </p:sp>
      <p:sp>
        <p:nvSpPr>
          <p:cNvPr id="8" name="Rounded Rectangular Callout 7">
            <a:extLst>
              <a:ext uri="{FF2B5EF4-FFF2-40B4-BE49-F238E27FC236}">
                <a16:creationId xmlns:a16="http://schemas.microsoft.com/office/drawing/2014/main" id="{1FACD6C2-466B-7B04-010D-C542179373FA}"/>
              </a:ext>
            </a:extLst>
          </p:cNvPr>
          <p:cNvSpPr/>
          <p:nvPr/>
        </p:nvSpPr>
        <p:spPr>
          <a:xfrm>
            <a:off x="3132699" y="2908150"/>
            <a:ext cx="7810060" cy="1041699"/>
          </a:xfrm>
          <a:prstGeom prst="wedgeRoundRectCallout">
            <a:avLst>
              <a:gd name="adj1" fmla="val -58460"/>
              <a:gd name="adj2" fmla="val 22049"/>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58A86B-49A7-8BD0-5645-90CCC5B418F9}"/>
              </a:ext>
            </a:extLst>
          </p:cNvPr>
          <p:cNvSpPr txBox="1"/>
          <p:nvPr/>
        </p:nvSpPr>
        <p:spPr>
          <a:xfrm>
            <a:off x="3384579" y="2994834"/>
            <a:ext cx="7481514" cy="1015663"/>
          </a:xfrm>
          <a:prstGeom prst="rect">
            <a:avLst/>
          </a:prstGeom>
          <a:noFill/>
        </p:spPr>
        <p:txBody>
          <a:bodyPr wrap="square" rtlCol="0">
            <a:spAutoFit/>
          </a:bodyPr>
          <a:lstStyle/>
          <a:p>
            <a:pPr algn="ctr"/>
            <a:r>
              <a:rPr lang="en-US" sz="3000" b="1" i="1" dirty="0">
                <a:solidFill>
                  <a:srgbClr val="000000"/>
                </a:solidFill>
                <a:latin typeface="Century Gothic" panose="020B0502020202020204" pitchFamily="34" charset="0"/>
                <a:cs typeface="Comic Sans MS"/>
              </a:rPr>
              <a:t>No vacancies, but I’ll take a look at the CV.</a:t>
            </a:r>
          </a:p>
        </p:txBody>
      </p:sp>
      <p:sp>
        <p:nvSpPr>
          <p:cNvPr id="14" name="Rounded Rectangular Callout 13">
            <a:extLst>
              <a:ext uri="{FF2B5EF4-FFF2-40B4-BE49-F238E27FC236}">
                <a16:creationId xmlns:a16="http://schemas.microsoft.com/office/drawing/2014/main" id="{406F54FB-E325-1B8E-1CBF-164C746EE7CA}"/>
              </a:ext>
            </a:extLst>
          </p:cNvPr>
          <p:cNvSpPr/>
          <p:nvPr/>
        </p:nvSpPr>
        <p:spPr>
          <a:xfrm>
            <a:off x="2538462" y="4281528"/>
            <a:ext cx="6792346" cy="2415108"/>
          </a:xfrm>
          <a:prstGeom prst="wedgeRoundRectCallout">
            <a:avLst>
              <a:gd name="adj1" fmla="val 56302"/>
              <a:gd name="adj2" fmla="val 38281"/>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710FB0D-CE41-F161-F1C9-59761DBE4810}"/>
              </a:ext>
            </a:extLst>
          </p:cNvPr>
          <p:cNvSpPr txBox="1"/>
          <p:nvPr/>
        </p:nvSpPr>
        <p:spPr>
          <a:xfrm>
            <a:off x="2735518" y="4345253"/>
            <a:ext cx="6336764" cy="2246769"/>
          </a:xfrm>
          <a:prstGeom prst="rect">
            <a:avLst/>
          </a:prstGeom>
          <a:noFill/>
        </p:spPr>
        <p:txBody>
          <a:bodyPr wrap="square" rtlCol="0">
            <a:spAutoFit/>
          </a:bodyPr>
          <a:lstStyle/>
          <a:p>
            <a:pPr algn="ctr"/>
            <a:r>
              <a:rPr lang="en-US" sz="2800" b="1" i="1" dirty="0">
                <a:solidFill>
                  <a:srgbClr val="000000"/>
                </a:solidFill>
                <a:latin typeface="Century Gothic" panose="020B0502020202020204" pitchFamily="34" charset="0"/>
                <a:cs typeface="Comic Sans MS"/>
              </a:rPr>
              <a:t>That’d be great. Now, is that just you being someone who is pro-actively tracking talent, or is there some situation brewing but not yet defined?</a:t>
            </a:r>
          </a:p>
        </p:txBody>
      </p:sp>
      <p:pic>
        <p:nvPicPr>
          <p:cNvPr id="3" name="Picture 2" descr="A cartoon of a red telephone&#10;&#10;Description automatically generated">
            <a:extLst>
              <a:ext uri="{FF2B5EF4-FFF2-40B4-BE49-F238E27FC236}">
                <a16:creationId xmlns:a16="http://schemas.microsoft.com/office/drawing/2014/main" id="{57154E20-513E-2745-E3F6-BACF1010B140}"/>
              </a:ext>
            </a:extLst>
          </p:cNvPr>
          <p:cNvPicPr>
            <a:picLocks noChangeAspect="1"/>
          </p:cNvPicPr>
          <p:nvPr/>
        </p:nvPicPr>
        <p:blipFill>
          <a:blip r:embed="rId2"/>
          <a:stretch>
            <a:fillRect/>
          </a:stretch>
        </p:blipFill>
        <p:spPr>
          <a:xfrm>
            <a:off x="471238" y="2800534"/>
            <a:ext cx="1709338" cy="2061260"/>
          </a:xfrm>
          <a:prstGeom prst="rect">
            <a:avLst/>
          </a:prstGeom>
        </p:spPr>
      </p:pic>
      <p:pic>
        <p:nvPicPr>
          <p:cNvPr id="5" name="Picture 4" descr="A cartoon of a red telephone&#10;&#10;Description automatically generated">
            <a:extLst>
              <a:ext uri="{FF2B5EF4-FFF2-40B4-BE49-F238E27FC236}">
                <a16:creationId xmlns:a16="http://schemas.microsoft.com/office/drawing/2014/main" id="{95F03FE5-7B21-837C-8A65-19E1B432D35F}"/>
              </a:ext>
            </a:extLst>
          </p:cNvPr>
          <p:cNvPicPr>
            <a:picLocks noChangeAspect="1"/>
          </p:cNvPicPr>
          <p:nvPr/>
        </p:nvPicPr>
        <p:blipFill>
          <a:blip r:embed="rId2"/>
          <a:stretch>
            <a:fillRect/>
          </a:stretch>
        </p:blipFill>
        <p:spPr>
          <a:xfrm>
            <a:off x="10011424" y="4281528"/>
            <a:ext cx="1709338" cy="2061260"/>
          </a:xfrm>
          <a:prstGeom prst="rect">
            <a:avLst/>
          </a:prstGeom>
        </p:spPr>
      </p:pic>
    </p:spTree>
    <p:extLst>
      <p:ext uri="{BB962C8B-B14F-4D97-AF65-F5344CB8AC3E}">
        <p14:creationId xmlns:p14="http://schemas.microsoft.com/office/powerpoint/2010/main" val="334621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1" y="1914751"/>
            <a:ext cx="5096434" cy="661720"/>
          </a:xfrm>
          <a:prstGeom prst="rect">
            <a:avLst/>
          </a:prstGeom>
          <a:noFill/>
          <a:ln w="63500">
            <a:solidFill>
              <a:srgbClr val="00B0F0"/>
            </a:solidFill>
          </a:ln>
        </p:spPr>
        <p:txBody>
          <a:bodyPr wrap="square" rtlCol="0">
            <a:spAutoFit/>
          </a:bodyPr>
          <a:lstStyle/>
          <a:p>
            <a:pPr algn="ctr"/>
            <a:r>
              <a:rPr lang="en-US" sz="3700" b="1" dirty="0">
                <a:latin typeface="Century Gothic" panose="020B0502020202020204" pitchFamily="34" charset="0"/>
              </a:rPr>
              <a:t>Close 3</a:t>
            </a:r>
          </a:p>
        </p:txBody>
      </p:sp>
      <p:sp>
        <p:nvSpPr>
          <p:cNvPr id="8" name="Rounded Rectangular Callout 7">
            <a:extLst>
              <a:ext uri="{FF2B5EF4-FFF2-40B4-BE49-F238E27FC236}">
                <a16:creationId xmlns:a16="http://schemas.microsoft.com/office/drawing/2014/main" id="{1FACD6C2-466B-7B04-010D-C542179373FA}"/>
              </a:ext>
            </a:extLst>
          </p:cNvPr>
          <p:cNvSpPr/>
          <p:nvPr/>
        </p:nvSpPr>
        <p:spPr>
          <a:xfrm>
            <a:off x="3132699" y="2908150"/>
            <a:ext cx="7810060" cy="1041699"/>
          </a:xfrm>
          <a:prstGeom prst="wedgeRoundRectCallout">
            <a:avLst>
              <a:gd name="adj1" fmla="val -58460"/>
              <a:gd name="adj2" fmla="val 22049"/>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58A86B-49A7-8BD0-5645-90CCC5B418F9}"/>
              </a:ext>
            </a:extLst>
          </p:cNvPr>
          <p:cNvSpPr txBox="1"/>
          <p:nvPr/>
        </p:nvSpPr>
        <p:spPr>
          <a:xfrm>
            <a:off x="3384579" y="2994834"/>
            <a:ext cx="7481514" cy="1015663"/>
          </a:xfrm>
          <a:prstGeom prst="rect">
            <a:avLst/>
          </a:prstGeom>
          <a:noFill/>
        </p:spPr>
        <p:txBody>
          <a:bodyPr wrap="square" rtlCol="0">
            <a:spAutoFit/>
          </a:bodyPr>
          <a:lstStyle/>
          <a:p>
            <a:pPr algn="ctr"/>
            <a:r>
              <a:rPr lang="en-US" sz="3000" b="1" i="1" dirty="0">
                <a:solidFill>
                  <a:srgbClr val="000000"/>
                </a:solidFill>
                <a:latin typeface="Century Gothic" panose="020B0502020202020204" pitchFamily="34" charset="0"/>
                <a:cs typeface="Comic Sans MS"/>
              </a:rPr>
              <a:t>No vacancies, but I’ll take a look at the CV.</a:t>
            </a:r>
          </a:p>
        </p:txBody>
      </p:sp>
      <p:sp>
        <p:nvSpPr>
          <p:cNvPr id="14" name="Rounded Rectangular Callout 13">
            <a:extLst>
              <a:ext uri="{FF2B5EF4-FFF2-40B4-BE49-F238E27FC236}">
                <a16:creationId xmlns:a16="http://schemas.microsoft.com/office/drawing/2014/main" id="{406F54FB-E325-1B8E-1CBF-164C746EE7CA}"/>
              </a:ext>
            </a:extLst>
          </p:cNvPr>
          <p:cNvSpPr/>
          <p:nvPr/>
        </p:nvSpPr>
        <p:spPr>
          <a:xfrm>
            <a:off x="2538462" y="4281528"/>
            <a:ext cx="6792346" cy="2415108"/>
          </a:xfrm>
          <a:prstGeom prst="wedgeRoundRectCallout">
            <a:avLst>
              <a:gd name="adj1" fmla="val 56302"/>
              <a:gd name="adj2" fmla="val 38281"/>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710FB0D-CE41-F161-F1C9-59761DBE4810}"/>
              </a:ext>
            </a:extLst>
          </p:cNvPr>
          <p:cNvSpPr txBox="1"/>
          <p:nvPr/>
        </p:nvSpPr>
        <p:spPr>
          <a:xfrm>
            <a:off x="2766253" y="4581141"/>
            <a:ext cx="6336764" cy="1815882"/>
          </a:xfrm>
          <a:prstGeom prst="rect">
            <a:avLst/>
          </a:prstGeom>
          <a:noFill/>
        </p:spPr>
        <p:txBody>
          <a:bodyPr wrap="square" rtlCol="0">
            <a:spAutoFit/>
          </a:bodyPr>
          <a:lstStyle/>
          <a:p>
            <a:pPr algn="ctr"/>
            <a:r>
              <a:rPr lang="en-US" sz="2800" b="1" i="1" dirty="0">
                <a:solidFill>
                  <a:srgbClr val="000000"/>
                </a:solidFill>
                <a:latin typeface="Century Gothic" panose="020B0502020202020204" pitchFamily="34" charset="0"/>
                <a:cs typeface="Comic Sans MS"/>
              </a:rPr>
              <a:t>Sure, consider it done. Did I pique your interest? Should I be sending others as well? What part of his background caught your attention?</a:t>
            </a:r>
          </a:p>
        </p:txBody>
      </p:sp>
      <p:pic>
        <p:nvPicPr>
          <p:cNvPr id="6" name="Picture 5" descr="A cartoon of a blue telephone&#10;&#10;Description automatically generated">
            <a:extLst>
              <a:ext uri="{FF2B5EF4-FFF2-40B4-BE49-F238E27FC236}">
                <a16:creationId xmlns:a16="http://schemas.microsoft.com/office/drawing/2014/main" id="{970F287A-14EA-37DD-9D6E-F6F3E710223C}"/>
              </a:ext>
            </a:extLst>
          </p:cNvPr>
          <p:cNvPicPr>
            <a:picLocks noChangeAspect="1"/>
          </p:cNvPicPr>
          <p:nvPr/>
        </p:nvPicPr>
        <p:blipFill>
          <a:blip r:embed="rId2"/>
          <a:stretch>
            <a:fillRect/>
          </a:stretch>
        </p:blipFill>
        <p:spPr>
          <a:xfrm>
            <a:off x="242560" y="2935553"/>
            <a:ext cx="2098400" cy="2061260"/>
          </a:xfrm>
          <a:prstGeom prst="rect">
            <a:avLst/>
          </a:prstGeom>
        </p:spPr>
      </p:pic>
      <p:pic>
        <p:nvPicPr>
          <p:cNvPr id="7" name="Picture 6" descr="A cartoon of a blue telephone&#10;&#10;Description automatically generated">
            <a:extLst>
              <a:ext uri="{FF2B5EF4-FFF2-40B4-BE49-F238E27FC236}">
                <a16:creationId xmlns:a16="http://schemas.microsoft.com/office/drawing/2014/main" id="{338DD62A-C76E-1CCE-AD6F-A194D73293E6}"/>
              </a:ext>
            </a:extLst>
          </p:cNvPr>
          <p:cNvPicPr>
            <a:picLocks noChangeAspect="1"/>
          </p:cNvPicPr>
          <p:nvPr/>
        </p:nvPicPr>
        <p:blipFill>
          <a:blip r:embed="rId2"/>
          <a:stretch>
            <a:fillRect/>
          </a:stretch>
        </p:blipFill>
        <p:spPr>
          <a:xfrm>
            <a:off x="9893559" y="4357728"/>
            <a:ext cx="2098400" cy="2061260"/>
          </a:xfrm>
          <a:prstGeom prst="rect">
            <a:avLst/>
          </a:prstGeom>
        </p:spPr>
      </p:pic>
    </p:spTree>
    <p:extLst>
      <p:ext uri="{BB962C8B-B14F-4D97-AF65-F5344CB8AC3E}">
        <p14:creationId xmlns:p14="http://schemas.microsoft.com/office/powerpoint/2010/main" val="285843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0" y="1914751"/>
            <a:ext cx="8492607" cy="661720"/>
          </a:xfrm>
          <a:prstGeom prst="rect">
            <a:avLst/>
          </a:prstGeom>
          <a:noFill/>
          <a:ln w="63500">
            <a:solidFill>
              <a:srgbClr val="00B0F0"/>
            </a:solidFill>
          </a:ln>
        </p:spPr>
        <p:txBody>
          <a:bodyPr wrap="square" rtlCol="0">
            <a:spAutoFit/>
          </a:bodyPr>
          <a:lstStyle/>
          <a:p>
            <a:pPr algn="ctr"/>
            <a:r>
              <a:rPr lang="en-US" sz="3700" b="1" dirty="0">
                <a:latin typeface="Century Gothic" panose="020B0502020202020204" pitchFamily="34" charset="0"/>
              </a:rPr>
              <a:t>It all comes back to QUALIFYING</a:t>
            </a:r>
          </a:p>
        </p:txBody>
      </p:sp>
      <p:sp>
        <p:nvSpPr>
          <p:cNvPr id="8" name="Rounded Rectangular Callout 7">
            <a:extLst>
              <a:ext uri="{FF2B5EF4-FFF2-40B4-BE49-F238E27FC236}">
                <a16:creationId xmlns:a16="http://schemas.microsoft.com/office/drawing/2014/main" id="{1FACD6C2-466B-7B04-010D-C542179373FA}"/>
              </a:ext>
            </a:extLst>
          </p:cNvPr>
          <p:cNvSpPr/>
          <p:nvPr/>
        </p:nvSpPr>
        <p:spPr>
          <a:xfrm>
            <a:off x="3132699" y="2908150"/>
            <a:ext cx="7810060" cy="1041699"/>
          </a:xfrm>
          <a:prstGeom prst="wedgeRoundRectCallout">
            <a:avLst>
              <a:gd name="adj1" fmla="val -58460"/>
              <a:gd name="adj2" fmla="val 22049"/>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58A86B-49A7-8BD0-5645-90CCC5B418F9}"/>
              </a:ext>
            </a:extLst>
          </p:cNvPr>
          <p:cNvSpPr txBox="1"/>
          <p:nvPr/>
        </p:nvSpPr>
        <p:spPr>
          <a:xfrm>
            <a:off x="3296972" y="3118746"/>
            <a:ext cx="7481514" cy="553998"/>
          </a:xfrm>
          <a:prstGeom prst="rect">
            <a:avLst/>
          </a:prstGeom>
          <a:noFill/>
        </p:spPr>
        <p:txBody>
          <a:bodyPr wrap="square" rtlCol="0">
            <a:spAutoFit/>
          </a:bodyPr>
          <a:lstStyle/>
          <a:p>
            <a:pPr algn="ctr"/>
            <a:r>
              <a:rPr lang="en-US" sz="3000" b="1" i="1" dirty="0">
                <a:solidFill>
                  <a:srgbClr val="000000"/>
                </a:solidFill>
                <a:latin typeface="Century Gothic" panose="020B0502020202020204" pitchFamily="34" charset="0"/>
                <a:cs typeface="Comic Sans MS"/>
              </a:rPr>
              <a:t>The Oracle experience intrigues me.</a:t>
            </a:r>
          </a:p>
        </p:txBody>
      </p:sp>
      <p:sp>
        <p:nvSpPr>
          <p:cNvPr id="14" name="Rounded Rectangular Callout 13">
            <a:extLst>
              <a:ext uri="{FF2B5EF4-FFF2-40B4-BE49-F238E27FC236}">
                <a16:creationId xmlns:a16="http://schemas.microsoft.com/office/drawing/2014/main" id="{406F54FB-E325-1B8E-1CBF-164C746EE7CA}"/>
              </a:ext>
            </a:extLst>
          </p:cNvPr>
          <p:cNvSpPr/>
          <p:nvPr/>
        </p:nvSpPr>
        <p:spPr>
          <a:xfrm>
            <a:off x="353499" y="4581140"/>
            <a:ext cx="8977309" cy="2115495"/>
          </a:xfrm>
          <a:prstGeom prst="wedgeRoundRectCallout">
            <a:avLst>
              <a:gd name="adj1" fmla="val 56302"/>
              <a:gd name="adj2" fmla="val 38281"/>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710FB0D-CE41-F161-F1C9-59761DBE4810}"/>
              </a:ext>
            </a:extLst>
          </p:cNvPr>
          <p:cNvSpPr txBox="1"/>
          <p:nvPr/>
        </p:nvSpPr>
        <p:spPr>
          <a:xfrm>
            <a:off x="620300" y="4811860"/>
            <a:ext cx="8443705" cy="1692771"/>
          </a:xfrm>
          <a:prstGeom prst="rect">
            <a:avLst/>
          </a:prstGeom>
          <a:noFill/>
        </p:spPr>
        <p:txBody>
          <a:bodyPr wrap="square" rtlCol="0">
            <a:spAutoFit/>
          </a:bodyPr>
          <a:lstStyle/>
          <a:p>
            <a:pPr algn="ctr"/>
            <a:r>
              <a:rPr lang="en-US" sz="2600" b="1" i="1" dirty="0">
                <a:solidFill>
                  <a:srgbClr val="000000"/>
                </a:solidFill>
                <a:latin typeface="Century Gothic" panose="020B0502020202020204" pitchFamily="34" charset="0"/>
                <a:cs typeface="Comic Sans MS"/>
              </a:rPr>
              <a:t>Why? What has been your experience hiring Oracle people? Is there an ex-Oracle person on your staff? Would you hire opportunistically? Regardless of whether or not you had a vacancy?</a:t>
            </a:r>
          </a:p>
        </p:txBody>
      </p:sp>
      <p:pic>
        <p:nvPicPr>
          <p:cNvPr id="5" name="Picture 4" descr="A cartoon of a pink telephone&#10;&#10;Description automatically generated">
            <a:extLst>
              <a:ext uri="{FF2B5EF4-FFF2-40B4-BE49-F238E27FC236}">
                <a16:creationId xmlns:a16="http://schemas.microsoft.com/office/drawing/2014/main" id="{5489D877-BDAD-210B-5CBC-A159B2E52122}"/>
              </a:ext>
            </a:extLst>
          </p:cNvPr>
          <p:cNvPicPr>
            <a:picLocks noChangeAspect="1"/>
          </p:cNvPicPr>
          <p:nvPr/>
        </p:nvPicPr>
        <p:blipFill>
          <a:blip r:embed="rId2"/>
          <a:stretch>
            <a:fillRect/>
          </a:stretch>
        </p:blipFill>
        <p:spPr>
          <a:xfrm>
            <a:off x="186162" y="2640774"/>
            <a:ext cx="1839407" cy="1839407"/>
          </a:xfrm>
          <a:prstGeom prst="rect">
            <a:avLst/>
          </a:prstGeom>
        </p:spPr>
      </p:pic>
      <p:pic>
        <p:nvPicPr>
          <p:cNvPr id="9" name="Picture 8" descr="A cartoon of a pink telephone&#10;&#10;Description automatically generated">
            <a:extLst>
              <a:ext uri="{FF2B5EF4-FFF2-40B4-BE49-F238E27FC236}">
                <a16:creationId xmlns:a16="http://schemas.microsoft.com/office/drawing/2014/main" id="{079B4E60-93F0-0053-205D-99A9C6B735E3}"/>
              </a:ext>
            </a:extLst>
          </p:cNvPr>
          <p:cNvPicPr>
            <a:picLocks noChangeAspect="1"/>
          </p:cNvPicPr>
          <p:nvPr/>
        </p:nvPicPr>
        <p:blipFill>
          <a:blip r:embed="rId2"/>
          <a:stretch>
            <a:fillRect/>
          </a:stretch>
        </p:blipFill>
        <p:spPr>
          <a:xfrm>
            <a:off x="9999094" y="4316415"/>
            <a:ext cx="1839407" cy="1839407"/>
          </a:xfrm>
          <a:prstGeom prst="rect">
            <a:avLst/>
          </a:prstGeom>
        </p:spPr>
      </p:pic>
    </p:spTree>
    <p:extLst>
      <p:ext uri="{BB962C8B-B14F-4D97-AF65-F5344CB8AC3E}">
        <p14:creationId xmlns:p14="http://schemas.microsoft.com/office/powerpoint/2010/main" val="431587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0" y="1914751"/>
            <a:ext cx="8492607" cy="661720"/>
          </a:xfrm>
          <a:prstGeom prst="rect">
            <a:avLst/>
          </a:prstGeom>
          <a:noFill/>
          <a:ln w="63500">
            <a:solidFill>
              <a:srgbClr val="00B0F0"/>
            </a:solidFill>
          </a:ln>
        </p:spPr>
        <p:txBody>
          <a:bodyPr wrap="square" rtlCol="0">
            <a:spAutoFit/>
          </a:bodyPr>
          <a:lstStyle/>
          <a:p>
            <a:pPr algn="ctr"/>
            <a:r>
              <a:rPr lang="en-US" sz="3700" b="1" dirty="0">
                <a:latin typeface="Century Gothic" panose="020B0502020202020204" pitchFamily="34" charset="0"/>
              </a:rPr>
              <a:t>The “Candidate Permission” Close</a:t>
            </a:r>
          </a:p>
        </p:txBody>
      </p:sp>
      <p:sp>
        <p:nvSpPr>
          <p:cNvPr id="8" name="Rounded Rectangular Callout 7">
            <a:extLst>
              <a:ext uri="{FF2B5EF4-FFF2-40B4-BE49-F238E27FC236}">
                <a16:creationId xmlns:a16="http://schemas.microsoft.com/office/drawing/2014/main" id="{1FACD6C2-466B-7B04-010D-C542179373FA}"/>
              </a:ext>
            </a:extLst>
          </p:cNvPr>
          <p:cNvSpPr/>
          <p:nvPr/>
        </p:nvSpPr>
        <p:spPr>
          <a:xfrm>
            <a:off x="3978528" y="2908150"/>
            <a:ext cx="7810060" cy="3584725"/>
          </a:xfrm>
          <a:prstGeom prst="wedgeRoundRectCallout">
            <a:avLst>
              <a:gd name="adj1" fmla="val -63740"/>
              <a:gd name="adj2" fmla="val 29551"/>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58A86B-49A7-8BD0-5645-90CCC5B418F9}"/>
              </a:ext>
            </a:extLst>
          </p:cNvPr>
          <p:cNvSpPr txBox="1"/>
          <p:nvPr/>
        </p:nvSpPr>
        <p:spPr>
          <a:xfrm>
            <a:off x="4142801" y="3019616"/>
            <a:ext cx="7481514" cy="3323987"/>
          </a:xfrm>
          <a:prstGeom prst="rect">
            <a:avLst/>
          </a:prstGeom>
          <a:noFill/>
        </p:spPr>
        <p:txBody>
          <a:bodyPr wrap="square" rtlCol="0">
            <a:spAutoFit/>
          </a:bodyPr>
          <a:lstStyle/>
          <a:p>
            <a:pPr algn="ctr"/>
            <a:r>
              <a:rPr lang="en-US" sz="3000" b="1" i="1" dirty="0">
                <a:solidFill>
                  <a:srgbClr val="000000"/>
                </a:solidFill>
                <a:latin typeface="Century Gothic" panose="020B0502020202020204" pitchFamily="34" charset="0"/>
                <a:cs typeface="Comic Sans MS"/>
              </a:rPr>
              <a:t>[NAME], you’d appreciate this if you were my candidate. We promise our candidates to get their permission before sending their CV. With no vacancies, I’ll need to generate interest. How do you sell talent on [ABC] company?</a:t>
            </a:r>
          </a:p>
        </p:txBody>
      </p:sp>
      <p:pic>
        <p:nvPicPr>
          <p:cNvPr id="6" name="Picture 5" descr="A purple telephone with a pink dial&#10;&#10;Description automatically generated">
            <a:extLst>
              <a:ext uri="{FF2B5EF4-FFF2-40B4-BE49-F238E27FC236}">
                <a16:creationId xmlns:a16="http://schemas.microsoft.com/office/drawing/2014/main" id="{A5FA5D80-A04E-7A2D-68A8-6D5FDA2E4C5C}"/>
              </a:ext>
            </a:extLst>
          </p:cNvPr>
          <p:cNvPicPr>
            <a:picLocks noChangeAspect="1"/>
          </p:cNvPicPr>
          <p:nvPr/>
        </p:nvPicPr>
        <p:blipFill>
          <a:blip r:embed="rId2"/>
          <a:stretch>
            <a:fillRect/>
          </a:stretch>
        </p:blipFill>
        <p:spPr>
          <a:xfrm>
            <a:off x="403412" y="3019616"/>
            <a:ext cx="3289740" cy="1987551"/>
          </a:xfrm>
          <a:prstGeom prst="rect">
            <a:avLst/>
          </a:prstGeom>
        </p:spPr>
      </p:pic>
    </p:spTree>
    <p:extLst>
      <p:ext uri="{BB962C8B-B14F-4D97-AF65-F5344CB8AC3E}">
        <p14:creationId xmlns:p14="http://schemas.microsoft.com/office/powerpoint/2010/main" val="4022761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0" y="1914751"/>
            <a:ext cx="7158317" cy="661720"/>
          </a:xfrm>
          <a:prstGeom prst="rect">
            <a:avLst/>
          </a:prstGeom>
          <a:noFill/>
          <a:ln w="63500">
            <a:solidFill>
              <a:srgbClr val="00B0F0"/>
            </a:solidFill>
          </a:ln>
        </p:spPr>
        <p:txBody>
          <a:bodyPr wrap="square" rtlCol="0">
            <a:spAutoFit/>
          </a:bodyPr>
          <a:lstStyle/>
          <a:p>
            <a:pPr algn="ctr"/>
            <a:r>
              <a:rPr lang="en-US" sz="3700" b="1" dirty="0">
                <a:latin typeface="Century Gothic" panose="020B0502020202020204" pitchFamily="34" charset="0"/>
              </a:rPr>
              <a:t>Blind Candidate Submissions</a:t>
            </a:r>
          </a:p>
        </p:txBody>
      </p:sp>
      <p:sp>
        <p:nvSpPr>
          <p:cNvPr id="5" name="TextBox 4">
            <a:extLst>
              <a:ext uri="{FF2B5EF4-FFF2-40B4-BE49-F238E27FC236}">
                <a16:creationId xmlns:a16="http://schemas.microsoft.com/office/drawing/2014/main" id="{4013B246-9A11-E8E1-9D33-B5996C4A2BDE}"/>
              </a:ext>
            </a:extLst>
          </p:cNvPr>
          <p:cNvSpPr txBox="1"/>
          <p:nvPr/>
        </p:nvSpPr>
        <p:spPr>
          <a:xfrm>
            <a:off x="838199" y="2800534"/>
            <a:ext cx="7732059" cy="1569660"/>
          </a:xfrm>
          <a:prstGeom prst="rect">
            <a:avLst/>
          </a:prstGeom>
          <a:noFill/>
          <a:ln w="50800">
            <a:solidFill>
              <a:schemeClr val="tx1"/>
            </a:solidFill>
          </a:ln>
        </p:spPr>
        <p:txBody>
          <a:bodyPr wrap="square" rtlCol="0">
            <a:spAutoFit/>
          </a:bodyPr>
          <a:lstStyle/>
          <a:p>
            <a:pPr algn="ctr"/>
            <a:r>
              <a:rPr lang="en-US" sz="3200" b="1" dirty="0">
                <a:solidFill>
                  <a:srgbClr val="000000"/>
                </a:solidFill>
                <a:latin typeface="Century Gothic" panose="020B0502020202020204" pitchFamily="34" charset="0"/>
                <a:cs typeface="Comic Sans MS"/>
              </a:rPr>
              <a:t>As a best practice, every CV you are sending out should be cleaned of candidate information.</a:t>
            </a:r>
          </a:p>
        </p:txBody>
      </p:sp>
      <p:sp>
        <p:nvSpPr>
          <p:cNvPr id="3" name="TextBox 2">
            <a:extLst>
              <a:ext uri="{FF2B5EF4-FFF2-40B4-BE49-F238E27FC236}">
                <a16:creationId xmlns:a16="http://schemas.microsoft.com/office/drawing/2014/main" id="{95E90C5D-2CA6-3677-16D8-C88D16965E26}"/>
              </a:ext>
            </a:extLst>
          </p:cNvPr>
          <p:cNvSpPr txBox="1"/>
          <p:nvPr/>
        </p:nvSpPr>
        <p:spPr>
          <a:xfrm flipH="1">
            <a:off x="856455" y="4611231"/>
            <a:ext cx="7713803" cy="2062103"/>
          </a:xfrm>
          <a:prstGeom prst="rect">
            <a:avLst/>
          </a:prstGeom>
          <a:noFill/>
          <a:ln w="50800">
            <a:solidFill>
              <a:schemeClr val="tx1"/>
            </a:solidFill>
          </a:ln>
        </p:spPr>
        <p:txBody>
          <a:bodyPr wrap="square" rtlCol="0">
            <a:spAutoFit/>
          </a:bodyPr>
          <a:lstStyle/>
          <a:p>
            <a:pPr algn="ctr"/>
            <a:r>
              <a:rPr lang="en-US" sz="3200" b="1" dirty="0">
                <a:solidFill>
                  <a:srgbClr val="000000"/>
                </a:solidFill>
                <a:latin typeface="Century Gothic" panose="020B0502020202020204" pitchFamily="34" charset="0"/>
                <a:cs typeface="Comic Sans MS"/>
              </a:rPr>
              <a:t>This will help protect you from companies just adding the candidate CVs into their candidate tracking systems.</a:t>
            </a:r>
          </a:p>
        </p:txBody>
      </p:sp>
      <p:pic>
        <p:nvPicPr>
          <p:cNvPr id="9" name="Picture 8" descr="A cartoon monkey covering his eyes&#10;&#10;Description automatically generated">
            <a:extLst>
              <a:ext uri="{FF2B5EF4-FFF2-40B4-BE49-F238E27FC236}">
                <a16:creationId xmlns:a16="http://schemas.microsoft.com/office/drawing/2014/main" id="{A3F5361C-8F78-637D-50C0-0A248F63D581}"/>
              </a:ext>
            </a:extLst>
          </p:cNvPr>
          <p:cNvPicPr>
            <a:picLocks noChangeAspect="1"/>
          </p:cNvPicPr>
          <p:nvPr/>
        </p:nvPicPr>
        <p:blipFill>
          <a:blip r:embed="rId2"/>
          <a:stretch>
            <a:fillRect/>
          </a:stretch>
        </p:blipFill>
        <p:spPr>
          <a:xfrm>
            <a:off x="8873191" y="2576471"/>
            <a:ext cx="2908300" cy="3302000"/>
          </a:xfrm>
          <a:prstGeom prst="rect">
            <a:avLst/>
          </a:prstGeom>
        </p:spPr>
      </p:pic>
    </p:spTree>
    <p:extLst>
      <p:ext uri="{BB962C8B-B14F-4D97-AF65-F5344CB8AC3E}">
        <p14:creationId xmlns:p14="http://schemas.microsoft.com/office/powerpoint/2010/main" val="3184859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0" y="1914751"/>
            <a:ext cx="7158317" cy="661720"/>
          </a:xfrm>
          <a:prstGeom prst="rect">
            <a:avLst/>
          </a:prstGeom>
          <a:noFill/>
          <a:ln w="63500">
            <a:solidFill>
              <a:srgbClr val="00B0F0"/>
            </a:solidFill>
          </a:ln>
        </p:spPr>
        <p:txBody>
          <a:bodyPr wrap="square" rtlCol="0">
            <a:spAutoFit/>
          </a:bodyPr>
          <a:lstStyle/>
          <a:p>
            <a:pPr algn="ctr"/>
            <a:r>
              <a:rPr lang="en-US" sz="3700" b="1" dirty="0">
                <a:latin typeface="Century Gothic" panose="020B0502020202020204" pitchFamily="34" charset="0"/>
              </a:rPr>
              <a:t>Mutual NDA</a:t>
            </a:r>
          </a:p>
        </p:txBody>
      </p:sp>
      <p:sp>
        <p:nvSpPr>
          <p:cNvPr id="5" name="TextBox 4">
            <a:extLst>
              <a:ext uri="{FF2B5EF4-FFF2-40B4-BE49-F238E27FC236}">
                <a16:creationId xmlns:a16="http://schemas.microsoft.com/office/drawing/2014/main" id="{4013B246-9A11-E8E1-9D33-B5996C4A2BDE}"/>
              </a:ext>
            </a:extLst>
          </p:cNvPr>
          <p:cNvSpPr txBox="1"/>
          <p:nvPr/>
        </p:nvSpPr>
        <p:spPr>
          <a:xfrm>
            <a:off x="251012" y="2800534"/>
            <a:ext cx="11689976" cy="3970318"/>
          </a:xfrm>
          <a:prstGeom prst="rect">
            <a:avLst/>
          </a:prstGeom>
          <a:noFill/>
          <a:ln w="50800">
            <a:solidFill>
              <a:schemeClr val="tx1"/>
            </a:solidFill>
          </a:ln>
        </p:spPr>
        <p:txBody>
          <a:bodyPr wrap="square" rtlCol="0">
            <a:spAutoFit/>
          </a:bodyPr>
          <a:lstStyle/>
          <a:p>
            <a:pPr algn="ctr"/>
            <a:r>
              <a:rPr lang="en-US" sz="1400" b="1" dirty="0">
                <a:solidFill>
                  <a:srgbClr val="000000"/>
                </a:solidFill>
                <a:latin typeface="Century Gothic" panose="020B0502020202020204" pitchFamily="34" charset="0"/>
                <a:cs typeface="Comic Sans MS"/>
              </a:rPr>
              <a:t>Each party is engaged in discussions regarding a potential business relationship in connection with staffing requirements, and in the course of the process each party may find it desirable to disclose certain confidential business information (i.e. the client company might disclose competitive or internal business information, the staffing agency might disclose a candidate’s identity and/or background).</a:t>
            </a:r>
          </a:p>
          <a:p>
            <a:pPr algn="ctr"/>
            <a:endParaRPr lang="en-US" sz="1400" b="1" dirty="0">
              <a:solidFill>
                <a:srgbClr val="000000"/>
              </a:solidFill>
              <a:latin typeface="Century Gothic" panose="020B0502020202020204" pitchFamily="34" charset="0"/>
              <a:cs typeface="Comic Sans MS"/>
            </a:endParaRPr>
          </a:p>
          <a:p>
            <a:pPr algn="ctr"/>
            <a:r>
              <a:rPr lang="en-US" sz="1400" b="1" dirty="0">
                <a:solidFill>
                  <a:srgbClr val="000000"/>
                </a:solidFill>
                <a:latin typeface="Century Gothic" panose="020B0502020202020204" pitchFamily="34" charset="0"/>
                <a:cs typeface="Comic Sans MS"/>
              </a:rPr>
              <a:t>Each party agrees to safeguard all such confidential information with the same degree of care with which it protects its own information.</a:t>
            </a:r>
          </a:p>
          <a:p>
            <a:pPr algn="ctr"/>
            <a:endParaRPr lang="en-US" sz="1400" b="1" dirty="0">
              <a:solidFill>
                <a:srgbClr val="000000"/>
              </a:solidFill>
              <a:latin typeface="Century Gothic" panose="020B0502020202020204" pitchFamily="34" charset="0"/>
              <a:cs typeface="Comic Sans MS"/>
            </a:endParaRPr>
          </a:p>
          <a:p>
            <a:pPr algn="ctr"/>
            <a:r>
              <a:rPr lang="en-US" sz="1400" b="1" dirty="0">
                <a:solidFill>
                  <a:srgbClr val="000000"/>
                </a:solidFill>
                <a:latin typeface="Century Gothic" panose="020B0502020202020204" pitchFamily="34" charset="0"/>
                <a:cs typeface="Comic Sans MS"/>
              </a:rPr>
              <a:t>The staffing company will not disclose any trade secrets, competitive intelligence or business information of the client company' except for the express purpose of attracting the interest level of a potential candidate, and only as agreed to by the client company.</a:t>
            </a:r>
          </a:p>
          <a:p>
            <a:pPr algn="ctr"/>
            <a:endParaRPr lang="en-US" sz="1400" b="1" dirty="0">
              <a:solidFill>
                <a:srgbClr val="000000"/>
              </a:solidFill>
              <a:latin typeface="Century Gothic" panose="020B0502020202020204" pitchFamily="34" charset="0"/>
              <a:cs typeface="Comic Sans MS"/>
            </a:endParaRPr>
          </a:p>
          <a:p>
            <a:pPr algn="ctr"/>
            <a:r>
              <a:rPr lang="en-US" sz="1400" b="1" dirty="0">
                <a:solidFill>
                  <a:srgbClr val="000000"/>
                </a:solidFill>
                <a:latin typeface="Century Gothic" panose="020B0502020202020204" pitchFamily="34" charset="0"/>
                <a:cs typeface="Comic Sans MS"/>
              </a:rPr>
              <a:t>The client company will not disclose the candidate's identity to any third-party entity, including the checking of references with colleagues or associates who might know the candidate but have not been submitted as references.</a:t>
            </a:r>
          </a:p>
          <a:p>
            <a:pPr algn="ctr"/>
            <a:endParaRPr lang="en-US" sz="1400" b="1" dirty="0">
              <a:solidFill>
                <a:srgbClr val="000000"/>
              </a:solidFill>
              <a:latin typeface="Century Gothic" panose="020B0502020202020204" pitchFamily="34" charset="0"/>
              <a:cs typeface="Comic Sans MS"/>
            </a:endParaRPr>
          </a:p>
          <a:p>
            <a:pPr algn="ctr"/>
            <a:r>
              <a:rPr lang="en-US" sz="1400" b="1" dirty="0">
                <a:solidFill>
                  <a:srgbClr val="000000"/>
                </a:solidFill>
                <a:latin typeface="Century Gothic" panose="020B0502020202020204" pitchFamily="34" charset="0"/>
                <a:cs typeface="Comic Sans MS"/>
              </a:rPr>
              <a:t>The client company agrees the previous posting of a candidate’s CV, the appearance of a candidate’s name, persona or personal history, on the Internet or in a non active status in a corporate database does not constitute a meaningful relationship with the candidate or preclude the obligation of the fee agreement (attached).</a:t>
            </a:r>
          </a:p>
          <a:p>
            <a:pPr algn="ctr"/>
            <a:endParaRPr lang="en-US" sz="1400" b="1" dirty="0">
              <a:solidFill>
                <a:srgbClr val="000000"/>
              </a:solidFill>
              <a:latin typeface="Century Gothic" panose="020B0502020202020204" pitchFamily="34" charset="0"/>
              <a:cs typeface="Comic Sans MS"/>
            </a:endParaRPr>
          </a:p>
        </p:txBody>
      </p:sp>
    </p:spTree>
    <p:extLst>
      <p:ext uri="{BB962C8B-B14F-4D97-AF65-F5344CB8AC3E}">
        <p14:creationId xmlns:p14="http://schemas.microsoft.com/office/powerpoint/2010/main" val="358034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0" y="2001181"/>
            <a:ext cx="52578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Outdated Laws</a:t>
            </a:r>
          </a:p>
        </p:txBody>
      </p:sp>
      <p:sp>
        <p:nvSpPr>
          <p:cNvPr id="5" name="TextBox 4">
            <a:extLst>
              <a:ext uri="{FF2B5EF4-FFF2-40B4-BE49-F238E27FC236}">
                <a16:creationId xmlns:a16="http://schemas.microsoft.com/office/drawing/2014/main" id="{4013B246-9A11-E8E1-9D33-B5996C4A2BDE}"/>
              </a:ext>
            </a:extLst>
          </p:cNvPr>
          <p:cNvSpPr txBox="1"/>
          <p:nvPr/>
        </p:nvSpPr>
        <p:spPr>
          <a:xfrm>
            <a:off x="838200" y="2850283"/>
            <a:ext cx="3138377" cy="2400657"/>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Illegal to drive the wrong way on a one-way street if you have a lantern hanging off your vehicle.</a:t>
            </a:r>
          </a:p>
        </p:txBody>
      </p:sp>
      <p:sp>
        <p:nvSpPr>
          <p:cNvPr id="3" name="TextBox 2">
            <a:extLst>
              <a:ext uri="{FF2B5EF4-FFF2-40B4-BE49-F238E27FC236}">
                <a16:creationId xmlns:a16="http://schemas.microsoft.com/office/drawing/2014/main" id="{FAB7F773-AAA6-B0AE-EF21-8152A134A9BC}"/>
              </a:ext>
            </a:extLst>
          </p:cNvPr>
          <p:cNvSpPr txBox="1"/>
          <p:nvPr/>
        </p:nvSpPr>
        <p:spPr>
          <a:xfrm>
            <a:off x="6435354" y="2911838"/>
            <a:ext cx="2347139" cy="2400657"/>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Unmarried women are prohibited from parachuting on Sunday.</a:t>
            </a:r>
          </a:p>
        </p:txBody>
      </p:sp>
      <p:sp>
        <p:nvSpPr>
          <p:cNvPr id="6" name="TextBox 5">
            <a:extLst>
              <a:ext uri="{FF2B5EF4-FFF2-40B4-BE49-F238E27FC236}">
                <a16:creationId xmlns:a16="http://schemas.microsoft.com/office/drawing/2014/main" id="{157EC466-3F92-B8E2-7398-B29AC47E3E94}"/>
              </a:ext>
            </a:extLst>
          </p:cNvPr>
          <p:cNvSpPr txBox="1"/>
          <p:nvPr/>
        </p:nvSpPr>
        <p:spPr>
          <a:xfrm>
            <a:off x="838199" y="5631101"/>
            <a:ext cx="5597155" cy="861774"/>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Illegal to rob a bank and shoot the bank teller with a water pistol.</a:t>
            </a:r>
          </a:p>
        </p:txBody>
      </p:sp>
      <p:sp>
        <p:nvSpPr>
          <p:cNvPr id="7" name="TextBox 6">
            <a:extLst>
              <a:ext uri="{FF2B5EF4-FFF2-40B4-BE49-F238E27FC236}">
                <a16:creationId xmlns:a16="http://schemas.microsoft.com/office/drawing/2014/main" id="{7855FA76-7013-1EA6-6DAE-3F5C8F619F22}"/>
              </a:ext>
            </a:extLst>
          </p:cNvPr>
          <p:cNvSpPr txBox="1"/>
          <p:nvPr/>
        </p:nvSpPr>
        <p:spPr>
          <a:xfrm>
            <a:off x="4159987" y="3131338"/>
            <a:ext cx="2091957" cy="2015936"/>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No vehicles without a driver may exceed 60mph</a:t>
            </a:r>
          </a:p>
        </p:txBody>
      </p:sp>
      <p:sp>
        <p:nvSpPr>
          <p:cNvPr id="8" name="TextBox 7">
            <a:extLst>
              <a:ext uri="{FF2B5EF4-FFF2-40B4-BE49-F238E27FC236}">
                <a16:creationId xmlns:a16="http://schemas.microsoft.com/office/drawing/2014/main" id="{D24A68EF-E2B6-6521-FC67-88F3727AE5DB}"/>
              </a:ext>
            </a:extLst>
          </p:cNvPr>
          <p:cNvSpPr txBox="1"/>
          <p:nvPr/>
        </p:nvSpPr>
        <p:spPr>
          <a:xfrm>
            <a:off x="6777318" y="5631101"/>
            <a:ext cx="4824262" cy="861774"/>
          </a:xfrm>
          <a:prstGeom prst="rect">
            <a:avLst/>
          </a:prstGeom>
          <a:noFill/>
          <a:ln w="50800">
            <a:solidFill>
              <a:schemeClr val="tx1"/>
            </a:solidFill>
          </a:ln>
        </p:spPr>
        <p:txBody>
          <a:bodyPr wrap="square" rtlCol="0">
            <a:spAutoFit/>
          </a:bodyPr>
          <a:lstStyle/>
          <a:p>
            <a:pPr algn="ctr"/>
            <a:r>
              <a:rPr lang="en-US" sz="2500" b="1" dirty="0">
                <a:solidFill>
                  <a:srgbClr val="000000"/>
                </a:solidFill>
                <a:latin typeface="Century Gothic" panose="020B0502020202020204" pitchFamily="34" charset="0"/>
                <a:cs typeface="Comic Sans MS"/>
              </a:rPr>
              <a:t>No sex in the back of an ambulance.</a:t>
            </a:r>
          </a:p>
        </p:txBody>
      </p:sp>
      <p:pic>
        <p:nvPicPr>
          <p:cNvPr id="11" name="Picture 10" descr="A cartoon of a judge sitting at a table&#10;&#10;Description automatically generated">
            <a:extLst>
              <a:ext uri="{FF2B5EF4-FFF2-40B4-BE49-F238E27FC236}">
                <a16:creationId xmlns:a16="http://schemas.microsoft.com/office/drawing/2014/main" id="{FAE3FEAE-A070-0053-6801-9DD1D3BB5574}"/>
              </a:ext>
            </a:extLst>
          </p:cNvPr>
          <p:cNvPicPr>
            <a:picLocks noChangeAspect="1"/>
          </p:cNvPicPr>
          <p:nvPr/>
        </p:nvPicPr>
        <p:blipFill>
          <a:blip r:embed="rId2"/>
          <a:stretch>
            <a:fillRect/>
          </a:stretch>
        </p:blipFill>
        <p:spPr>
          <a:xfrm>
            <a:off x="8999574" y="1813960"/>
            <a:ext cx="2781300" cy="2857500"/>
          </a:xfrm>
          <a:prstGeom prst="rect">
            <a:avLst/>
          </a:prstGeom>
        </p:spPr>
      </p:pic>
    </p:spTree>
    <p:extLst>
      <p:ext uri="{BB962C8B-B14F-4D97-AF65-F5344CB8AC3E}">
        <p14:creationId xmlns:p14="http://schemas.microsoft.com/office/powerpoint/2010/main" val="2365371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1" y="1914751"/>
            <a:ext cx="6656294" cy="584775"/>
          </a:xfrm>
          <a:prstGeom prst="rect">
            <a:avLst/>
          </a:prstGeom>
          <a:noFill/>
          <a:ln w="63500">
            <a:solidFill>
              <a:srgbClr val="00B0F0"/>
            </a:solidFill>
          </a:ln>
        </p:spPr>
        <p:txBody>
          <a:bodyPr wrap="square" rtlCol="0">
            <a:spAutoFit/>
          </a:bodyPr>
          <a:lstStyle/>
          <a:p>
            <a:pPr algn="ctr"/>
            <a:r>
              <a:rPr lang="en-US" sz="3200" b="1" dirty="0">
                <a:latin typeface="Century Gothic" panose="020B0502020202020204" pitchFamily="34" charset="0"/>
              </a:rPr>
              <a:t>The ONE OFF: When all else fails!</a:t>
            </a:r>
          </a:p>
        </p:txBody>
      </p:sp>
      <p:sp>
        <p:nvSpPr>
          <p:cNvPr id="8" name="Rounded Rectangular Callout 7">
            <a:extLst>
              <a:ext uri="{FF2B5EF4-FFF2-40B4-BE49-F238E27FC236}">
                <a16:creationId xmlns:a16="http://schemas.microsoft.com/office/drawing/2014/main" id="{1FACD6C2-466B-7B04-010D-C542179373FA}"/>
              </a:ext>
            </a:extLst>
          </p:cNvPr>
          <p:cNvSpPr/>
          <p:nvPr/>
        </p:nvSpPr>
        <p:spPr>
          <a:xfrm>
            <a:off x="5024171" y="5422955"/>
            <a:ext cx="6329629" cy="1181658"/>
          </a:xfrm>
          <a:prstGeom prst="wedgeRoundRectCallout">
            <a:avLst>
              <a:gd name="adj1" fmla="val -63740"/>
              <a:gd name="adj2" fmla="val 29551"/>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58A86B-49A7-8BD0-5645-90CCC5B418F9}"/>
              </a:ext>
            </a:extLst>
          </p:cNvPr>
          <p:cNvSpPr txBox="1"/>
          <p:nvPr/>
        </p:nvSpPr>
        <p:spPr>
          <a:xfrm>
            <a:off x="5075508" y="5582897"/>
            <a:ext cx="6438185" cy="861774"/>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I don’t expect you to circumvent the process until you meet the candidate.</a:t>
            </a:r>
          </a:p>
        </p:txBody>
      </p:sp>
      <p:sp>
        <p:nvSpPr>
          <p:cNvPr id="3" name="TextBox 2">
            <a:extLst>
              <a:ext uri="{FF2B5EF4-FFF2-40B4-BE49-F238E27FC236}">
                <a16:creationId xmlns:a16="http://schemas.microsoft.com/office/drawing/2014/main" id="{74E28498-179F-849B-C1B5-65EB4C9DCCDC}"/>
              </a:ext>
            </a:extLst>
          </p:cNvPr>
          <p:cNvSpPr txBox="1"/>
          <p:nvPr/>
        </p:nvSpPr>
        <p:spPr>
          <a:xfrm>
            <a:off x="7842779" y="1914750"/>
            <a:ext cx="2976056" cy="584775"/>
          </a:xfrm>
          <a:prstGeom prst="rect">
            <a:avLst/>
          </a:prstGeom>
          <a:noFill/>
          <a:ln w="50800">
            <a:solidFill>
              <a:schemeClr val="tx1"/>
            </a:solidFill>
          </a:ln>
        </p:spPr>
        <p:txBody>
          <a:bodyPr wrap="square" rtlCol="0">
            <a:spAutoFit/>
          </a:bodyPr>
          <a:lstStyle/>
          <a:p>
            <a:pPr algn="ctr"/>
            <a:r>
              <a:rPr lang="en-US" sz="3200" b="1" dirty="0">
                <a:solidFill>
                  <a:srgbClr val="000000"/>
                </a:solidFill>
                <a:latin typeface="Century Gothic" panose="020B0502020202020204" pitchFamily="34" charset="0"/>
                <a:cs typeface="Comic Sans MS"/>
              </a:rPr>
              <a:t>Suggest</a:t>
            </a:r>
          </a:p>
        </p:txBody>
      </p:sp>
      <p:sp>
        <p:nvSpPr>
          <p:cNvPr id="5" name="TextBox 4">
            <a:extLst>
              <a:ext uri="{FF2B5EF4-FFF2-40B4-BE49-F238E27FC236}">
                <a16:creationId xmlns:a16="http://schemas.microsoft.com/office/drawing/2014/main" id="{8D0C0032-7552-DB28-5D8D-F866A8B8E89F}"/>
              </a:ext>
            </a:extLst>
          </p:cNvPr>
          <p:cNvSpPr txBox="1"/>
          <p:nvPr/>
        </p:nvSpPr>
        <p:spPr>
          <a:xfrm>
            <a:off x="4249551" y="3207112"/>
            <a:ext cx="3510980" cy="1292662"/>
          </a:xfrm>
          <a:prstGeom prst="rect">
            <a:avLst/>
          </a:prstGeom>
          <a:noFill/>
          <a:ln w="50800">
            <a:solidFill>
              <a:schemeClr val="tx1"/>
            </a:solidFill>
          </a:ln>
        </p:spPr>
        <p:txBody>
          <a:bodyPr wrap="square" rtlCol="0">
            <a:spAutoFit/>
          </a:bodyPr>
          <a:lstStyle/>
          <a:p>
            <a:pPr algn="ctr"/>
            <a:r>
              <a:rPr lang="en-US" sz="2600" b="1" dirty="0">
                <a:solidFill>
                  <a:srgbClr val="000000"/>
                </a:solidFill>
                <a:latin typeface="Century Gothic" panose="020B0502020202020204" pitchFamily="34" charset="0"/>
                <a:cs typeface="Comic Sans MS"/>
              </a:rPr>
              <a:t>1. I have one candidate, uniquely qualified.</a:t>
            </a:r>
          </a:p>
        </p:txBody>
      </p:sp>
      <p:sp>
        <p:nvSpPr>
          <p:cNvPr id="7" name="TextBox 6">
            <a:extLst>
              <a:ext uri="{FF2B5EF4-FFF2-40B4-BE49-F238E27FC236}">
                <a16:creationId xmlns:a16="http://schemas.microsoft.com/office/drawing/2014/main" id="{5FF59040-FB5E-3FDC-7C4F-5AAA2FB17F0D}"/>
              </a:ext>
            </a:extLst>
          </p:cNvPr>
          <p:cNvSpPr txBox="1"/>
          <p:nvPr/>
        </p:nvSpPr>
        <p:spPr>
          <a:xfrm>
            <a:off x="8136532" y="3607222"/>
            <a:ext cx="3510980" cy="892552"/>
          </a:xfrm>
          <a:prstGeom prst="rect">
            <a:avLst/>
          </a:prstGeom>
          <a:noFill/>
          <a:ln w="50800">
            <a:solidFill>
              <a:schemeClr val="tx1"/>
            </a:solidFill>
          </a:ln>
        </p:spPr>
        <p:txBody>
          <a:bodyPr wrap="square" rtlCol="0">
            <a:spAutoFit/>
          </a:bodyPr>
          <a:lstStyle/>
          <a:p>
            <a:pPr algn="ctr"/>
            <a:r>
              <a:rPr lang="en-US" sz="2600" b="1" dirty="0">
                <a:solidFill>
                  <a:srgbClr val="000000"/>
                </a:solidFill>
                <a:latin typeface="Century Gothic" panose="020B0502020202020204" pitchFamily="34" charset="0"/>
                <a:cs typeface="Comic Sans MS"/>
              </a:rPr>
              <a:t>2. I don’t want a relationship.</a:t>
            </a:r>
          </a:p>
        </p:txBody>
      </p:sp>
      <p:sp>
        <p:nvSpPr>
          <p:cNvPr id="9" name="TextBox 8">
            <a:extLst>
              <a:ext uri="{FF2B5EF4-FFF2-40B4-BE49-F238E27FC236}">
                <a16:creationId xmlns:a16="http://schemas.microsoft.com/office/drawing/2014/main" id="{12EA0663-80B7-06F1-D922-9F4C5E8D483B}"/>
              </a:ext>
            </a:extLst>
          </p:cNvPr>
          <p:cNvSpPr txBox="1"/>
          <p:nvPr/>
        </p:nvSpPr>
        <p:spPr>
          <a:xfrm>
            <a:off x="4249551" y="4715143"/>
            <a:ext cx="7530619" cy="492443"/>
          </a:xfrm>
          <a:prstGeom prst="rect">
            <a:avLst/>
          </a:prstGeom>
          <a:noFill/>
          <a:ln w="50800">
            <a:solidFill>
              <a:schemeClr val="tx1"/>
            </a:solidFill>
          </a:ln>
        </p:spPr>
        <p:txBody>
          <a:bodyPr wrap="square" rtlCol="0">
            <a:spAutoFit/>
          </a:bodyPr>
          <a:lstStyle/>
          <a:p>
            <a:pPr algn="ctr"/>
            <a:r>
              <a:rPr lang="en-US" sz="2600" b="1" dirty="0">
                <a:solidFill>
                  <a:srgbClr val="000000"/>
                </a:solidFill>
                <a:latin typeface="Century Gothic" panose="020B0502020202020204" pitchFamily="34" charset="0"/>
                <a:cs typeface="Comic Sans MS"/>
              </a:rPr>
              <a:t>3. I don’t want to be a Preferred Supplier.</a:t>
            </a:r>
          </a:p>
        </p:txBody>
      </p:sp>
      <p:pic>
        <p:nvPicPr>
          <p:cNvPr id="14" name="Picture 13" descr="A cartoon of a person and dog dancing&#10;&#10;Description automatically generated">
            <a:extLst>
              <a:ext uri="{FF2B5EF4-FFF2-40B4-BE49-F238E27FC236}">
                <a16:creationId xmlns:a16="http://schemas.microsoft.com/office/drawing/2014/main" id="{BB59DEED-8CD9-F8BA-59B6-2FAB69FDE3CB}"/>
              </a:ext>
            </a:extLst>
          </p:cNvPr>
          <p:cNvPicPr>
            <a:picLocks noChangeAspect="1"/>
          </p:cNvPicPr>
          <p:nvPr/>
        </p:nvPicPr>
        <p:blipFill>
          <a:blip r:embed="rId2"/>
          <a:stretch>
            <a:fillRect/>
          </a:stretch>
        </p:blipFill>
        <p:spPr>
          <a:xfrm>
            <a:off x="678307" y="2761837"/>
            <a:ext cx="3202370" cy="3858277"/>
          </a:xfrm>
          <a:prstGeom prst="rect">
            <a:avLst/>
          </a:prstGeom>
          <a:ln w="63500">
            <a:solidFill>
              <a:srgbClr val="00B0F0"/>
            </a:solidFill>
          </a:ln>
        </p:spPr>
      </p:pic>
      <p:sp>
        <p:nvSpPr>
          <p:cNvPr id="15" name="Right Arrow 14">
            <a:extLst>
              <a:ext uri="{FF2B5EF4-FFF2-40B4-BE49-F238E27FC236}">
                <a16:creationId xmlns:a16="http://schemas.microsoft.com/office/drawing/2014/main" id="{8507A343-5854-9603-9521-5154AAD8BF5E}"/>
              </a:ext>
            </a:extLst>
          </p:cNvPr>
          <p:cNvSpPr/>
          <p:nvPr/>
        </p:nvSpPr>
        <p:spPr>
          <a:xfrm rot="7832504">
            <a:off x="10444293" y="2451704"/>
            <a:ext cx="1416424" cy="440370"/>
          </a:xfrm>
          <a:prstGeom prst="rightArrow">
            <a:avLst/>
          </a:prstGeom>
          <a:solidFill>
            <a:srgbClr val="FF0000"/>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31903108-F2E5-DEAB-0132-AAB0B785CCC0}"/>
              </a:ext>
            </a:extLst>
          </p:cNvPr>
          <p:cNvSpPr/>
          <p:nvPr/>
        </p:nvSpPr>
        <p:spPr>
          <a:xfrm rot="10800000">
            <a:off x="8475598" y="2820890"/>
            <a:ext cx="1416424" cy="440370"/>
          </a:xfrm>
          <a:prstGeom prst="rightArrow">
            <a:avLst/>
          </a:prstGeom>
          <a:solidFill>
            <a:srgbClr val="FF0000"/>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35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1" y="1914751"/>
            <a:ext cx="6656294" cy="584775"/>
          </a:xfrm>
          <a:prstGeom prst="rect">
            <a:avLst/>
          </a:prstGeom>
          <a:noFill/>
          <a:ln w="63500">
            <a:solidFill>
              <a:srgbClr val="00B0F0"/>
            </a:solidFill>
          </a:ln>
        </p:spPr>
        <p:txBody>
          <a:bodyPr wrap="square" rtlCol="0">
            <a:spAutoFit/>
          </a:bodyPr>
          <a:lstStyle/>
          <a:p>
            <a:pPr algn="ctr"/>
            <a:r>
              <a:rPr lang="en-US" sz="3200" b="1" dirty="0">
                <a:latin typeface="Century Gothic" panose="020B0502020202020204" pitchFamily="34" charset="0"/>
              </a:rPr>
              <a:t>8% Fees!</a:t>
            </a:r>
          </a:p>
        </p:txBody>
      </p:sp>
      <p:sp>
        <p:nvSpPr>
          <p:cNvPr id="5" name="TextBox 4">
            <a:extLst>
              <a:ext uri="{FF2B5EF4-FFF2-40B4-BE49-F238E27FC236}">
                <a16:creationId xmlns:a16="http://schemas.microsoft.com/office/drawing/2014/main" id="{8D0C0032-7552-DB28-5D8D-F866A8B8E89F}"/>
              </a:ext>
            </a:extLst>
          </p:cNvPr>
          <p:cNvSpPr txBox="1"/>
          <p:nvPr/>
        </p:nvSpPr>
        <p:spPr>
          <a:xfrm>
            <a:off x="838200" y="2671602"/>
            <a:ext cx="7642412" cy="584775"/>
          </a:xfrm>
          <a:prstGeom prst="rect">
            <a:avLst/>
          </a:prstGeom>
          <a:noFill/>
          <a:ln w="50800">
            <a:solidFill>
              <a:schemeClr val="tx1"/>
            </a:solidFill>
          </a:ln>
        </p:spPr>
        <p:txBody>
          <a:bodyPr wrap="square" rtlCol="0">
            <a:spAutoFit/>
          </a:bodyPr>
          <a:lstStyle/>
          <a:p>
            <a:pPr algn="ctr"/>
            <a:r>
              <a:rPr lang="en-US" sz="3200" b="1" dirty="0">
                <a:solidFill>
                  <a:srgbClr val="000000"/>
                </a:solidFill>
                <a:latin typeface="Century Gothic" panose="020B0502020202020204" pitchFamily="34" charset="0"/>
                <a:cs typeface="Comic Sans MS"/>
              </a:rPr>
              <a:t>In a Hot/ Candidate Driven Market…</a:t>
            </a:r>
          </a:p>
        </p:txBody>
      </p:sp>
      <p:sp>
        <p:nvSpPr>
          <p:cNvPr id="7" name="TextBox 6">
            <a:extLst>
              <a:ext uri="{FF2B5EF4-FFF2-40B4-BE49-F238E27FC236}">
                <a16:creationId xmlns:a16="http://schemas.microsoft.com/office/drawing/2014/main" id="{5FF59040-FB5E-3FDC-7C4F-5AAA2FB17F0D}"/>
              </a:ext>
            </a:extLst>
          </p:cNvPr>
          <p:cNvSpPr txBox="1"/>
          <p:nvPr/>
        </p:nvSpPr>
        <p:spPr>
          <a:xfrm>
            <a:off x="5682505" y="3792056"/>
            <a:ext cx="3231776" cy="1477328"/>
          </a:xfrm>
          <a:prstGeom prst="rect">
            <a:avLst/>
          </a:prstGeom>
          <a:noFill/>
          <a:ln w="50800">
            <a:solidFill>
              <a:schemeClr val="tx1"/>
            </a:solidFill>
          </a:ln>
        </p:spPr>
        <p:txBody>
          <a:bodyPr wrap="square" rtlCol="0">
            <a:spAutoFit/>
          </a:bodyPr>
          <a:lstStyle/>
          <a:p>
            <a:pPr algn="ctr"/>
            <a:r>
              <a:rPr lang="en-US" sz="3000" b="1" dirty="0">
                <a:solidFill>
                  <a:srgbClr val="000000"/>
                </a:solidFill>
                <a:latin typeface="Century Gothic" panose="020B0502020202020204" pitchFamily="34" charset="0"/>
                <a:cs typeface="Comic Sans MS"/>
              </a:rPr>
              <a:t>1. Ugh!! What’s wrong with an 8% agency?</a:t>
            </a:r>
          </a:p>
        </p:txBody>
      </p:sp>
      <p:sp>
        <p:nvSpPr>
          <p:cNvPr id="9" name="TextBox 8">
            <a:extLst>
              <a:ext uri="{FF2B5EF4-FFF2-40B4-BE49-F238E27FC236}">
                <a16:creationId xmlns:a16="http://schemas.microsoft.com/office/drawing/2014/main" id="{12EA0663-80B7-06F1-D922-9F4C5E8D483B}"/>
              </a:ext>
            </a:extLst>
          </p:cNvPr>
          <p:cNvSpPr txBox="1"/>
          <p:nvPr/>
        </p:nvSpPr>
        <p:spPr>
          <a:xfrm>
            <a:off x="838200" y="5542641"/>
            <a:ext cx="4235824" cy="1015663"/>
          </a:xfrm>
          <a:prstGeom prst="rect">
            <a:avLst/>
          </a:prstGeom>
          <a:noFill/>
          <a:ln w="50800">
            <a:solidFill>
              <a:schemeClr val="tx1"/>
            </a:solidFill>
          </a:ln>
        </p:spPr>
        <p:txBody>
          <a:bodyPr wrap="square" rtlCol="0">
            <a:spAutoFit/>
          </a:bodyPr>
          <a:lstStyle/>
          <a:p>
            <a:pPr algn="ctr"/>
            <a:r>
              <a:rPr lang="en-US" sz="3000" b="1" dirty="0">
                <a:solidFill>
                  <a:srgbClr val="000000"/>
                </a:solidFill>
                <a:latin typeface="Century Gothic" panose="020B0502020202020204" pitchFamily="34" charset="0"/>
                <a:cs typeface="Comic Sans MS"/>
              </a:rPr>
              <a:t>2. Correlate Cost/ Value.</a:t>
            </a:r>
          </a:p>
        </p:txBody>
      </p:sp>
      <p:sp>
        <p:nvSpPr>
          <p:cNvPr id="6" name="TextBox 5">
            <a:extLst>
              <a:ext uri="{FF2B5EF4-FFF2-40B4-BE49-F238E27FC236}">
                <a16:creationId xmlns:a16="http://schemas.microsoft.com/office/drawing/2014/main" id="{E6E04680-D7D3-8928-F31A-86BFD318CF68}"/>
              </a:ext>
            </a:extLst>
          </p:cNvPr>
          <p:cNvSpPr txBox="1"/>
          <p:nvPr/>
        </p:nvSpPr>
        <p:spPr>
          <a:xfrm>
            <a:off x="5437908" y="5773473"/>
            <a:ext cx="6085408" cy="553998"/>
          </a:xfrm>
          <a:prstGeom prst="rect">
            <a:avLst/>
          </a:prstGeom>
          <a:noFill/>
          <a:ln w="50800">
            <a:solidFill>
              <a:schemeClr val="tx1"/>
            </a:solidFill>
          </a:ln>
        </p:spPr>
        <p:txBody>
          <a:bodyPr wrap="square" rtlCol="0">
            <a:spAutoFit/>
          </a:bodyPr>
          <a:lstStyle/>
          <a:p>
            <a:pPr algn="ctr"/>
            <a:r>
              <a:rPr lang="en-US" sz="3000" b="1" dirty="0">
                <a:solidFill>
                  <a:srgbClr val="000000"/>
                </a:solidFill>
                <a:latin typeface="Century Gothic" panose="020B0502020202020204" pitchFamily="34" charset="0"/>
                <a:cs typeface="Comic Sans MS"/>
              </a:rPr>
              <a:t>3. I won’t do it (and I’m good).</a:t>
            </a:r>
          </a:p>
        </p:txBody>
      </p:sp>
      <p:pic>
        <p:nvPicPr>
          <p:cNvPr id="12" name="Picture 11" descr="A green and white sign with white letters&#10;&#10;Description automatically generated">
            <a:extLst>
              <a:ext uri="{FF2B5EF4-FFF2-40B4-BE49-F238E27FC236}">
                <a16:creationId xmlns:a16="http://schemas.microsoft.com/office/drawing/2014/main" id="{8EF492A4-4C80-1E58-35D5-5FF378193E1E}"/>
              </a:ext>
            </a:extLst>
          </p:cNvPr>
          <p:cNvPicPr>
            <a:picLocks noChangeAspect="1"/>
          </p:cNvPicPr>
          <p:nvPr/>
        </p:nvPicPr>
        <p:blipFill>
          <a:blip r:embed="rId2"/>
          <a:stretch>
            <a:fillRect/>
          </a:stretch>
        </p:blipFill>
        <p:spPr>
          <a:xfrm>
            <a:off x="838200" y="3589166"/>
            <a:ext cx="4478211" cy="1620686"/>
          </a:xfrm>
          <a:prstGeom prst="rect">
            <a:avLst/>
          </a:prstGeom>
          <a:ln w="63500">
            <a:solidFill>
              <a:schemeClr val="tx1"/>
            </a:solidFill>
          </a:ln>
        </p:spPr>
      </p:pic>
      <p:pic>
        <p:nvPicPr>
          <p:cNvPr id="17" name="Picture 16" descr="A person making a face&#10;&#10;Description automatically generated">
            <a:extLst>
              <a:ext uri="{FF2B5EF4-FFF2-40B4-BE49-F238E27FC236}">
                <a16:creationId xmlns:a16="http://schemas.microsoft.com/office/drawing/2014/main" id="{31B907BC-A5BD-0F09-1AC5-D3FD3A5C9AAD}"/>
              </a:ext>
            </a:extLst>
          </p:cNvPr>
          <p:cNvPicPr>
            <a:picLocks noChangeAspect="1"/>
          </p:cNvPicPr>
          <p:nvPr/>
        </p:nvPicPr>
        <p:blipFill>
          <a:blip r:embed="rId3"/>
          <a:stretch>
            <a:fillRect/>
          </a:stretch>
        </p:blipFill>
        <p:spPr>
          <a:xfrm>
            <a:off x="9280375" y="2714152"/>
            <a:ext cx="2609035" cy="2609035"/>
          </a:xfrm>
          <a:prstGeom prst="rect">
            <a:avLst/>
          </a:prstGeom>
          <a:ln w="63500">
            <a:solidFill>
              <a:srgbClr val="00B0F0"/>
            </a:solidFill>
          </a:ln>
        </p:spPr>
      </p:pic>
    </p:spTree>
    <p:extLst>
      <p:ext uri="{BB962C8B-B14F-4D97-AF65-F5344CB8AC3E}">
        <p14:creationId xmlns:p14="http://schemas.microsoft.com/office/powerpoint/2010/main" val="1909932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1" y="1914751"/>
            <a:ext cx="4540623" cy="584775"/>
          </a:xfrm>
          <a:prstGeom prst="rect">
            <a:avLst/>
          </a:prstGeom>
          <a:noFill/>
          <a:ln w="63500">
            <a:solidFill>
              <a:srgbClr val="00B0F0"/>
            </a:solidFill>
          </a:ln>
        </p:spPr>
        <p:txBody>
          <a:bodyPr wrap="square" rtlCol="0">
            <a:spAutoFit/>
          </a:bodyPr>
          <a:lstStyle/>
          <a:p>
            <a:pPr algn="ctr"/>
            <a:r>
              <a:rPr lang="en-US" sz="3200" b="1" dirty="0">
                <a:latin typeface="Century Gothic" panose="020B0502020202020204" pitchFamily="34" charset="0"/>
              </a:rPr>
              <a:t>Faith</a:t>
            </a:r>
          </a:p>
        </p:txBody>
      </p:sp>
      <p:sp>
        <p:nvSpPr>
          <p:cNvPr id="5" name="TextBox 4">
            <a:extLst>
              <a:ext uri="{FF2B5EF4-FFF2-40B4-BE49-F238E27FC236}">
                <a16:creationId xmlns:a16="http://schemas.microsoft.com/office/drawing/2014/main" id="{8D0C0032-7552-DB28-5D8D-F866A8B8E89F}"/>
              </a:ext>
            </a:extLst>
          </p:cNvPr>
          <p:cNvSpPr txBox="1"/>
          <p:nvPr/>
        </p:nvSpPr>
        <p:spPr>
          <a:xfrm>
            <a:off x="838200" y="2847257"/>
            <a:ext cx="4540624" cy="2400657"/>
          </a:xfrm>
          <a:prstGeom prst="rect">
            <a:avLst/>
          </a:prstGeom>
          <a:noFill/>
          <a:ln w="50800">
            <a:solidFill>
              <a:schemeClr val="tx1"/>
            </a:solidFill>
          </a:ln>
        </p:spPr>
        <p:txBody>
          <a:bodyPr wrap="square" rtlCol="0">
            <a:spAutoFit/>
          </a:bodyPr>
          <a:lstStyle/>
          <a:p>
            <a:pPr algn="ctr"/>
            <a:r>
              <a:rPr lang="en-US" sz="3000" b="1" dirty="0">
                <a:solidFill>
                  <a:srgbClr val="000000"/>
                </a:solidFill>
                <a:latin typeface="Century Gothic" panose="020B0502020202020204" pitchFamily="34" charset="0"/>
                <a:cs typeface="Comic Sans MS"/>
              </a:rPr>
              <a:t>When was the last time you made a list of your client’s direct competitors and beat a gatekeeper?</a:t>
            </a:r>
          </a:p>
        </p:txBody>
      </p:sp>
      <p:sp>
        <p:nvSpPr>
          <p:cNvPr id="9" name="TextBox 8">
            <a:extLst>
              <a:ext uri="{FF2B5EF4-FFF2-40B4-BE49-F238E27FC236}">
                <a16:creationId xmlns:a16="http://schemas.microsoft.com/office/drawing/2014/main" id="{12EA0663-80B7-06F1-D922-9F4C5E8D483B}"/>
              </a:ext>
            </a:extLst>
          </p:cNvPr>
          <p:cNvSpPr txBox="1"/>
          <p:nvPr/>
        </p:nvSpPr>
        <p:spPr>
          <a:xfrm>
            <a:off x="838200" y="5477212"/>
            <a:ext cx="4235824" cy="1015663"/>
          </a:xfrm>
          <a:prstGeom prst="rect">
            <a:avLst/>
          </a:prstGeom>
          <a:noFill/>
          <a:ln w="50800">
            <a:solidFill>
              <a:schemeClr val="tx1"/>
            </a:solidFill>
          </a:ln>
        </p:spPr>
        <p:txBody>
          <a:bodyPr wrap="square" rtlCol="0">
            <a:spAutoFit/>
          </a:bodyPr>
          <a:lstStyle/>
          <a:p>
            <a:pPr algn="ctr"/>
            <a:r>
              <a:rPr lang="en-US" sz="3000" b="1" dirty="0">
                <a:solidFill>
                  <a:srgbClr val="000000"/>
                </a:solidFill>
                <a:latin typeface="Century Gothic" panose="020B0502020202020204" pitchFamily="34" charset="0"/>
                <a:cs typeface="Comic Sans MS"/>
              </a:rPr>
              <a:t>But Dem, 8% is STILL a lot of money?</a:t>
            </a:r>
          </a:p>
        </p:txBody>
      </p:sp>
      <p:sp>
        <p:nvSpPr>
          <p:cNvPr id="3" name="Rounded Rectangular Callout 2">
            <a:extLst>
              <a:ext uri="{FF2B5EF4-FFF2-40B4-BE49-F238E27FC236}">
                <a16:creationId xmlns:a16="http://schemas.microsoft.com/office/drawing/2014/main" id="{AD3785F7-C06A-949E-1979-EFDB323414CE}"/>
              </a:ext>
            </a:extLst>
          </p:cNvPr>
          <p:cNvSpPr/>
          <p:nvPr/>
        </p:nvSpPr>
        <p:spPr>
          <a:xfrm>
            <a:off x="5862372" y="4756677"/>
            <a:ext cx="6063698" cy="1736198"/>
          </a:xfrm>
          <a:prstGeom prst="wedgeRoundRectCallout">
            <a:avLst>
              <a:gd name="adj1" fmla="val -57508"/>
              <a:gd name="adj2" fmla="val 43206"/>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B6A55E2-3BF2-6866-226F-613F361811D6}"/>
              </a:ext>
            </a:extLst>
          </p:cNvPr>
          <p:cNvSpPr txBox="1"/>
          <p:nvPr/>
        </p:nvSpPr>
        <p:spPr>
          <a:xfrm>
            <a:off x="6041665" y="4756677"/>
            <a:ext cx="5884404" cy="1631216"/>
          </a:xfrm>
          <a:prstGeom prst="rect">
            <a:avLst/>
          </a:prstGeom>
          <a:noFill/>
        </p:spPr>
        <p:txBody>
          <a:bodyPr wrap="square" rtlCol="0">
            <a:spAutoFit/>
          </a:bodyPr>
          <a:lstStyle/>
          <a:p>
            <a:pPr algn="ctr"/>
            <a:r>
              <a:rPr lang="en-US" sz="2500" b="1" i="1" dirty="0">
                <a:solidFill>
                  <a:srgbClr val="000000"/>
                </a:solidFill>
                <a:latin typeface="Century Gothic" panose="020B0502020202020204" pitchFamily="34" charset="0"/>
                <a:cs typeface="Comic Sans MS"/>
              </a:rPr>
              <a:t>No one lives without jostling and being jostled; in all ways you have to elbow your way through the world, giving and receiving offense”.</a:t>
            </a:r>
          </a:p>
        </p:txBody>
      </p:sp>
      <p:pic>
        <p:nvPicPr>
          <p:cNvPr id="14" name="Picture 13" descr="A colorful text on a white background&#10;&#10;Description automatically generated">
            <a:extLst>
              <a:ext uri="{FF2B5EF4-FFF2-40B4-BE49-F238E27FC236}">
                <a16:creationId xmlns:a16="http://schemas.microsoft.com/office/drawing/2014/main" id="{C7D3ABDD-2E0D-A366-4AFC-016F655783D1}"/>
              </a:ext>
            </a:extLst>
          </p:cNvPr>
          <p:cNvPicPr>
            <a:picLocks noChangeAspect="1"/>
          </p:cNvPicPr>
          <p:nvPr/>
        </p:nvPicPr>
        <p:blipFill>
          <a:blip r:embed="rId2"/>
          <a:stretch>
            <a:fillRect/>
          </a:stretch>
        </p:blipFill>
        <p:spPr>
          <a:xfrm>
            <a:off x="5772724" y="2210093"/>
            <a:ext cx="6063698" cy="1978452"/>
          </a:xfrm>
          <a:prstGeom prst="rect">
            <a:avLst/>
          </a:prstGeom>
        </p:spPr>
      </p:pic>
    </p:spTree>
    <p:extLst>
      <p:ext uri="{BB962C8B-B14F-4D97-AF65-F5344CB8AC3E}">
        <p14:creationId xmlns:p14="http://schemas.microsoft.com/office/powerpoint/2010/main" val="415105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0" y="2001181"/>
            <a:ext cx="5257800" cy="646331"/>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2 Entities</a:t>
            </a:r>
          </a:p>
        </p:txBody>
      </p:sp>
      <p:sp>
        <p:nvSpPr>
          <p:cNvPr id="5" name="TextBox 4">
            <a:extLst>
              <a:ext uri="{FF2B5EF4-FFF2-40B4-BE49-F238E27FC236}">
                <a16:creationId xmlns:a16="http://schemas.microsoft.com/office/drawing/2014/main" id="{4013B246-9A11-E8E1-9D33-B5996C4A2BDE}"/>
              </a:ext>
            </a:extLst>
          </p:cNvPr>
          <p:cNvSpPr txBox="1"/>
          <p:nvPr/>
        </p:nvSpPr>
        <p:spPr>
          <a:xfrm>
            <a:off x="242777" y="2958005"/>
            <a:ext cx="5257801" cy="2400657"/>
          </a:xfrm>
          <a:prstGeom prst="rect">
            <a:avLst/>
          </a:prstGeom>
          <a:noFill/>
          <a:ln w="50800">
            <a:solidFill>
              <a:schemeClr val="tx1"/>
            </a:solidFill>
          </a:ln>
        </p:spPr>
        <p:txBody>
          <a:bodyPr wrap="square" rtlCol="0">
            <a:spAutoFit/>
          </a:bodyPr>
          <a:lstStyle/>
          <a:p>
            <a:pPr algn="ctr"/>
            <a:r>
              <a:rPr lang="en-US" sz="5000" b="1" dirty="0">
                <a:solidFill>
                  <a:srgbClr val="000000"/>
                </a:solidFill>
                <a:latin typeface="Century Gothic" panose="020B0502020202020204" pitchFamily="34" charset="0"/>
                <a:cs typeface="Comic Sans MS"/>
              </a:rPr>
              <a:t>Line Management/ Decision Maker</a:t>
            </a:r>
          </a:p>
        </p:txBody>
      </p:sp>
      <p:sp>
        <p:nvSpPr>
          <p:cNvPr id="7" name="TextBox 6">
            <a:extLst>
              <a:ext uri="{FF2B5EF4-FFF2-40B4-BE49-F238E27FC236}">
                <a16:creationId xmlns:a16="http://schemas.microsoft.com/office/drawing/2014/main" id="{7855FA76-7013-1EA6-6DAE-3F5C8F619F22}"/>
              </a:ext>
            </a:extLst>
          </p:cNvPr>
          <p:cNvSpPr txBox="1"/>
          <p:nvPr/>
        </p:nvSpPr>
        <p:spPr>
          <a:xfrm>
            <a:off x="9112987" y="3631474"/>
            <a:ext cx="2836236" cy="1169551"/>
          </a:xfrm>
          <a:prstGeom prst="rect">
            <a:avLst/>
          </a:prstGeom>
          <a:noFill/>
          <a:ln w="50800">
            <a:solidFill>
              <a:schemeClr val="tx1"/>
            </a:solidFill>
          </a:ln>
        </p:spPr>
        <p:txBody>
          <a:bodyPr wrap="square" rtlCol="0">
            <a:spAutoFit/>
          </a:bodyPr>
          <a:lstStyle/>
          <a:p>
            <a:pPr algn="ctr"/>
            <a:r>
              <a:rPr lang="en-US" sz="7000" b="1" dirty="0">
                <a:solidFill>
                  <a:srgbClr val="000000"/>
                </a:solidFill>
                <a:latin typeface="Century Gothic" panose="020B0502020202020204" pitchFamily="34" charset="0"/>
                <a:cs typeface="Comic Sans MS"/>
              </a:rPr>
              <a:t>“HR”</a:t>
            </a:r>
          </a:p>
        </p:txBody>
      </p:sp>
      <p:sp>
        <p:nvSpPr>
          <p:cNvPr id="9" name="TextBox 8">
            <a:extLst>
              <a:ext uri="{FF2B5EF4-FFF2-40B4-BE49-F238E27FC236}">
                <a16:creationId xmlns:a16="http://schemas.microsoft.com/office/drawing/2014/main" id="{78A3354C-2A39-AAB1-636C-DCA9C0E45867}"/>
              </a:ext>
            </a:extLst>
          </p:cNvPr>
          <p:cNvSpPr txBox="1"/>
          <p:nvPr/>
        </p:nvSpPr>
        <p:spPr>
          <a:xfrm>
            <a:off x="4546306" y="5784989"/>
            <a:ext cx="7284187" cy="707886"/>
          </a:xfrm>
          <a:prstGeom prst="rect">
            <a:avLst/>
          </a:prstGeom>
          <a:noFill/>
          <a:ln w="50800">
            <a:solidFill>
              <a:schemeClr val="tx1"/>
            </a:solidFill>
          </a:ln>
        </p:spPr>
        <p:txBody>
          <a:bodyPr wrap="square" rtlCol="0">
            <a:spAutoFit/>
          </a:bodyPr>
          <a:lstStyle/>
          <a:p>
            <a:pPr algn="ctr"/>
            <a:r>
              <a:rPr lang="en-US" sz="4000" b="1" dirty="0">
                <a:solidFill>
                  <a:srgbClr val="000000"/>
                </a:solidFill>
                <a:latin typeface="Century Gothic" panose="020B0502020202020204" pitchFamily="34" charset="0"/>
                <a:cs typeface="Comic Sans MS"/>
              </a:rPr>
              <a:t>One Edict: Don’t sell to HR.</a:t>
            </a:r>
          </a:p>
        </p:txBody>
      </p:sp>
      <p:pic>
        <p:nvPicPr>
          <p:cNvPr id="12" name="Picture 11" descr="A purple background with white letters&#10;&#10;Description automatically generated">
            <a:extLst>
              <a:ext uri="{FF2B5EF4-FFF2-40B4-BE49-F238E27FC236}">
                <a16:creationId xmlns:a16="http://schemas.microsoft.com/office/drawing/2014/main" id="{7C346C79-BAFE-836C-2F26-AC459863494C}"/>
              </a:ext>
            </a:extLst>
          </p:cNvPr>
          <p:cNvPicPr>
            <a:picLocks noChangeAspect="1"/>
          </p:cNvPicPr>
          <p:nvPr/>
        </p:nvPicPr>
        <p:blipFill>
          <a:blip r:embed="rId2"/>
          <a:stretch>
            <a:fillRect/>
          </a:stretch>
        </p:blipFill>
        <p:spPr>
          <a:xfrm>
            <a:off x="5767109" y="3176206"/>
            <a:ext cx="3079346" cy="2080088"/>
          </a:xfrm>
          <a:prstGeom prst="rect">
            <a:avLst/>
          </a:prstGeom>
          <a:ln w="63500">
            <a:solidFill>
              <a:srgbClr val="00B0F0"/>
            </a:solidFill>
          </a:ln>
        </p:spPr>
      </p:pic>
      <p:sp>
        <p:nvSpPr>
          <p:cNvPr id="13" name="Right Arrow 12">
            <a:extLst>
              <a:ext uri="{FF2B5EF4-FFF2-40B4-BE49-F238E27FC236}">
                <a16:creationId xmlns:a16="http://schemas.microsoft.com/office/drawing/2014/main" id="{22B78EF3-F196-A793-42D0-64967363EEE7}"/>
              </a:ext>
            </a:extLst>
          </p:cNvPr>
          <p:cNvSpPr/>
          <p:nvPr/>
        </p:nvSpPr>
        <p:spPr>
          <a:xfrm>
            <a:off x="762000" y="5491766"/>
            <a:ext cx="3402419" cy="1134213"/>
          </a:xfrm>
          <a:prstGeom prst="rightArrow">
            <a:avLst/>
          </a:prstGeom>
          <a:solidFill>
            <a:srgbClr val="D883FF"/>
          </a:solidFill>
          <a:ln w="635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54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1" y="2001181"/>
            <a:ext cx="6370674" cy="1200329"/>
          </a:xfrm>
          <a:prstGeom prst="rect">
            <a:avLst/>
          </a:prstGeom>
          <a:noFill/>
          <a:ln w="63500">
            <a:solidFill>
              <a:srgbClr val="00B0F0"/>
            </a:solidFill>
          </a:ln>
        </p:spPr>
        <p:txBody>
          <a:bodyPr wrap="square" rtlCol="0">
            <a:spAutoFit/>
          </a:bodyPr>
          <a:lstStyle/>
          <a:p>
            <a:pPr algn="ctr"/>
            <a:r>
              <a:rPr lang="en-US" sz="3600" b="1" dirty="0">
                <a:latin typeface="Century Gothic" panose="020B0502020202020204" pitchFamily="34" charset="0"/>
              </a:rPr>
              <a:t>The larger the company, the less this is true.</a:t>
            </a:r>
          </a:p>
        </p:txBody>
      </p:sp>
      <p:sp>
        <p:nvSpPr>
          <p:cNvPr id="5" name="TextBox 4">
            <a:extLst>
              <a:ext uri="{FF2B5EF4-FFF2-40B4-BE49-F238E27FC236}">
                <a16:creationId xmlns:a16="http://schemas.microsoft.com/office/drawing/2014/main" id="{4013B246-9A11-E8E1-9D33-B5996C4A2BDE}"/>
              </a:ext>
            </a:extLst>
          </p:cNvPr>
          <p:cNvSpPr txBox="1"/>
          <p:nvPr/>
        </p:nvSpPr>
        <p:spPr>
          <a:xfrm>
            <a:off x="909083" y="3585265"/>
            <a:ext cx="5808921" cy="707886"/>
          </a:xfrm>
          <a:prstGeom prst="rect">
            <a:avLst/>
          </a:prstGeom>
          <a:noFill/>
          <a:ln w="50800">
            <a:solidFill>
              <a:schemeClr val="tx1"/>
            </a:solidFill>
          </a:ln>
        </p:spPr>
        <p:txBody>
          <a:bodyPr wrap="square" rtlCol="0">
            <a:spAutoFit/>
          </a:bodyPr>
          <a:lstStyle/>
          <a:p>
            <a:pPr algn="ctr"/>
            <a:r>
              <a:rPr lang="en-US" sz="4000" b="1" dirty="0">
                <a:solidFill>
                  <a:srgbClr val="000000"/>
                </a:solidFill>
                <a:latin typeface="Century Gothic" panose="020B0502020202020204" pitchFamily="34" charset="0"/>
                <a:cs typeface="Comic Sans MS"/>
              </a:rPr>
              <a:t>HR has Power [Budget]</a:t>
            </a:r>
          </a:p>
        </p:txBody>
      </p:sp>
      <p:sp>
        <p:nvSpPr>
          <p:cNvPr id="3" name="TextBox 2">
            <a:extLst>
              <a:ext uri="{FF2B5EF4-FFF2-40B4-BE49-F238E27FC236}">
                <a16:creationId xmlns:a16="http://schemas.microsoft.com/office/drawing/2014/main" id="{B411869D-564E-7F42-12FD-7B5F383335A8}"/>
              </a:ext>
            </a:extLst>
          </p:cNvPr>
          <p:cNvSpPr txBox="1"/>
          <p:nvPr/>
        </p:nvSpPr>
        <p:spPr>
          <a:xfrm>
            <a:off x="838200" y="4676906"/>
            <a:ext cx="7148623" cy="1569660"/>
          </a:xfrm>
          <a:prstGeom prst="rect">
            <a:avLst/>
          </a:prstGeom>
          <a:noFill/>
          <a:ln w="50800">
            <a:solidFill>
              <a:schemeClr val="tx1"/>
            </a:solidFill>
          </a:ln>
        </p:spPr>
        <p:txBody>
          <a:bodyPr wrap="square" rtlCol="0">
            <a:spAutoFit/>
          </a:bodyPr>
          <a:lstStyle/>
          <a:p>
            <a:pPr algn="ctr"/>
            <a:r>
              <a:rPr lang="en-US" sz="3200" b="1" dirty="0">
                <a:solidFill>
                  <a:srgbClr val="000000"/>
                </a:solidFill>
                <a:latin typeface="Century Gothic" panose="020B0502020202020204" pitchFamily="34" charset="0"/>
                <a:cs typeface="Comic Sans MS"/>
              </a:rPr>
              <a:t>No ONE candidate is worth the hassle [Exception of Sales: Superstar from direct competitor]</a:t>
            </a:r>
          </a:p>
        </p:txBody>
      </p:sp>
      <p:pic>
        <p:nvPicPr>
          <p:cNvPr id="8" name="Picture 7" descr="Cartoon of a person holding a sword&#10;&#10;Description automatically generated">
            <a:extLst>
              <a:ext uri="{FF2B5EF4-FFF2-40B4-BE49-F238E27FC236}">
                <a16:creationId xmlns:a16="http://schemas.microsoft.com/office/drawing/2014/main" id="{07381FBE-F9AD-DC18-D0FC-1C2F566236AB}"/>
              </a:ext>
            </a:extLst>
          </p:cNvPr>
          <p:cNvPicPr>
            <a:picLocks noChangeAspect="1"/>
          </p:cNvPicPr>
          <p:nvPr/>
        </p:nvPicPr>
        <p:blipFill>
          <a:blip r:embed="rId2"/>
          <a:stretch>
            <a:fillRect/>
          </a:stretch>
        </p:blipFill>
        <p:spPr>
          <a:xfrm>
            <a:off x="8513021" y="2023199"/>
            <a:ext cx="2608636" cy="4542096"/>
          </a:xfrm>
          <a:prstGeom prst="rect">
            <a:avLst/>
          </a:prstGeom>
          <a:ln w="63500">
            <a:solidFill>
              <a:srgbClr val="00B0F0"/>
            </a:solidFill>
          </a:ln>
        </p:spPr>
      </p:pic>
    </p:spTree>
    <p:extLst>
      <p:ext uri="{BB962C8B-B14F-4D97-AF65-F5344CB8AC3E}">
        <p14:creationId xmlns:p14="http://schemas.microsoft.com/office/powerpoint/2010/main" val="421818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1" y="2001181"/>
            <a:ext cx="6370674" cy="707886"/>
          </a:xfrm>
          <a:prstGeom prst="rect">
            <a:avLst/>
          </a:prstGeom>
          <a:noFill/>
          <a:ln w="63500">
            <a:solidFill>
              <a:srgbClr val="00B0F0"/>
            </a:solidFill>
          </a:ln>
        </p:spPr>
        <p:txBody>
          <a:bodyPr wrap="square" rtlCol="0">
            <a:spAutoFit/>
          </a:bodyPr>
          <a:lstStyle/>
          <a:p>
            <a:pPr algn="ctr"/>
            <a:r>
              <a:rPr lang="en-US" sz="4000" b="1" dirty="0">
                <a:latin typeface="Century Gothic" panose="020B0502020202020204" pitchFamily="34" charset="0"/>
              </a:rPr>
              <a:t>Third Entity: Internal Rec</a:t>
            </a:r>
          </a:p>
        </p:txBody>
      </p:sp>
      <p:sp>
        <p:nvSpPr>
          <p:cNvPr id="5" name="TextBox 4">
            <a:extLst>
              <a:ext uri="{FF2B5EF4-FFF2-40B4-BE49-F238E27FC236}">
                <a16:creationId xmlns:a16="http://schemas.microsoft.com/office/drawing/2014/main" id="{4013B246-9A11-E8E1-9D33-B5996C4A2BDE}"/>
              </a:ext>
            </a:extLst>
          </p:cNvPr>
          <p:cNvSpPr txBox="1"/>
          <p:nvPr/>
        </p:nvSpPr>
        <p:spPr>
          <a:xfrm>
            <a:off x="838200" y="2919544"/>
            <a:ext cx="2465292" cy="630942"/>
          </a:xfrm>
          <a:prstGeom prst="rect">
            <a:avLst/>
          </a:prstGeom>
          <a:noFill/>
          <a:ln w="50800">
            <a:solidFill>
              <a:schemeClr val="tx1"/>
            </a:solidFill>
          </a:ln>
        </p:spPr>
        <p:txBody>
          <a:bodyPr wrap="square" rtlCol="0">
            <a:spAutoFit/>
          </a:bodyPr>
          <a:lstStyle/>
          <a:p>
            <a:r>
              <a:rPr lang="en-US" sz="3500" b="1" dirty="0">
                <a:solidFill>
                  <a:srgbClr val="000000"/>
                </a:solidFill>
                <a:latin typeface="Century Gothic" panose="020B0502020202020204" pitchFamily="34" charset="0"/>
                <a:cs typeface="Comic Sans MS"/>
              </a:rPr>
              <a:t>1. Fill Jobs</a:t>
            </a:r>
          </a:p>
        </p:txBody>
      </p:sp>
      <p:sp>
        <p:nvSpPr>
          <p:cNvPr id="3" name="TextBox 2">
            <a:extLst>
              <a:ext uri="{FF2B5EF4-FFF2-40B4-BE49-F238E27FC236}">
                <a16:creationId xmlns:a16="http://schemas.microsoft.com/office/drawing/2014/main" id="{B411869D-564E-7F42-12FD-7B5F383335A8}"/>
              </a:ext>
            </a:extLst>
          </p:cNvPr>
          <p:cNvSpPr txBox="1"/>
          <p:nvPr/>
        </p:nvSpPr>
        <p:spPr>
          <a:xfrm>
            <a:off x="8246031" y="2970993"/>
            <a:ext cx="3107769" cy="630942"/>
          </a:xfrm>
          <a:prstGeom prst="rect">
            <a:avLst/>
          </a:prstGeom>
          <a:noFill/>
          <a:ln w="50800">
            <a:solidFill>
              <a:schemeClr val="tx1"/>
            </a:solidFill>
          </a:ln>
        </p:spPr>
        <p:txBody>
          <a:bodyPr wrap="square" rtlCol="0">
            <a:spAutoFit/>
          </a:bodyPr>
          <a:lstStyle/>
          <a:p>
            <a:r>
              <a:rPr lang="en-US" sz="3500" b="1" dirty="0">
                <a:solidFill>
                  <a:srgbClr val="000000"/>
                </a:solidFill>
                <a:latin typeface="Century Gothic" panose="020B0502020202020204" pitchFamily="34" charset="0"/>
                <a:cs typeface="Comic Sans MS"/>
              </a:rPr>
              <a:t>3. Avoid Fees</a:t>
            </a:r>
          </a:p>
        </p:txBody>
      </p:sp>
      <p:sp>
        <p:nvSpPr>
          <p:cNvPr id="6" name="TextBox 5">
            <a:extLst>
              <a:ext uri="{FF2B5EF4-FFF2-40B4-BE49-F238E27FC236}">
                <a16:creationId xmlns:a16="http://schemas.microsoft.com/office/drawing/2014/main" id="{A708F6BE-BEC6-9531-E631-EC02CEB38B18}"/>
              </a:ext>
            </a:extLst>
          </p:cNvPr>
          <p:cNvSpPr txBox="1"/>
          <p:nvPr/>
        </p:nvSpPr>
        <p:spPr>
          <a:xfrm>
            <a:off x="3620618" y="2963126"/>
            <a:ext cx="4308287" cy="630942"/>
          </a:xfrm>
          <a:prstGeom prst="rect">
            <a:avLst/>
          </a:prstGeom>
          <a:noFill/>
          <a:ln w="50800">
            <a:solidFill>
              <a:schemeClr val="tx1"/>
            </a:solidFill>
          </a:ln>
        </p:spPr>
        <p:txBody>
          <a:bodyPr wrap="square" rtlCol="0">
            <a:spAutoFit/>
          </a:bodyPr>
          <a:lstStyle/>
          <a:p>
            <a:r>
              <a:rPr lang="en-US" sz="3500" b="1" dirty="0">
                <a:solidFill>
                  <a:srgbClr val="000000"/>
                </a:solidFill>
                <a:latin typeface="Century Gothic" panose="020B0502020202020204" pitchFamily="34" charset="0"/>
                <a:cs typeface="Comic Sans MS"/>
              </a:rPr>
              <a:t>2. Manage Process</a:t>
            </a:r>
          </a:p>
        </p:txBody>
      </p:sp>
      <p:sp>
        <p:nvSpPr>
          <p:cNvPr id="7" name="TextBox 6">
            <a:extLst>
              <a:ext uri="{FF2B5EF4-FFF2-40B4-BE49-F238E27FC236}">
                <a16:creationId xmlns:a16="http://schemas.microsoft.com/office/drawing/2014/main" id="{2E364619-4F83-83E4-ADF7-22803A4581A6}"/>
              </a:ext>
            </a:extLst>
          </p:cNvPr>
          <p:cNvSpPr txBox="1"/>
          <p:nvPr/>
        </p:nvSpPr>
        <p:spPr>
          <a:xfrm>
            <a:off x="865509" y="3899493"/>
            <a:ext cx="4204034" cy="861774"/>
          </a:xfrm>
          <a:prstGeom prst="rect">
            <a:avLst/>
          </a:prstGeom>
          <a:noFill/>
          <a:ln w="50800">
            <a:solidFill>
              <a:schemeClr val="tx1"/>
            </a:solidFill>
          </a:ln>
        </p:spPr>
        <p:txBody>
          <a:bodyPr wrap="square" rtlCol="0">
            <a:spAutoFit/>
          </a:bodyPr>
          <a:lstStyle/>
          <a:p>
            <a:r>
              <a:rPr lang="en-US" sz="5000" b="1" dirty="0">
                <a:solidFill>
                  <a:srgbClr val="000000"/>
                </a:solidFill>
                <a:latin typeface="Century Gothic" panose="020B0502020202020204" pitchFamily="34" charset="0"/>
                <a:cs typeface="Comic Sans MS"/>
              </a:rPr>
              <a:t>4. GET EVEN!</a:t>
            </a:r>
          </a:p>
        </p:txBody>
      </p:sp>
      <p:sp>
        <p:nvSpPr>
          <p:cNvPr id="9" name="TextBox 8">
            <a:extLst>
              <a:ext uri="{FF2B5EF4-FFF2-40B4-BE49-F238E27FC236}">
                <a16:creationId xmlns:a16="http://schemas.microsoft.com/office/drawing/2014/main" id="{2A7660B4-85CB-DDD7-1D31-F6BC10BBC00F}"/>
              </a:ext>
            </a:extLst>
          </p:cNvPr>
          <p:cNvSpPr txBox="1"/>
          <p:nvPr/>
        </p:nvSpPr>
        <p:spPr>
          <a:xfrm>
            <a:off x="915228" y="5066692"/>
            <a:ext cx="3752803" cy="630942"/>
          </a:xfrm>
          <a:prstGeom prst="rect">
            <a:avLst/>
          </a:prstGeom>
          <a:noFill/>
          <a:ln w="50800">
            <a:solidFill>
              <a:schemeClr val="tx1"/>
            </a:solidFill>
          </a:ln>
        </p:spPr>
        <p:txBody>
          <a:bodyPr wrap="square" rtlCol="0">
            <a:spAutoFit/>
          </a:bodyPr>
          <a:lstStyle/>
          <a:p>
            <a:pPr algn="ctr"/>
            <a:r>
              <a:rPr lang="en-US" sz="3500" b="1" i="1" dirty="0">
                <a:solidFill>
                  <a:srgbClr val="000000"/>
                </a:solidFill>
                <a:latin typeface="Century Gothic" panose="020B0502020202020204" pitchFamily="34" charset="0"/>
                <a:cs typeface="Comic Sans MS"/>
              </a:rPr>
              <a:t>Schadenfreude</a:t>
            </a:r>
          </a:p>
        </p:txBody>
      </p:sp>
      <p:sp>
        <p:nvSpPr>
          <p:cNvPr id="10" name="TextBox 9">
            <a:extLst>
              <a:ext uri="{FF2B5EF4-FFF2-40B4-BE49-F238E27FC236}">
                <a16:creationId xmlns:a16="http://schemas.microsoft.com/office/drawing/2014/main" id="{E271BDF9-B727-2DAE-E02F-F173BA9AC9FE}"/>
              </a:ext>
            </a:extLst>
          </p:cNvPr>
          <p:cNvSpPr txBox="1"/>
          <p:nvPr/>
        </p:nvSpPr>
        <p:spPr>
          <a:xfrm>
            <a:off x="945994" y="5915071"/>
            <a:ext cx="3691270" cy="630942"/>
          </a:xfrm>
          <a:prstGeom prst="rect">
            <a:avLst/>
          </a:prstGeom>
          <a:noFill/>
          <a:ln w="50800">
            <a:solidFill>
              <a:schemeClr val="tx1"/>
            </a:solidFill>
          </a:ln>
        </p:spPr>
        <p:txBody>
          <a:bodyPr wrap="square" rtlCol="0">
            <a:spAutoFit/>
          </a:bodyPr>
          <a:lstStyle/>
          <a:p>
            <a:pPr algn="ctr"/>
            <a:r>
              <a:rPr lang="en-US" sz="3500" b="1" dirty="0">
                <a:solidFill>
                  <a:srgbClr val="000000"/>
                </a:solidFill>
                <a:latin typeface="Century Gothic" panose="020B0502020202020204" pitchFamily="34" charset="0"/>
                <a:cs typeface="Comic Sans MS"/>
              </a:rPr>
              <a:t>Team of Rivals</a:t>
            </a:r>
          </a:p>
        </p:txBody>
      </p:sp>
      <p:pic>
        <p:nvPicPr>
          <p:cNvPr id="12" name="Picture 11" descr="A group of people in clothing&#10;&#10;Description automatically generated">
            <a:extLst>
              <a:ext uri="{FF2B5EF4-FFF2-40B4-BE49-F238E27FC236}">
                <a16:creationId xmlns:a16="http://schemas.microsoft.com/office/drawing/2014/main" id="{25AFE1D1-9AEE-AC22-58B3-2F54532C97F7}"/>
              </a:ext>
            </a:extLst>
          </p:cNvPr>
          <p:cNvPicPr>
            <a:picLocks noChangeAspect="1"/>
          </p:cNvPicPr>
          <p:nvPr/>
        </p:nvPicPr>
        <p:blipFill>
          <a:blip r:embed="rId2"/>
          <a:stretch>
            <a:fillRect/>
          </a:stretch>
        </p:blipFill>
        <p:spPr>
          <a:xfrm>
            <a:off x="6269315" y="3848127"/>
            <a:ext cx="5084485" cy="2916114"/>
          </a:xfrm>
          <a:prstGeom prst="rect">
            <a:avLst/>
          </a:prstGeom>
          <a:ln w="63500">
            <a:solidFill>
              <a:srgbClr val="00B0F0"/>
            </a:solidFill>
          </a:ln>
        </p:spPr>
      </p:pic>
    </p:spTree>
    <p:extLst>
      <p:ext uri="{BB962C8B-B14F-4D97-AF65-F5344CB8AC3E}">
        <p14:creationId xmlns:p14="http://schemas.microsoft.com/office/powerpoint/2010/main" val="3372951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1" y="2001181"/>
            <a:ext cx="6370674" cy="707886"/>
          </a:xfrm>
          <a:prstGeom prst="rect">
            <a:avLst/>
          </a:prstGeom>
          <a:noFill/>
          <a:ln w="63500">
            <a:solidFill>
              <a:srgbClr val="00B0F0"/>
            </a:solidFill>
          </a:ln>
        </p:spPr>
        <p:txBody>
          <a:bodyPr wrap="square" rtlCol="0">
            <a:spAutoFit/>
          </a:bodyPr>
          <a:lstStyle/>
          <a:p>
            <a:pPr algn="ctr"/>
            <a:r>
              <a:rPr lang="en-US" sz="4000" b="1" dirty="0">
                <a:latin typeface="Century Gothic" panose="020B0502020202020204" pitchFamily="34" charset="0"/>
              </a:rPr>
              <a:t>In with the New</a:t>
            </a:r>
          </a:p>
        </p:txBody>
      </p:sp>
      <p:sp>
        <p:nvSpPr>
          <p:cNvPr id="5" name="TextBox 4">
            <a:extLst>
              <a:ext uri="{FF2B5EF4-FFF2-40B4-BE49-F238E27FC236}">
                <a16:creationId xmlns:a16="http://schemas.microsoft.com/office/drawing/2014/main" id="{4013B246-9A11-E8E1-9D33-B5996C4A2BDE}"/>
              </a:ext>
            </a:extLst>
          </p:cNvPr>
          <p:cNvSpPr txBox="1"/>
          <p:nvPr/>
        </p:nvSpPr>
        <p:spPr>
          <a:xfrm>
            <a:off x="838200" y="2919544"/>
            <a:ext cx="5652247" cy="1077218"/>
          </a:xfrm>
          <a:prstGeom prst="rect">
            <a:avLst/>
          </a:prstGeom>
          <a:noFill/>
          <a:ln w="50800">
            <a:solidFill>
              <a:schemeClr val="tx1"/>
            </a:solidFill>
          </a:ln>
        </p:spPr>
        <p:txBody>
          <a:bodyPr wrap="square" rtlCol="0">
            <a:spAutoFit/>
          </a:bodyPr>
          <a:lstStyle/>
          <a:p>
            <a:pPr algn="ctr"/>
            <a:r>
              <a:rPr lang="en-US" sz="3200" b="1" dirty="0">
                <a:solidFill>
                  <a:srgbClr val="000000"/>
                </a:solidFill>
                <a:latin typeface="Century Gothic" panose="020B0502020202020204" pitchFamily="34" charset="0"/>
                <a:cs typeface="Comic Sans MS"/>
              </a:rPr>
              <a:t>Gatekeeper: Databases and Social Networks</a:t>
            </a:r>
          </a:p>
        </p:txBody>
      </p:sp>
      <p:sp>
        <p:nvSpPr>
          <p:cNvPr id="6" name="TextBox 5">
            <a:extLst>
              <a:ext uri="{FF2B5EF4-FFF2-40B4-BE49-F238E27FC236}">
                <a16:creationId xmlns:a16="http://schemas.microsoft.com/office/drawing/2014/main" id="{A708F6BE-BEC6-9531-E631-EC02CEB38B18}"/>
              </a:ext>
            </a:extLst>
          </p:cNvPr>
          <p:cNvSpPr txBox="1"/>
          <p:nvPr/>
        </p:nvSpPr>
        <p:spPr>
          <a:xfrm>
            <a:off x="874889" y="4299197"/>
            <a:ext cx="4553240" cy="1077218"/>
          </a:xfrm>
          <a:prstGeom prst="rect">
            <a:avLst/>
          </a:prstGeom>
          <a:noFill/>
          <a:ln w="50800">
            <a:solidFill>
              <a:schemeClr val="tx1"/>
            </a:solidFill>
          </a:ln>
        </p:spPr>
        <p:txBody>
          <a:bodyPr wrap="square" rtlCol="0">
            <a:spAutoFit/>
          </a:bodyPr>
          <a:lstStyle/>
          <a:p>
            <a:pPr algn="ctr"/>
            <a:r>
              <a:rPr lang="en-US" sz="3200" b="1" dirty="0">
                <a:solidFill>
                  <a:srgbClr val="000000"/>
                </a:solidFill>
                <a:latin typeface="Century Gothic" panose="020B0502020202020204" pitchFamily="34" charset="0"/>
                <a:cs typeface="Comic Sans MS"/>
              </a:rPr>
              <a:t>Marketing Scripts: Voice Mail Grabbers</a:t>
            </a:r>
          </a:p>
        </p:txBody>
      </p:sp>
      <p:sp>
        <p:nvSpPr>
          <p:cNvPr id="10" name="TextBox 9">
            <a:extLst>
              <a:ext uri="{FF2B5EF4-FFF2-40B4-BE49-F238E27FC236}">
                <a16:creationId xmlns:a16="http://schemas.microsoft.com/office/drawing/2014/main" id="{E271BDF9-B727-2DAE-E02F-F173BA9AC9FE}"/>
              </a:ext>
            </a:extLst>
          </p:cNvPr>
          <p:cNvSpPr txBox="1"/>
          <p:nvPr/>
        </p:nvSpPr>
        <p:spPr>
          <a:xfrm>
            <a:off x="7010400" y="4784715"/>
            <a:ext cx="5056094" cy="1708160"/>
          </a:xfrm>
          <a:prstGeom prst="rect">
            <a:avLst/>
          </a:prstGeom>
          <a:noFill/>
          <a:ln w="50800">
            <a:solidFill>
              <a:schemeClr val="tx1"/>
            </a:solidFill>
          </a:ln>
        </p:spPr>
        <p:txBody>
          <a:bodyPr wrap="square" rtlCol="0">
            <a:spAutoFit/>
          </a:bodyPr>
          <a:lstStyle/>
          <a:p>
            <a:pPr algn="ctr"/>
            <a:r>
              <a:rPr lang="en-US" sz="3500" b="1" dirty="0">
                <a:solidFill>
                  <a:srgbClr val="000000"/>
                </a:solidFill>
                <a:latin typeface="Century Gothic" panose="020B0502020202020204" pitchFamily="34" charset="0"/>
                <a:cs typeface="Comic Sans MS"/>
              </a:rPr>
              <a:t>Mystique has been replaced by Transparency</a:t>
            </a:r>
          </a:p>
        </p:txBody>
      </p:sp>
      <p:sp>
        <p:nvSpPr>
          <p:cNvPr id="8" name="Rounded Rectangular Callout 7">
            <a:extLst>
              <a:ext uri="{FF2B5EF4-FFF2-40B4-BE49-F238E27FC236}">
                <a16:creationId xmlns:a16="http://schemas.microsoft.com/office/drawing/2014/main" id="{5A1341F7-5D4E-D1C9-919A-3898A9B705C4}"/>
              </a:ext>
            </a:extLst>
          </p:cNvPr>
          <p:cNvSpPr/>
          <p:nvPr/>
        </p:nvSpPr>
        <p:spPr>
          <a:xfrm>
            <a:off x="838200" y="5656148"/>
            <a:ext cx="5257800" cy="886705"/>
          </a:xfrm>
          <a:prstGeom prst="wedgeRoundRectCallout">
            <a:avLst>
              <a:gd name="adj1" fmla="val 58622"/>
              <a:gd name="adj2" fmla="val -32535"/>
              <a:gd name="adj3" fmla="val 16667"/>
            </a:avLst>
          </a:prstGeom>
          <a:noFill/>
          <a:ln w="635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AFB518F-82F8-0EBC-AD30-5FCAFFE4D317}"/>
              </a:ext>
            </a:extLst>
          </p:cNvPr>
          <p:cNvSpPr txBox="1"/>
          <p:nvPr/>
        </p:nvSpPr>
        <p:spPr>
          <a:xfrm>
            <a:off x="876299" y="5807112"/>
            <a:ext cx="5342965" cy="584775"/>
          </a:xfrm>
          <a:prstGeom prst="rect">
            <a:avLst/>
          </a:prstGeom>
          <a:noFill/>
        </p:spPr>
        <p:txBody>
          <a:bodyPr wrap="square" rtlCol="0">
            <a:spAutoFit/>
          </a:bodyPr>
          <a:lstStyle/>
          <a:p>
            <a:r>
              <a:rPr lang="en-US" sz="3200" b="1" i="1" dirty="0">
                <a:latin typeface="Century Gothic" panose="020B0502020202020204" pitchFamily="34" charset="0"/>
              </a:rPr>
              <a:t>“We don’t use agencies”</a:t>
            </a:r>
          </a:p>
        </p:txBody>
      </p:sp>
      <p:pic>
        <p:nvPicPr>
          <p:cNvPr id="16" name="Picture 15">
            <a:extLst>
              <a:ext uri="{FF2B5EF4-FFF2-40B4-BE49-F238E27FC236}">
                <a16:creationId xmlns:a16="http://schemas.microsoft.com/office/drawing/2014/main" id="{93FEC191-7D9D-3C53-0371-9ABBB813B63A}"/>
              </a:ext>
            </a:extLst>
          </p:cNvPr>
          <p:cNvPicPr>
            <a:picLocks noChangeAspect="1"/>
          </p:cNvPicPr>
          <p:nvPr/>
        </p:nvPicPr>
        <p:blipFill>
          <a:blip r:embed="rId2"/>
          <a:stretch>
            <a:fillRect/>
          </a:stretch>
        </p:blipFill>
        <p:spPr>
          <a:xfrm>
            <a:off x="7713010" y="1690688"/>
            <a:ext cx="3640789" cy="2793561"/>
          </a:xfrm>
          <a:prstGeom prst="rect">
            <a:avLst/>
          </a:prstGeom>
        </p:spPr>
      </p:pic>
    </p:spTree>
    <p:extLst>
      <p:ext uri="{BB962C8B-B14F-4D97-AF65-F5344CB8AC3E}">
        <p14:creationId xmlns:p14="http://schemas.microsoft.com/office/powerpoint/2010/main" val="175460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0" y="2001181"/>
            <a:ext cx="10515599" cy="1231106"/>
          </a:xfrm>
          <a:prstGeom prst="rect">
            <a:avLst/>
          </a:prstGeom>
          <a:noFill/>
          <a:ln w="63500">
            <a:solidFill>
              <a:srgbClr val="00B0F0"/>
            </a:solidFill>
          </a:ln>
        </p:spPr>
        <p:txBody>
          <a:bodyPr wrap="square" rtlCol="0">
            <a:spAutoFit/>
          </a:bodyPr>
          <a:lstStyle/>
          <a:p>
            <a:pPr algn="ctr"/>
            <a:r>
              <a:rPr lang="en-US" sz="3700" b="1" dirty="0">
                <a:latin typeface="Century Gothic" panose="020B0502020202020204" pitchFamily="34" charset="0"/>
              </a:rPr>
              <a:t>When Database Management Software is sold to you…</a:t>
            </a:r>
          </a:p>
        </p:txBody>
      </p:sp>
      <p:sp>
        <p:nvSpPr>
          <p:cNvPr id="5" name="TextBox 4">
            <a:extLst>
              <a:ext uri="{FF2B5EF4-FFF2-40B4-BE49-F238E27FC236}">
                <a16:creationId xmlns:a16="http://schemas.microsoft.com/office/drawing/2014/main" id="{4013B246-9A11-E8E1-9D33-B5996C4A2BDE}"/>
              </a:ext>
            </a:extLst>
          </p:cNvPr>
          <p:cNvSpPr txBox="1"/>
          <p:nvPr/>
        </p:nvSpPr>
        <p:spPr>
          <a:xfrm>
            <a:off x="5880848" y="3439814"/>
            <a:ext cx="5069879" cy="1015663"/>
          </a:xfrm>
          <a:prstGeom prst="rect">
            <a:avLst/>
          </a:prstGeom>
          <a:noFill/>
          <a:ln w="50800">
            <a:solidFill>
              <a:schemeClr val="tx1"/>
            </a:solidFill>
          </a:ln>
        </p:spPr>
        <p:txBody>
          <a:bodyPr wrap="square" rtlCol="0">
            <a:spAutoFit/>
          </a:bodyPr>
          <a:lstStyle/>
          <a:p>
            <a:pPr algn="ctr"/>
            <a:r>
              <a:rPr lang="en-US" sz="3000" b="1" dirty="0">
                <a:solidFill>
                  <a:srgbClr val="000000"/>
                </a:solidFill>
                <a:latin typeface="Century Gothic" panose="020B0502020202020204" pitchFamily="34" charset="0"/>
                <a:cs typeface="Comic Sans MS"/>
              </a:rPr>
              <a:t>They promise it will make you more efficient.</a:t>
            </a:r>
          </a:p>
        </p:txBody>
      </p:sp>
      <p:sp>
        <p:nvSpPr>
          <p:cNvPr id="6" name="TextBox 5">
            <a:extLst>
              <a:ext uri="{FF2B5EF4-FFF2-40B4-BE49-F238E27FC236}">
                <a16:creationId xmlns:a16="http://schemas.microsoft.com/office/drawing/2014/main" id="{A708F6BE-BEC6-9531-E631-EC02CEB38B18}"/>
              </a:ext>
            </a:extLst>
          </p:cNvPr>
          <p:cNvSpPr txBox="1"/>
          <p:nvPr/>
        </p:nvSpPr>
        <p:spPr>
          <a:xfrm>
            <a:off x="5880847" y="4559241"/>
            <a:ext cx="5056094" cy="1015663"/>
          </a:xfrm>
          <a:prstGeom prst="rect">
            <a:avLst/>
          </a:prstGeom>
          <a:noFill/>
          <a:ln w="50800">
            <a:solidFill>
              <a:schemeClr val="tx1"/>
            </a:solidFill>
          </a:ln>
        </p:spPr>
        <p:txBody>
          <a:bodyPr wrap="square" rtlCol="0">
            <a:spAutoFit/>
          </a:bodyPr>
          <a:lstStyle/>
          <a:p>
            <a:pPr algn="ctr"/>
            <a:r>
              <a:rPr lang="en-US" sz="3000" b="1" dirty="0">
                <a:solidFill>
                  <a:srgbClr val="000000"/>
                </a:solidFill>
                <a:latin typeface="Century Gothic" panose="020B0502020202020204" pitchFamily="34" charset="0"/>
                <a:cs typeface="Comic Sans MS"/>
              </a:rPr>
              <a:t>Which will make you more productive.</a:t>
            </a:r>
          </a:p>
        </p:txBody>
      </p:sp>
      <p:sp>
        <p:nvSpPr>
          <p:cNvPr id="10" name="TextBox 9">
            <a:extLst>
              <a:ext uri="{FF2B5EF4-FFF2-40B4-BE49-F238E27FC236}">
                <a16:creationId xmlns:a16="http://schemas.microsoft.com/office/drawing/2014/main" id="{E271BDF9-B727-2DAE-E02F-F173BA9AC9FE}"/>
              </a:ext>
            </a:extLst>
          </p:cNvPr>
          <p:cNvSpPr txBox="1"/>
          <p:nvPr/>
        </p:nvSpPr>
        <p:spPr>
          <a:xfrm>
            <a:off x="5880847" y="5729805"/>
            <a:ext cx="5056094" cy="1015663"/>
          </a:xfrm>
          <a:prstGeom prst="rect">
            <a:avLst/>
          </a:prstGeom>
          <a:noFill/>
          <a:ln w="50800">
            <a:solidFill>
              <a:schemeClr val="tx1"/>
            </a:solidFill>
          </a:ln>
        </p:spPr>
        <p:txBody>
          <a:bodyPr wrap="square" rtlCol="0">
            <a:spAutoFit/>
          </a:bodyPr>
          <a:lstStyle/>
          <a:p>
            <a:pPr algn="ctr"/>
            <a:r>
              <a:rPr lang="en-US" sz="3000" b="1" dirty="0">
                <a:solidFill>
                  <a:srgbClr val="000000"/>
                </a:solidFill>
                <a:latin typeface="Century Gothic" panose="020B0502020202020204" pitchFamily="34" charset="0"/>
                <a:cs typeface="Comic Sans MS"/>
              </a:rPr>
              <a:t>Which will result in more Placements.</a:t>
            </a:r>
          </a:p>
        </p:txBody>
      </p:sp>
      <p:pic>
        <p:nvPicPr>
          <p:cNvPr id="7" name="Picture 6" descr="A green text on a white background&#10;&#10;Description automatically generated">
            <a:extLst>
              <a:ext uri="{FF2B5EF4-FFF2-40B4-BE49-F238E27FC236}">
                <a16:creationId xmlns:a16="http://schemas.microsoft.com/office/drawing/2014/main" id="{F16D8506-6669-EF90-0E0E-EA5F802D76FE}"/>
              </a:ext>
            </a:extLst>
          </p:cNvPr>
          <p:cNvPicPr>
            <a:picLocks noChangeAspect="1"/>
          </p:cNvPicPr>
          <p:nvPr/>
        </p:nvPicPr>
        <p:blipFill>
          <a:blip r:embed="rId2"/>
          <a:stretch>
            <a:fillRect/>
          </a:stretch>
        </p:blipFill>
        <p:spPr>
          <a:xfrm>
            <a:off x="389966" y="3647752"/>
            <a:ext cx="5069879" cy="2717189"/>
          </a:xfrm>
          <a:prstGeom prst="rect">
            <a:avLst/>
          </a:prstGeom>
        </p:spPr>
      </p:pic>
    </p:spTree>
    <p:extLst>
      <p:ext uri="{BB962C8B-B14F-4D97-AF65-F5344CB8AC3E}">
        <p14:creationId xmlns:p14="http://schemas.microsoft.com/office/powerpoint/2010/main" val="67912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0" y="2001181"/>
            <a:ext cx="7122459" cy="1231106"/>
          </a:xfrm>
          <a:prstGeom prst="rect">
            <a:avLst/>
          </a:prstGeom>
          <a:noFill/>
          <a:ln w="63500">
            <a:solidFill>
              <a:srgbClr val="00B0F0"/>
            </a:solidFill>
          </a:ln>
        </p:spPr>
        <p:txBody>
          <a:bodyPr wrap="square" rtlCol="0">
            <a:spAutoFit/>
          </a:bodyPr>
          <a:lstStyle/>
          <a:p>
            <a:pPr algn="ctr"/>
            <a:r>
              <a:rPr lang="en-US" sz="3700" b="1" dirty="0">
                <a:latin typeface="Century Gothic" panose="020B0502020202020204" pitchFamily="34" charset="0"/>
              </a:rPr>
              <a:t>When Database Management Software is sold to you…</a:t>
            </a:r>
          </a:p>
        </p:txBody>
      </p:sp>
      <p:sp>
        <p:nvSpPr>
          <p:cNvPr id="5" name="TextBox 4">
            <a:extLst>
              <a:ext uri="{FF2B5EF4-FFF2-40B4-BE49-F238E27FC236}">
                <a16:creationId xmlns:a16="http://schemas.microsoft.com/office/drawing/2014/main" id="{4013B246-9A11-E8E1-9D33-B5996C4A2BDE}"/>
              </a:ext>
            </a:extLst>
          </p:cNvPr>
          <p:cNvSpPr txBox="1"/>
          <p:nvPr/>
        </p:nvSpPr>
        <p:spPr>
          <a:xfrm>
            <a:off x="838200" y="3482644"/>
            <a:ext cx="7093323" cy="1015663"/>
          </a:xfrm>
          <a:prstGeom prst="rect">
            <a:avLst/>
          </a:prstGeom>
          <a:noFill/>
          <a:ln w="50800">
            <a:solidFill>
              <a:schemeClr val="tx1"/>
            </a:solidFill>
          </a:ln>
        </p:spPr>
        <p:txBody>
          <a:bodyPr wrap="square" rtlCol="0">
            <a:spAutoFit/>
          </a:bodyPr>
          <a:lstStyle/>
          <a:p>
            <a:pPr algn="ctr"/>
            <a:r>
              <a:rPr lang="en-US" sz="3000" b="1" dirty="0">
                <a:solidFill>
                  <a:srgbClr val="000000"/>
                </a:solidFill>
                <a:latin typeface="Century Gothic" panose="020B0502020202020204" pitchFamily="34" charset="0"/>
                <a:cs typeface="Comic Sans MS"/>
              </a:rPr>
              <a:t>They promise it will make staffing more efficient.</a:t>
            </a:r>
          </a:p>
        </p:txBody>
      </p:sp>
      <p:sp>
        <p:nvSpPr>
          <p:cNvPr id="6" name="TextBox 5">
            <a:extLst>
              <a:ext uri="{FF2B5EF4-FFF2-40B4-BE49-F238E27FC236}">
                <a16:creationId xmlns:a16="http://schemas.microsoft.com/office/drawing/2014/main" id="{A708F6BE-BEC6-9531-E631-EC02CEB38B18}"/>
              </a:ext>
            </a:extLst>
          </p:cNvPr>
          <p:cNvSpPr txBox="1"/>
          <p:nvPr/>
        </p:nvSpPr>
        <p:spPr>
          <a:xfrm>
            <a:off x="867336" y="4692262"/>
            <a:ext cx="7093323" cy="553998"/>
          </a:xfrm>
          <a:prstGeom prst="rect">
            <a:avLst/>
          </a:prstGeom>
          <a:noFill/>
          <a:ln w="50800">
            <a:solidFill>
              <a:schemeClr val="tx1"/>
            </a:solidFill>
          </a:ln>
        </p:spPr>
        <p:txBody>
          <a:bodyPr wrap="square" rtlCol="0">
            <a:spAutoFit/>
          </a:bodyPr>
          <a:lstStyle/>
          <a:p>
            <a:pPr algn="ctr"/>
            <a:r>
              <a:rPr lang="en-US" sz="3000" b="1" dirty="0">
                <a:solidFill>
                  <a:srgbClr val="000000"/>
                </a:solidFill>
                <a:latin typeface="Century Gothic" panose="020B0502020202020204" pitchFamily="34" charset="0"/>
                <a:cs typeface="Comic Sans MS"/>
              </a:rPr>
              <a:t>Which will make HR more productive.</a:t>
            </a:r>
          </a:p>
        </p:txBody>
      </p:sp>
      <p:sp>
        <p:nvSpPr>
          <p:cNvPr id="10" name="TextBox 9">
            <a:extLst>
              <a:ext uri="{FF2B5EF4-FFF2-40B4-BE49-F238E27FC236}">
                <a16:creationId xmlns:a16="http://schemas.microsoft.com/office/drawing/2014/main" id="{E271BDF9-B727-2DAE-E02F-F173BA9AC9FE}"/>
              </a:ext>
            </a:extLst>
          </p:cNvPr>
          <p:cNvSpPr txBox="1"/>
          <p:nvPr/>
        </p:nvSpPr>
        <p:spPr>
          <a:xfrm>
            <a:off x="838200" y="5477212"/>
            <a:ext cx="4845423" cy="1015663"/>
          </a:xfrm>
          <a:prstGeom prst="rect">
            <a:avLst/>
          </a:prstGeom>
          <a:noFill/>
          <a:ln w="50800">
            <a:solidFill>
              <a:schemeClr val="tx1"/>
            </a:solidFill>
          </a:ln>
        </p:spPr>
        <p:txBody>
          <a:bodyPr wrap="square" rtlCol="0">
            <a:spAutoFit/>
          </a:bodyPr>
          <a:lstStyle/>
          <a:p>
            <a:pPr algn="ctr"/>
            <a:r>
              <a:rPr lang="en-US" sz="3000" b="1" dirty="0">
                <a:solidFill>
                  <a:srgbClr val="000000"/>
                </a:solidFill>
                <a:latin typeface="Century Gothic" panose="020B0502020202020204" pitchFamily="34" charset="0"/>
                <a:cs typeface="Comic Sans MS"/>
              </a:rPr>
              <a:t>Which will reduce/ eliminate fees.</a:t>
            </a:r>
          </a:p>
        </p:txBody>
      </p:sp>
      <p:sp>
        <p:nvSpPr>
          <p:cNvPr id="3" name="TextBox 2">
            <a:extLst>
              <a:ext uri="{FF2B5EF4-FFF2-40B4-BE49-F238E27FC236}">
                <a16:creationId xmlns:a16="http://schemas.microsoft.com/office/drawing/2014/main" id="{4761ACB7-D82F-A34F-D78F-50A055E4DB52}"/>
              </a:ext>
            </a:extLst>
          </p:cNvPr>
          <p:cNvSpPr txBox="1"/>
          <p:nvPr/>
        </p:nvSpPr>
        <p:spPr>
          <a:xfrm>
            <a:off x="5791199" y="5502228"/>
            <a:ext cx="5533463" cy="1015663"/>
          </a:xfrm>
          <a:prstGeom prst="rect">
            <a:avLst/>
          </a:prstGeom>
          <a:noFill/>
          <a:ln w="50800">
            <a:solidFill>
              <a:schemeClr val="tx1"/>
            </a:solidFill>
          </a:ln>
        </p:spPr>
        <p:txBody>
          <a:bodyPr wrap="square" rtlCol="0">
            <a:spAutoFit/>
          </a:bodyPr>
          <a:lstStyle/>
          <a:p>
            <a:pPr algn="ctr"/>
            <a:r>
              <a:rPr lang="en-US" sz="3000" b="1" dirty="0">
                <a:solidFill>
                  <a:srgbClr val="000000"/>
                </a:solidFill>
                <a:latin typeface="Century Gothic" panose="020B0502020202020204" pitchFamily="34" charset="0"/>
                <a:cs typeface="Comic Sans MS"/>
              </a:rPr>
              <a:t>Stockpile Theory combined with Social Networking.</a:t>
            </a:r>
          </a:p>
        </p:txBody>
      </p:sp>
      <p:pic>
        <p:nvPicPr>
          <p:cNvPr id="9" name="Picture 8" descr="A pile of toilet paper rolls&#10;&#10;Description automatically generated">
            <a:extLst>
              <a:ext uri="{FF2B5EF4-FFF2-40B4-BE49-F238E27FC236}">
                <a16:creationId xmlns:a16="http://schemas.microsoft.com/office/drawing/2014/main" id="{6BEFDEE0-119F-78E0-1202-CC640E700410}"/>
              </a:ext>
            </a:extLst>
          </p:cNvPr>
          <p:cNvPicPr>
            <a:picLocks noChangeAspect="1"/>
          </p:cNvPicPr>
          <p:nvPr/>
        </p:nvPicPr>
        <p:blipFill>
          <a:blip r:embed="rId2"/>
          <a:stretch>
            <a:fillRect/>
          </a:stretch>
        </p:blipFill>
        <p:spPr>
          <a:xfrm>
            <a:off x="8390965" y="2070241"/>
            <a:ext cx="3155576" cy="3155576"/>
          </a:xfrm>
          <a:prstGeom prst="rect">
            <a:avLst/>
          </a:prstGeom>
          <a:ln w="63500">
            <a:solidFill>
              <a:schemeClr val="tx1"/>
            </a:solidFill>
          </a:ln>
        </p:spPr>
      </p:pic>
    </p:spTree>
    <p:extLst>
      <p:ext uri="{BB962C8B-B14F-4D97-AF65-F5344CB8AC3E}">
        <p14:creationId xmlns:p14="http://schemas.microsoft.com/office/powerpoint/2010/main" val="273458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B54-DCA2-AEFD-94FB-321AFB4965F7}"/>
              </a:ext>
            </a:extLst>
          </p:cNvPr>
          <p:cNvSpPr>
            <a:spLocks noGrp="1"/>
          </p:cNvSpPr>
          <p:nvPr>
            <p:ph type="title"/>
          </p:nvPr>
        </p:nvSpPr>
        <p:spPr>
          <a:solidFill>
            <a:schemeClr val="tx1"/>
          </a:solidFill>
          <a:ln w="63500">
            <a:solidFill>
              <a:srgbClr val="00B0F0"/>
            </a:solidFill>
          </a:ln>
        </p:spPr>
        <p:txBody>
          <a:bodyPr/>
          <a:lstStyle/>
          <a:p>
            <a:pPr algn="ctr"/>
            <a:r>
              <a:rPr lang="en-US" b="1" dirty="0">
                <a:solidFill>
                  <a:srgbClr val="00B0F0"/>
                </a:solidFill>
              </a:rPr>
              <a:t>CLIENTS EXPLOITING RECRUITERS</a:t>
            </a:r>
          </a:p>
        </p:txBody>
      </p:sp>
      <p:sp>
        <p:nvSpPr>
          <p:cNvPr id="4" name="TextBox 3">
            <a:extLst>
              <a:ext uri="{FF2B5EF4-FFF2-40B4-BE49-F238E27FC236}">
                <a16:creationId xmlns:a16="http://schemas.microsoft.com/office/drawing/2014/main" id="{9A764DAA-C8E2-4493-93F8-75A414E0B978}"/>
              </a:ext>
            </a:extLst>
          </p:cNvPr>
          <p:cNvSpPr txBox="1"/>
          <p:nvPr/>
        </p:nvSpPr>
        <p:spPr>
          <a:xfrm>
            <a:off x="838200" y="1914751"/>
            <a:ext cx="7122459" cy="661720"/>
          </a:xfrm>
          <a:prstGeom prst="rect">
            <a:avLst/>
          </a:prstGeom>
          <a:noFill/>
          <a:ln w="63500">
            <a:solidFill>
              <a:srgbClr val="00B0F0"/>
            </a:solidFill>
          </a:ln>
        </p:spPr>
        <p:txBody>
          <a:bodyPr wrap="square" rtlCol="0">
            <a:spAutoFit/>
          </a:bodyPr>
          <a:lstStyle/>
          <a:p>
            <a:pPr algn="ctr"/>
            <a:r>
              <a:rPr lang="en-US" sz="3700" b="1" dirty="0">
                <a:latin typeface="Century Gothic" panose="020B0502020202020204" pitchFamily="34" charset="0"/>
              </a:rPr>
              <a:t>We USE Agencies All Right!</a:t>
            </a:r>
          </a:p>
        </p:txBody>
      </p:sp>
      <p:sp>
        <p:nvSpPr>
          <p:cNvPr id="5" name="TextBox 4">
            <a:extLst>
              <a:ext uri="{FF2B5EF4-FFF2-40B4-BE49-F238E27FC236}">
                <a16:creationId xmlns:a16="http://schemas.microsoft.com/office/drawing/2014/main" id="{4013B246-9A11-E8E1-9D33-B5996C4A2BDE}"/>
              </a:ext>
            </a:extLst>
          </p:cNvPr>
          <p:cNvSpPr txBox="1"/>
          <p:nvPr/>
        </p:nvSpPr>
        <p:spPr>
          <a:xfrm>
            <a:off x="838200" y="2798058"/>
            <a:ext cx="3341594" cy="630942"/>
          </a:xfrm>
          <a:prstGeom prst="rect">
            <a:avLst/>
          </a:prstGeom>
          <a:noFill/>
          <a:ln w="50800">
            <a:solidFill>
              <a:schemeClr val="tx1"/>
            </a:solidFill>
          </a:ln>
        </p:spPr>
        <p:txBody>
          <a:bodyPr wrap="square" rtlCol="0">
            <a:spAutoFit/>
          </a:bodyPr>
          <a:lstStyle/>
          <a:p>
            <a:pPr algn="ctr"/>
            <a:r>
              <a:rPr lang="en-US" sz="3500" b="1" dirty="0">
                <a:solidFill>
                  <a:srgbClr val="000000"/>
                </a:solidFill>
                <a:latin typeface="Century Gothic" panose="020B0502020202020204" pitchFamily="34" charset="0"/>
                <a:cs typeface="Comic Sans MS"/>
              </a:rPr>
              <a:t>Strategy:</a:t>
            </a:r>
          </a:p>
        </p:txBody>
      </p:sp>
      <p:sp>
        <p:nvSpPr>
          <p:cNvPr id="6" name="TextBox 5">
            <a:extLst>
              <a:ext uri="{FF2B5EF4-FFF2-40B4-BE49-F238E27FC236}">
                <a16:creationId xmlns:a16="http://schemas.microsoft.com/office/drawing/2014/main" id="{A708F6BE-BEC6-9531-E631-EC02CEB38B18}"/>
              </a:ext>
            </a:extLst>
          </p:cNvPr>
          <p:cNvSpPr txBox="1"/>
          <p:nvPr/>
        </p:nvSpPr>
        <p:spPr>
          <a:xfrm>
            <a:off x="838199" y="3650587"/>
            <a:ext cx="8090647" cy="2677656"/>
          </a:xfrm>
          <a:prstGeom prst="rect">
            <a:avLst/>
          </a:prstGeom>
          <a:noFill/>
          <a:ln w="50800">
            <a:solidFill>
              <a:schemeClr val="tx1"/>
            </a:solidFill>
          </a:ln>
        </p:spPr>
        <p:txBody>
          <a:bodyPr wrap="square" rtlCol="0">
            <a:spAutoFit/>
          </a:bodyPr>
          <a:lstStyle/>
          <a:p>
            <a:r>
              <a:rPr lang="en-US" sz="2800" b="1" dirty="0">
                <a:solidFill>
                  <a:srgbClr val="000000"/>
                </a:solidFill>
                <a:latin typeface="Century Gothic" panose="020B0502020202020204" pitchFamily="34" charset="0"/>
                <a:cs typeface="Comic Sans MS"/>
              </a:rPr>
              <a:t>1. When you get a marketing call from a recruiter...tell them you have no vacancies but would always look at good people. If you do have a vacancy, tell them you don’t have time to chat but please send CV’s and you’ll respond if you “like what you see”.</a:t>
            </a:r>
          </a:p>
        </p:txBody>
      </p:sp>
      <p:pic>
        <p:nvPicPr>
          <p:cNvPr id="8" name="Picture 7" descr="Cartoon character with a hat and a black face&#10;&#10;Description automatically generated">
            <a:extLst>
              <a:ext uri="{FF2B5EF4-FFF2-40B4-BE49-F238E27FC236}">
                <a16:creationId xmlns:a16="http://schemas.microsoft.com/office/drawing/2014/main" id="{01D6D883-1CD7-BAB9-09D6-329A1D633922}"/>
              </a:ext>
            </a:extLst>
          </p:cNvPr>
          <p:cNvPicPr>
            <a:picLocks noChangeAspect="1"/>
          </p:cNvPicPr>
          <p:nvPr/>
        </p:nvPicPr>
        <p:blipFill>
          <a:blip r:embed="rId2"/>
          <a:stretch>
            <a:fillRect/>
          </a:stretch>
        </p:blipFill>
        <p:spPr>
          <a:xfrm>
            <a:off x="9155779" y="2467460"/>
            <a:ext cx="2737398" cy="2737398"/>
          </a:xfrm>
          <a:prstGeom prst="rect">
            <a:avLst/>
          </a:prstGeom>
        </p:spPr>
      </p:pic>
    </p:spTree>
    <p:extLst>
      <p:ext uri="{BB962C8B-B14F-4D97-AF65-F5344CB8AC3E}">
        <p14:creationId xmlns:p14="http://schemas.microsoft.com/office/powerpoint/2010/main" val="3098928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3018</TotalTime>
  <Words>1148</Words>
  <Application>Microsoft Macintosh PowerPoint</Application>
  <PresentationFormat>Widescreen</PresentationFormat>
  <Paragraphs>114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Arial Rounded MT Bold</vt:lpstr>
      <vt:lpstr>Century Gothic</vt:lpstr>
      <vt:lpstr>Office Theme</vt:lpstr>
      <vt:lpstr>…and other ways clients exploit you!</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lpstr>CLIENTS EXPLOITING RECRUITERS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Kelly Tambourlas</dc:creator>
  <cp:lastModifiedBy>Kelly Tambourlas</cp:lastModifiedBy>
  <cp:revision>76</cp:revision>
  <dcterms:created xsi:type="dcterms:W3CDTF">2024-08-12T10:45:38Z</dcterms:created>
  <dcterms:modified xsi:type="dcterms:W3CDTF">2024-08-23T08:14:59Z</dcterms:modified>
</cp:coreProperties>
</file>