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458" r:id="rId2"/>
    <p:sldId id="409" r:id="rId3"/>
    <p:sldId id="447" r:id="rId4"/>
    <p:sldId id="446" r:id="rId5"/>
    <p:sldId id="448" r:id="rId6"/>
    <p:sldId id="449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38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D883FF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771"/>
    <p:restoredTop sz="94674"/>
  </p:normalViewPr>
  <p:slideViewPr>
    <p:cSldViewPr snapToGrid="0">
      <p:cViewPr varScale="1">
        <p:scale>
          <a:sx n="68" d="100"/>
          <a:sy n="68" d="100"/>
        </p:scale>
        <p:origin x="23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84DABD-B634-5262-BBA7-08B57306F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4B6500-09A0-2A4B-3815-B985CBF01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36" y="5086350"/>
            <a:ext cx="7405357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25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FDE9D-A1FC-F04A-05B7-63D916E9E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2DF809F-44EA-B519-ED33-B938F9FD05C1}"/>
              </a:ext>
            </a:extLst>
          </p:cNvPr>
          <p:cNvSpPr txBox="1"/>
          <p:nvPr/>
        </p:nvSpPr>
        <p:spPr>
          <a:xfrm>
            <a:off x="838201" y="1675711"/>
            <a:ext cx="1051559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Credibility = Data Points: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Time to Fill Ratio/ Number of years in business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040E36-0CBB-0110-F11F-A1FC8301717A}"/>
              </a:ext>
            </a:extLst>
          </p:cNvPr>
          <p:cNvSpPr txBox="1"/>
          <p:nvPr/>
        </p:nvSpPr>
        <p:spPr>
          <a:xfrm>
            <a:off x="713874" y="5275986"/>
            <a:ext cx="640882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“…why are you punishing me for my expertise…"</a:t>
            </a:r>
            <a:endParaRPr lang="en-US" sz="3200" b="1" i="1" dirty="0">
              <a:solidFill>
                <a:srgbClr val="0070C0"/>
              </a:solidFill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9218" name="Picture 2" descr="TALK POINT: Can official data be fudged ...">
            <a:extLst>
              <a:ext uri="{FF2B5EF4-FFF2-40B4-BE49-F238E27FC236}">
                <a16:creationId xmlns:a16="http://schemas.microsoft.com/office/drawing/2014/main" id="{A7E18DA8-396E-2D02-8EE7-5187988E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33" y="3484524"/>
            <a:ext cx="4217735" cy="2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blue and white sign with colorful squares&#10;&#10;AI-generated content may be incorrect.">
            <a:extLst>
              <a:ext uri="{FF2B5EF4-FFF2-40B4-BE49-F238E27FC236}">
                <a16:creationId xmlns:a16="http://schemas.microsoft.com/office/drawing/2014/main" id="{E4EF9955-EFE6-36E5-2A75-126B2493C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483" y="3220707"/>
            <a:ext cx="5003800" cy="1587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8CA7AF-61AD-EF58-5D6E-9A5D4B5FC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3578955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8A850-574C-976F-006F-08F942818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600DC4C-1194-1776-B2C1-00AEBFD2DD14}"/>
              </a:ext>
            </a:extLst>
          </p:cNvPr>
          <p:cNvSpPr txBox="1"/>
          <p:nvPr/>
        </p:nvSpPr>
        <p:spPr>
          <a:xfrm>
            <a:off x="838200" y="1670552"/>
            <a:ext cx="443163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Organ Donors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643F37-0D4E-73EE-1149-ECFA67F244B6}"/>
              </a:ext>
            </a:extLst>
          </p:cNvPr>
          <p:cNvSpPr txBox="1"/>
          <p:nvPr/>
        </p:nvSpPr>
        <p:spPr>
          <a:xfrm>
            <a:off x="838200" y="2747895"/>
            <a:ext cx="637673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If you ask twice, with time in between, the majority say YES!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93D1CA-F655-661F-A31B-F3DFEF13586D}"/>
              </a:ext>
            </a:extLst>
          </p:cNvPr>
          <p:cNvSpPr txBox="1"/>
          <p:nvPr/>
        </p:nvSpPr>
        <p:spPr>
          <a:xfrm>
            <a:off x="882316" y="4317682"/>
            <a:ext cx="4920917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You self consciously reconsider something that made an impression on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E5544-195D-8822-6373-DF23E2948BF5}"/>
              </a:ext>
            </a:extLst>
          </p:cNvPr>
          <p:cNvSpPr txBox="1"/>
          <p:nvPr/>
        </p:nvSpPr>
        <p:spPr>
          <a:xfrm>
            <a:off x="6179553" y="5385206"/>
            <a:ext cx="366963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“…how do I get more business?"</a:t>
            </a:r>
          </a:p>
        </p:txBody>
      </p:sp>
      <p:pic>
        <p:nvPicPr>
          <p:cNvPr id="11266" name="Picture 2" descr="A Music Career Game Changer">
            <a:extLst>
              <a:ext uri="{FF2B5EF4-FFF2-40B4-BE49-F238E27FC236}">
                <a16:creationId xmlns:a16="http://schemas.microsoft.com/office/drawing/2014/main" id="{513BE972-F146-0414-E817-AC401B76B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624" y="2230218"/>
            <a:ext cx="3497175" cy="300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06CC8BA-6F27-37E6-3C8F-BC68D7D3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389054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A1706-0E79-0DF5-6FF3-77F3EE424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5E037C4-51E3-7D44-F42E-1440C743F549}"/>
              </a:ext>
            </a:extLst>
          </p:cNvPr>
          <p:cNvSpPr txBox="1"/>
          <p:nvPr/>
        </p:nvSpPr>
        <p:spPr>
          <a:xfrm>
            <a:off x="838200" y="1755399"/>
            <a:ext cx="5586662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When a client fills a job: “Congratulations! Lets’ talk about the Bridesmaids…"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1C912-4AA0-9338-BB89-56AA96DD9E5F}"/>
              </a:ext>
            </a:extLst>
          </p:cNvPr>
          <p:cNvSpPr txBox="1"/>
          <p:nvPr/>
        </p:nvSpPr>
        <p:spPr>
          <a:xfrm>
            <a:off x="838200" y="4025293"/>
            <a:ext cx="4191000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Reverse Tracking: Referrals to Business, Referrals to Candidates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58562B-7CCB-65FD-AFEF-34AF4A946EA9}"/>
              </a:ext>
            </a:extLst>
          </p:cNvPr>
          <p:cNvSpPr txBox="1"/>
          <p:nvPr/>
        </p:nvSpPr>
        <p:spPr>
          <a:xfrm>
            <a:off x="5506453" y="5795009"/>
            <a:ext cx="606792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Stay Aware and Chip Away.</a:t>
            </a:r>
          </a:p>
        </p:txBody>
      </p:sp>
      <p:pic>
        <p:nvPicPr>
          <p:cNvPr id="11" name="Picture 10" descr="A group of women in dresses&#10;&#10;AI-generated content may be incorrect.">
            <a:extLst>
              <a:ext uri="{FF2B5EF4-FFF2-40B4-BE49-F238E27FC236}">
                <a16:creationId xmlns:a16="http://schemas.microsoft.com/office/drawing/2014/main" id="{2814A6B1-F904-38F8-DADD-FAA8738B1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527" y="2047873"/>
            <a:ext cx="4676271" cy="331819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1A04CD9-F7EA-B2BA-2F88-7A9EE752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141276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ACBBB-2E59-01C4-5EF0-DB66AD1DA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B706571-15F8-34A8-03DE-C3FEC33A0DE5}"/>
              </a:ext>
            </a:extLst>
          </p:cNvPr>
          <p:cNvSpPr txBox="1"/>
          <p:nvPr/>
        </p:nvSpPr>
        <p:spPr>
          <a:xfrm>
            <a:off x="838200" y="1770146"/>
            <a:ext cx="5586662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Controlled Desperation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=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“…I HAVE to make something happen today!”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94403-27A3-512B-9120-B9955234A79B}"/>
              </a:ext>
            </a:extLst>
          </p:cNvPr>
          <p:cNvSpPr txBox="1"/>
          <p:nvPr/>
        </p:nvSpPr>
        <p:spPr>
          <a:xfrm>
            <a:off x="1041954" y="4413884"/>
            <a:ext cx="5054046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It’s not about how good a recruiter you are.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It’s about the JOB you’re working!</a:t>
            </a:r>
          </a:p>
        </p:txBody>
      </p:sp>
      <p:pic>
        <p:nvPicPr>
          <p:cNvPr id="14338" name="Picture 2" descr="Seven Signs of Sales Desperation ...">
            <a:extLst>
              <a:ext uri="{FF2B5EF4-FFF2-40B4-BE49-F238E27FC236}">
                <a16:creationId xmlns:a16="http://schemas.microsoft.com/office/drawing/2014/main" id="{661EB6D8-07AF-0F4F-A435-55E1AE7F5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0" y="2265153"/>
            <a:ext cx="5054046" cy="368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B7DE463-A2AE-FA38-36D5-7F75A3009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1355098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6AB1-D5E3-5AB0-9DA6-5A7A75F1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BE15FB-3074-6ADD-EB85-76CC5A53855A}"/>
              </a:ext>
            </a:extLst>
          </p:cNvPr>
          <p:cNvSpPr txBox="1"/>
          <p:nvPr/>
        </p:nvSpPr>
        <p:spPr>
          <a:xfrm>
            <a:off x="698769" y="2521313"/>
            <a:ext cx="10794462" cy="2862322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entury Gothic" panose="020B0502020202020204" pitchFamily="34" charset="0"/>
                <a:cs typeface="Comic Sans MS"/>
              </a:rPr>
              <a:t>“…there is not much wrong in any of our lives that a placement doesn’t fix…”</a:t>
            </a:r>
          </a:p>
        </p:txBody>
      </p:sp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886385D7-E73D-B744-7AB0-CEA2B737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876" y="440556"/>
            <a:ext cx="5380248" cy="1526575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1184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7DA5B-31FD-8C38-0C63-30874FE7B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432A2-EB60-0F34-1FC8-0AE7727A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59DCEE-A7BB-3AD8-0EA4-BF6ADA2BD297}"/>
              </a:ext>
            </a:extLst>
          </p:cNvPr>
          <p:cNvSpPr txBox="1"/>
          <p:nvPr/>
        </p:nvSpPr>
        <p:spPr>
          <a:xfrm>
            <a:off x="838200" y="3136612"/>
            <a:ext cx="4263189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Medical Analogy: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4F0AEB-28F9-D7EA-609D-28EA6179B42D}"/>
              </a:ext>
            </a:extLst>
          </p:cNvPr>
          <p:cNvSpPr txBox="1"/>
          <p:nvPr/>
        </p:nvSpPr>
        <p:spPr>
          <a:xfrm>
            <a:off x="838200" y="1594025"/>
            <a:ext cx="73914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Remember “Rated R”?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We’re back with more Analogies!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C56C2-EDB6-C28C-E665-8F520E257DA9}"/>
              </a:ext>
            </a:extLst>
          </p:cNvPr>
          <p:cNvSpPr txBox="1"/>
          <p:nvPr/>
        </p:nvSpPr>
        <p:spPr>
          <a:xfrm>
            <a:off x="838200" y="4287321"/>
            <a:ext cx="5570622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Career Pain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Wound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The Placement is in the ambulance turning blue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3E08B-DA43-E55C-CB14-81F6E0559E48}"/>
              </a:ext>
            </a:extLst>
          </p:cNvPr>
          <p:cNvSpPr txBox="1"/>
          <p:nvPr/>
        </p:nvSpPr>
        <p:spPr>
          <a:xfrm>
            <a:off x="6701590" y="5114036"/>
            <a:ext cx="504123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Recruiters have a latent desire to be Doctors!</a:t>
            </a:r>
          </a:p>
        </p:txBody>
      </p:sp>
      <p:pic>
        <p:nvPicPr>
          <p:cNvPr id="1026" name="Picture 2" descr="18+ Thousand Baby Stethoscope Cute ...">
            <a:extLst>
              <a:ext uri="{FF2B5EF4-FFF2-40B4-BE49-F238E27FC236}">
                <a16:creationId xmlns:a16="http://schemas.microsoft.com/office/drawing/2014/main" id="{442C5E15-3E38-5322-4EA2-AE5985224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637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3290-0BBE-0DB1-A1BA-800E2E2BF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1F6BD98-E5E8-CD09-B701-B8088DD733B3}"/>
              </a:ext>
            </a:extLst>
          </p:cNvPr>
          <p:cNvSpPr txBox="1"/>
          <p:nvPr/>
        </p:nvSpPr>
        <p:spPr>
          <a:xfrm>
            <a:off x="838200" y="2752184"/>
            <a:ext cx="8392694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50%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= Chronic Pain = Take the Medicine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AD80E-342A-D32F-2F9D-DC9D083D8CD4}"/>
              </a:ext>
            </a:extLst>
          </p:cNvPr>
          <p:cNvSpPr txBox="1"/>
          <p:nvPr/>
        </p:nvSpPr>
        <p:spPr>
          <a:xfrm>
            <a:off x="838201" y="1509436"/>
            <a:ext cx="873893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100%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 = Acute Pain = Take the Medicine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FF93C1-FCB7-ADD8-90ED-618779EFFD35}"/>
              </a:ext>
            </a:extLst>
          </p:cNvPr>
          <p:cNvSpPr txBox="1"/>
          <p:nvPr/>
        </p:nvSpPr>
        <p:spPr>
          <a:xfrm>
            <a:off x="838200" y="3994933"/>
            <a:ext cx="3531937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Medical Analogy = We’re great at dealing with Disease/ Hot Jobs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FE7501-0E1F-9C42-8AAF-B45496B21F90}"/>
              </a:ext>
            </a:extLst>
          </p:cNvPr>
          <p:cNvSpPr txBox="1"/>
          <p:nvPr/>
        </p:nvSpPr>
        <p:spPr>
          <a:xfrm>
            <a:off x="4799262" y="3994933"/>
            <a:ext cx="401052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Acute Pain = Severe, Intense</a:t>
            </a:r>
          </a:p>
        </p:txBody>
      </p:sp>
      <p:pic>
        <p:nvPicPr>
          <p:cNvPr id="3074" name="Picture 2" descr="Boy Taking Medicine Royalty Free SVG ...">
            <a:extLst>
              <a:ext uri="{FF2B5EF4-FFF2-40B4-BE49-F238E27FC236}">
                <a16:creationId xmlns:a16="http://schemas.microsoft.com/office/drawing/2014/main" id="{CB84BA8A-FB83-BB13-F515-26CD518A5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137" y="3021489"/>
            <a:ext cx="2463800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C3773B-188D-FE23-AE44-B5320CABA7E2}"/>
              </a:ext>
            </a:extLst>
          </p:cNvPr>
          <p:cNvSpPr txBox="1"/>
          <p:nvPr/>
        </p:nvSpPr>
        <p:spPr>
          <a:xfrm>
            <a:off x="4753807" y="5460820"/>
            <a:ext cx="4002507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Chronic Pain = Gradual, Persistent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985266-96B1-05EB-51DA-30A45EB9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262486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371B5-EDCB-9AA0-3059-A92EB7CBB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ED86EEE-AA22-825F-A8DC-19AD6A0860FC}"/>
              </a:ext>
            </a:extLst>
          </p:cNvPr>
          <p:cNvSpPr txBox="1"/>
          <p:nvPr/>
        </p:nvSpPr>
        <p:spPr>
          <a:xfrm>
            <a:off x="4451684" y="3238906"/>
            <a:ext cx="640080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When you have Acute Pain, nothing is possible!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FFD6D2-823E-0F4E-437B-57BD545BDFB1}"/>
              </a:ext>
            </a:extLst>
          </p:cNvPr>
          <p:cNvSpPr txBox="1"/>
          <p:nvPr/>
        </p:nvSpPr>
        <p:spPr>
          <a:xfrm>
            <a:off x="838200" y="1709562"/>
            <a:ext cx="873893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Acute Pain  = Direct Cause and Effect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5D1C8F-60DD-8538-C216-EDFA8AF154BA}"/>
              </a:ext>
            </a:extLst>
          </p:cNvPr>
          <p:cNvSpPr txBox="1"/>
          <p:nvPr/>
        </p:nvSpPr>
        <p:spPr>
          <a:xfrm>
            <a:off x="4451684" y="4837622"/>
            <a:ext cx="6009105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Most of the Jobs you end up filling are Acute Pain jobs</a:t>
            </a:r>
          </a:p>
        </p:txBody>
      </p:sp>
      <p:pic>
        <p:nvPicPr>
          <p:cNvPr id="3078" name="Picture 6" descr="Man Painful Leg Injury Stock ...">
            <a:extLst>
              <a:ext uri="{FF2B5EF4-FFF2-40B4-BE49-F238E27FC236}">
                <a16:creationId xmlns:a16="http://schemas.microsoft.com/office/drawing/2014/main" id="{CAA8AE16-917D-49D2-BDCF-7C48A5346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71" y="2950666"/>
            <a:ext cx="3514224" cy="351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E6B25F4-6934-1155-06F1-AF44C2CBB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83978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98E7-3706-F92B-DC0E-A2806F197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286C834-3A45-7444-C70D-FED455A89C48}"/>
              </a:ext>
            </a:extLst>
          </p:cNvPr>
          <p:cNvSpPr txBox="1"/>
          <p:nvPr/>
        </p:nvSpPr>
        <p:spPr>
          <a:xfrm>
            <a:off x="862263" y="2779366"/>
            <a:ext cx="332071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Chronic Pain: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11AE8E-AFCF-1440-7644-A0722084ADF0}"/>
              </a:ext>
            </a:extLst>
          </p:cNvPr>
          <p:cNvSpPr txBox="1"/>
          <p:nvPr/>
        </p:nvSpPr>
        <p:spPr>
          <a:xfrm>
            <a:off x="1009651" y="1554623"/>
            <a:ext cx="9821778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Neglecting Chronic Pain is not instantly punished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7D482-C560-AE2D-5FF3-9F61527FF48E}"/>
              </a:ext>
            </a:extLst>
          </p:cNvPr>
          <p:cNvSpPr txBox="1"/>
          <p:nvPr/>
        </p:nvSpPr>
        <p:spPr>
          <a:xfrm>
            <a:off x="4501818" y="2748832"/>
            <a:ext cx="2837445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No Real Urgency. Need someone, just not </a:t>
            </a:r>
            <a:r>
              <a:rPr lang="en-US" sz="3200" b="1" i="1" dirty="0">
                <a:latin typeface="Century Gothic" panose="020B0502020202020204" pitchFamily="34" charset="0"/>
                <a:cs typeface="Comic Sans MS"/>
              </a:rPr>
              <a:t>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5368FC-294A-9103-A2C2-6F024DFAE896}"/>
              </a:ext>
            </a:extLst>
          </p:cNvPr>
          <p:cNvSpPr txBox="1"/>
          <p:nvPr/>
        </p:nvSpPr>
        <p:spPr>
          <a:xfrm>
            <a:off x="838200" y="3783344"/>
            <a:ext cx="3320716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Open to Multiple Solutions/ Other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033223-E333-D177-4289-A7A1DB212460}"/>
              </a:ext>
            </a:extLst>
          </p:cNvPr>
          <p:cNvSpPr txBox="1"/>
          <p:nvPr/>
        </p:nvSpPr>
        <p:spPr>
          <a:xfrm>
            <a:off x="862263" y="5657780"/>
            <a:ext cx="457601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Sensitive to Price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56F03-3064-543B-52E1-C613CC56ABDB}"/>
              </a:ext>
            </a:extLst>
          </p:cNvPr>
          <p:cNvSpPr txBox="1"/>
          <p:nvPr/>
        </p:nvSpPr>
        <p:spPr>
          <a:xfrm>
            <a:off x="5684922" y="5657779"/>
            <a:ext cx="582328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“…maybe it’ll go away…”</a:t>
            </a:r>
            <a:endParaRPr lang="en-US" sz="3200" b="1" i="1" dirty="0">
              <a:solidFill>
                <a:srgbClr val="0070C0"/>
              </a:solidFill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8" name="Picture 7" descr="A piece of paper with white text&#10;&#10;AI-generated content may be incorrect.">
            <a:extLst>
              <a:ext uri="{FF2B5EF4-FFF2-40B4-BE49-F238E27FC236}">
                <a16:creationId xmlns:a16="http://schemas.microsoft.com/office/drawing/2014/main" id="{48DEB5F7-9F09-74F7-AB68-CD6C53F22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165" y="2859621"/>
            <a:ext cx="3835400" cy="22987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A59FA5A-B694-AC5C-0FFE-FE26FC60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33655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9E526-C39D-B8B4-F036-428FC4A9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43AD1A5-7130-570A-18DF-EEBC22D95DEA}"/>
              </a:ext>
            </a:extLst>
          </p:cNvPr>
          <p:cNvSpPr txBox="1"/>
          <p:nvPr/>
        </p:nvSpPr>
        <p:spPr>
          <a:xfrm>
            <a:off x="838201" y="2132634"/>
            <a:ext cx="332071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Acute Pain: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F383E-7A06-4522-A23F-B9ADD77855F0}"/>
              </a:ext>
            </a:extLst>
          </p:cNvPr>
          <p:cNvSpPr txBox="1"/>
          <p:nvPr/>
        </p:nvSpPr>
        <p:spPr>
          <a:xfrm>
            <a:off x="4158916" y="4629572"/>
            <a:ext cx="6432882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Extraordinary Conviction to get done what is inconvenient, AKA...URGENCY!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4D82B8-8B63-416B-D4EC-3F47891FE9E4}"/>
              </a:ext>
            </a:extLst>
          </p:cNvPr>
          <p:cNvSpPr txBox="1"/>
          <p:nvPr/>
        </p:nvSpPr>
        <p:spPr>
          <a:xfrm>
            <a:off x="838200" y="3106078"/>
            <a:ext cx="2987842" cy="304698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Convenience means nothing! Becomes a Secondary matter.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C4D59F-589F-562C-EDF9-ED042EAE9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757" y="1712068"/>
            <a:ext cx="5916100" cy="22606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8B2D379-A225-B692-0E2A-C3EC9002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57988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8E8F2-FB6E-4EEF-B4CF-316A7509A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04C356E-1547-0C5F-8FDE-8735BEC44FA6}"/>
              </a:ext>
            </a:extLst>
          </p:cNvPr>
          <p:cNvSpPr txBox="1"/>
          <p:nvPr/>
        </p:nvSpPr>
        <p:spPr>
          <a:xfrm>
            <a:off x="1668880" y="2531924"/>
            <a:ext cx="2795337" cy="101566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entury Gothic" panose="020B0502020202020204" pitchFamily="34" charset="0"/>
                <a:cs typeface="Comic Sans MS"/>
              </a:rPr>
              <a:t>ACUTE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4E27CF-1F96-7837-2ADA-204514493143}"/>
              </a:ext>
            </a:extLst>
          </p:cNvPr>
          <p:cNvSpPr txBox="1"/>
          <p:nvPr/>
        </p:nvSpPr>
        <p:spPr>
          <a:xfrm>
            <a:off x="7679909" y="2791757"/>
            <a:ext cx="3824871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  <a:cs typeface="Comic Sans MS"/>
              </a:rPr>
              <a:t>Have Access to the Decision Maker</a:t>
            </a:r>
            <a:endParaRPr lang="en-US" sz="4000" b="1" i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ED6678-3572-22F6-3D4B-879E8E5EED7A}"/>
              </a:ext>
            </a:extLst>
          </p:cNvPr>
          <p:cNvSpPr txBox="1"/>
          <p:nvPr/>
        </p:nvSpPr>
        <p:spPr>
          <a:xfrm>
            <a:off x="687220" y="4563728"/>
            <a:ext cx="3791201" cy="101566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entury Gothic" panose="020B0502020202020204" pitchFamily="34" charset="0"/>
                <a:cs typeface="Comic Sans MS"/>
              </a:rPr>
              <a:t>CHRONIC</a:t>
            </a:r>
            <a:endParaRPr lang="en-US" sz="6000" b="1" i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6146" name="Picture 2" descr="Empty Checkbox Icons - Free SVG &amp; PNG ...">
            <a:extLst>
              <a:ext uri="{FF2B5EF4-FFF2-40B4-BE49-F238E27FC236}">
                <a16:creationId xmlns:a16="http://schemas.microsoft.com/office/drawing/2014/main" id="{F95E3E5A-BDEB-0A69-03F5-10ED02E35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853" y="4042285"/>
            <a:ext cx="2058547" cy="205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green check mark in a box&#10;&#10;AI-generated content may be incorrect.">
            <a:extLst>
              <a:ext uri="{FF2B5EF4-FFF2-40B4-BE49-F238E27FC236}">
                <a16:creationId xmlns:a16="http://schemas.microsoft.com/office/drawing/2014/main" id="{6CCC9A23-C14C-2E28-1047-5A9171B0F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853" y="2010483"/>
            <a:ext cx="2106420" cy="205854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D5FB5B-1371-7B1E-3D6E-4770A94A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356368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6068B-5798-F42A-A6ED-F443A6EEC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00D3098-AA43-4B24-B127-8C41DC5264F5}"/>
              </a:ext>
            </a:extLst>
          </p:cNvPr>
          <p:cNvSpPr txBox="1"/>
          <p:nvPr/>
        </p:nvSpPr>
        <p:spPr>
          <a:xfrm>
            <a:off x="838199" y="1736075"/>
            <a:ext cx="676576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You want to hear the diagnosis, AKA…DEBRIEF!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1C0BC2-ABF7-85BC-19C9-91CABA721DF0}"/>
              </a:ext>
            </a:extLst>
          </p:cNvPr>
          <p:cNvSpPr txBox="1"/>
          <p:nvPr/>
        </p:nvSpPr>
        <p:spPr>
          <a:xfrm>
            <a:off x="838199" y="4894887"/>
            <a:ext cx="676575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Medical Analogy: A 2nd Agency is a 2nd Opinion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A31CF-C2F6-7258-8719-293AED14D498}"/>
              </a:ext>
            </a:extLst>
          </p:cNvPr>
          <p:cNvSpPr txBox="1"/>
          <p:nvPr/>
        </p:nvSpPr>
        <p:spPr>
          <a:xfrm>
            <a:off x="847495" y="3315481"/>
            <a:ext cx="5658853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No one gets a 2nd Opinion if they LIKE their Doctor!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BDAA29-A354-5157-FA00-95638531C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824" y="2035328"/>
            <a:ext cx="3994969" cy="399496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1D2AF4-851B-69D8-7553-39086013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262551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095FA-95B1-901F-88A9-EA115792B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E8AAFAD-A859-B004-74AC-285B7C242550}"/>
              </a:ext>
            </a:extLst>
          </p:cNvPr>
          <p:cNvSpPr txBox="1"/>
          <p:nvPr/>
        </p:nvSpPr>
        <p:spPr>
          <a:xfrm>
            <a:off x="838199" y="1697753"/>
            <a:ext cx="5731041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Qualifying Question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 to Doctor: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How many of these procedures have you done?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324353-189B-C819-2FD9-2671C633E75A}"/>
              </a:ext>
            </a:extLst>
          </p:cNvPr>
          <p:cNvSpPr txBox="1"/>
          <p:nvPr/>
        </p:nvSpPr>
        <p:spPr>
          <a:xfrm>
            <a:off x="838199" y="4894887"/>
            <a:ext cx="6765759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Qualifying Question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to Recruiter: How many [Titles] have you placed in this niche?</a:t>
            </a:r>
            <a:endParaRPr lang="en-US" sz="3200" b="1" i="1" dirty="0">
              <a:latin typeface="Century Gothic" panose="020B0502020202020204" pitchFamily="34" charset="0"/>
              <a:cs typeface="Comic Sans MS"/>
            </a:endParaRPr>
          </a:p>
        </p:txBody>
      </p:sp>
      <p:pic>
        <p:nvPicPr>
          <p:cNvPr id="7170" name="Picture 2" descr="Journalist and doctor interviewing ...">
            <a:extLst>
              <a:ext uri="{FF2B5EF4-FFF2-40B4-BE49-F238E27FC236}">
                <a16:creationId xmlns:a16="http://schemas.microsoft.com/office/drawing/2014/main" id="{CCB5C503-D371-B6BC-3BE0-28B8F51B7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198" y="2179699"/>
            <a:ext cx="3761995" cy="32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E3BBE2C-0E0E-5703-0A27-D4FC4E25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03670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bg1"/>
                </a:solidFill>
              </a:rPr>
              <a:t>Chronic vs Acute Pain Job Order Qualifying</a:t>
            </a:r>
          </a:p>
        </p:txBody>
      </p:sp>
    </p:spTree>
    <p:extLst>
      <p:ext uri="{BB962C8B-B14F-4D97-AF65-F5344CB8AC3E}">
        <p14:creationId xmlns:p14="http://schemas.microsoft.com/office/powerpoint/2010/main" val="2024084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13939</TotalTime>
  <Words>463</Words>
  <Application>Microsoft Macintosh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Century Gothic</vt:lpstr>
      <vt:lpstr>Office Theme</vt:lpstr>
      <vt:lpstr>PowerPoint Presentation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Chronic vs Acute Pain Job Order Qualifying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185</cp:revision>
  <dcterms:created xsi:type="dcterms:W3CDTF">2024-08-12T10:45:38Z</dcterms:created>
  <dcterms:modified xsi:type="dcterms:W3CDTF">2026-07-29T13:28:50Z</dcterms:modified>
</cp:coreProperties>
</file>