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246"/>
    <p:restoredTop sz="94577"/>
  </p:normalViewPr>
  <p:slideViewPr>
    <p:cSldViewPr snapToGrid="0">
      <p:cViewPr varScale="1">
        <p:scale>
          <a:sx n="76" d="100"/>
          <a:sy n="76" d="100"/>
        </p:scale>
        <p:origin x="216" y="10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5B466-D17C-AA41-AA08-EC1DC8EF1067}" type="datetimeFigureOut">
              <a:rPr lang="en-US" smtClean="0"/>
              <a:t>8/16/24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EBD27-8066-2D49-B319-CF64DE38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527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10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87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66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887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73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08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19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49D730-7C33-4EBA-D357-944AC54E6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72533"/>
            <a:ext cx="6651623" cy="3471333"/>
          </a:xfrm>
          <a:ln w="6350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THE END GAME </a:t>
            </a:r>
            <a:r>
              <a:rPr lang="en-US" sz="6700" b="1" dirty="0">
                <a:solidFill>
                  <a:schemeClr val="bg1"/>
                </a:solidFill>
                <a:latin typeface="Arial Rounded MT Bold" panose="020F0704030504030204" pitchFamily="34" charset="77"/>
              </a:rPr>
              <a:t>and</a:t>
            </a:r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 </a:t>
            </a:r>
            <a:b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</a:br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CLOSING DEALS </a:t>
            </a:r>
            <a:r>
              <a:rPr lang="en-US" sz="6700" b="1" dirty="0">
                <a:solidFill>
                  <a:schemeClr val="bg1"/>
                </a:solidFill>
                <a:latin typeface="Arial Rounded MT Bold" panose="020F0704030504030204" pitchFamily="34" charset="77"/>
              </a:rPr>
              <a:t>– Part 1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pic>
        <p:nvPicPr>
          <p:cNvPr id="10" name="Picture 9" descr="A close-up of a zipper&#10;&#10;Description automatically generated">
            <a:extLst>
              <a:ext uri="{FF2B5EF4-FFF2-40B4-BE49-F238E27FC236}">
                <a16:creationId xmlns:a16="http://schemas.microsoft.com/office/drawing/2014/main" id="{1C2251A1-FF4A-B232-17CC-8CA7BBF245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2349081" y="3490649"/>
            <a:ext cx="2563058" cy="3720569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8464994" y="1879118"/>
            <a:ext cx="3351070" cy="1202749"/>
          </a:xfrm>
          <a:prstGeom prst="wedgeRoundRectCallout">
            <a:avLst>
              <a:gd name="adj1" fmla="val -42965"/>
              <a:gd name="adj2" fmla="val 6437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39D8DBA3-C1DB-BDF7-B685-B2CC9CA7A9DA}"/>
              </a:ext>
            </a:extLst>
          </p:cNvPr>
          <p:cNvSpPr/>
          <p:nvPr/>
        </p:nvSpPr>
        <p:spPr>
          <a:xfrm>
            <a:off x="9119528" y="3535908"/>
            <a:ext cx="2852337" cy="2956967"/>
          </a:xfrm>
          <a:prstGeom prst="wedgeRoundRectCallout">
            <a:avLst>
              <a:gd name="adj1" fmla="val -69467"/>
              <a:gd name="adj2" fmla="val 15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A64B67D1-9363-F1F3-14EC-707D5C8FDFEE}"/>
              </a:ext>
            </a:extLst>
          </p:cNvPr>
          <p:cNvSpPr/>
          <p:nvPr/>
        </p:nvSpPr>
        <p:spPr>
          <a:xfrm>
            <a:off x="375936" y="2693872"/>
            <a:ext cx="3438760" cy="1525118"/>
          </a:xfrm>
          <a:prstGeom prst="wedgeRoundRectCallout">
            <a:avLst>
              <a:gd name="adj1" fmla="val 64978"/>
              <a:gd name="adj2" fmla="val 3939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9690407C-C579-8D61-3832-ECF11A0B29BE}"/>
              </a:ext>
            </a:extLst>
          </p:cNvPr>
          <p:cNvSpPr/>
          <p:nvPr/>
        </p:nvSpPr>
        <p:spPr>
          <a:xfrm>
            <a:off x="394939" y="4385733"/>
            <a:ext cx="3147530" cy="2285701"/>
          </a:xfrm>
          <a:prstGeom prst="wedgeRoundRectCallout">
            <a:avLst>
              <a:gd name="adj1" fmla="val 64118"/>
              <a:gd name="adj2" fmla="val -48485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D52D1F-B06C-42DA-3152-CDD982F30DD3}"/>
              </a:ext>
            </a:extLst>
          </p:cNvPr>
          <p:cNvSpPr txBox="1"/>
          <p:nvPr/>
        </p:nvSpPr>
        <p:spPr>
          <a:xfrm>
            <a:off x="504028" y="2805752"/>
            <a:ext cx="324840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7. Have their interviews been scheduled? When?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8590292" y="2063573"/>
            <a:ext cx="310047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9. How can she prepare?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1A89A2-7CE5-96EB-32C4-30E207C2A3AC}"/>
              </a:ext>
            </a:extLst>
          </p:cNvPr>
          <p:cNvSpPr txBox="1"/>
          <p:nvPr/>
        </p:nvSpPr>
        <p:spPr>
          <a:xfrm>
            <a:off x="9294330" y="3814062"/>
            <a:ext cx="250273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10. If the interview is going well, you’ve got to stay in selling mode.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CC19A4-CED6-1D5F-9776-D41C37400F89}"/>
              </a:ext>
            </a:extLst>
          </p:cNvPr>
          <p:cNvSpPr txBox="1"/>
          <p:nvPr/>
        </p:nvSpPr>
        <p:spPr>
          <a:xfrm>
            <a:off x="601547" y="4552502"/>
            <a:ext cx="2814445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8. If everyone was the same technically, who would you hire as a person?</a:t>
            </a:r>
          </a:p>
        </p:txBody>
      </p:sp>
      <p:pic>
        <p:nvPicPr>
          <p:cNvPr id="7" name="Picture 6" descr="A person holding telephones&#10;&#10;Description automatically generated">
            <a:extLst>
              <a:ext uri="{FF2B5EF4-FFF2-40B4-BE49-F238E27FC236}">
                <a16:creationId xmlns:a16="http://schemas.microsoft.com/office/drawing/2014/main" id="{D4A875EA-9E08-307A-4A78-FF245A9410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6214" y="3121635"/>
            <a:ext cx="3622130" cy="3495038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F467F74-6ADD-A1F4-B665-B30399ED0878}"/>
              </a:ext>
            </a:extLst>
          </p:cNvPr>
          <p:cNvSpPr txBox="1"/>
          <p:nvPr/>
        </p:nvSpPr>
        <p:spPr>
          <a:xfrm>
            <a:off x="900371" y="1840401"/>
            <a:ext cx="613493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Final Interview (Client)</a:t>
            </a:r>
          </a:p>
        </p:txBody>
      </p:sp>
    </p:spTree>
    <p:extLst>
      <p:ext uri="{BB962C8B-B14F-4D97-AF65-F5344CB8AC3E}">
        <p14:creationId xmlns:p14="http://schemas.microsoft.com/office/powerpoint/2010/main" val="3390439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Fundamental Rules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838200" y="2857936"/>
            <a:ext cx="4487332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entury Gothic" panose="020B0502020202020204" pitchFamily="34" charset="0"/>
                <a:cs typeface="Comic Sans MS"/>
              </a:rPr>
              <a:t>STOP ASKING: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67CEAF-6F49-861F-A541-A407AB4B0454}"/>
              </a:ext>
            </a:extLst>
          </p:cNvPr>
          <p:cNvSpPr txBox="1"/>
          <p:nvPr/>
        </p:nvSpPr>
        <p:spPr>
          <a:xfrm>
            <a:off x="923655" y="3800662"/>
            <a:ext cx="43164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else do you have going?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F0F4A949-417F-C3F5-6279-B3E24B56B6D9}"/>
              </a:ext>
            </a:extLst>
          </p:cNvPr>
          <p:cNvSpPr/>
          <p:nvPr/>
        </p:nvSpPr>
        <p:spPr>
          <a:xfrm>
            <a:off x="7357534" y="4343011"/>
            <a:ext cx="3996265" cy="1213087"/>
          </a:xfrm>
          <a:prstGeom prst="wedgeRoundRectCallout">
            <a:avLst>
              <a:gd name="adj1" fmla="val 55624"/>
              <a:gd name="adj2" fmla="val 5456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08EF8BBB-3BDA-38AE-593D-C4FE8777A10E}"/>
              </a:ext>
            </a:extLst>
          </p:cNvPr>
          <p:cNvSpPr/>
          <p:nvPr/>
        </p:nvSpPr>
        <p:spPr>
          <a:xfrm>
            <a:off x="7300424" y="5755249"/>
            <a:ext cx="3910813" cy="890556"/>
          </a:xfrm>
          <a:prstGeom prst="wedgeRoundRectCallout">
            <a:avLst>
              <a:gd name="adj1" fmla="val 56379"/>
              <a:gd name="adj2" fmla="val 5518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ular Callout 12">
            <a:extLst>
              <a:ext uri="{FF2B5EF4-FFF2-40B4-BE49-F238E27FC236}">
                <a16:creationId xmlns:a16="http://schemas.microsoft.com/office/drawing/2014/main" id="{52D07914-A666-873C-E5E1-365780F6D6A6}"/>
              </a:ext>
            </a:extLst>
          </p:cNvPr>
          <p:cNvSpPr/>
          <p:nvPr/>
        </p:nvSpPr>
        <p:spPr>
          <a:xfrm>
            <a:off x="287867" y="5685594"/>
            <a:ext cx="6434666" cy="709236"/>
          </a:xfrm>
          <a:prstGeom prst="wedgeRoundRectCallout">
            <a:avLst>
              <a:gd name="adj1" fmla="val 53288"/>
              <a:gd name="adj2" fmla="val -8266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ular Callout 13">
            <a:extLst>
              <a:ext uri="{FF2B5EF4-FFF2-40B4-BE49-F238E27FC236}">
                <a16:creationId xmlns:a16="http://schemas.microsoft.com/office/drawing/2014/main" id="{A39BFA04-1F58-0B70-389B-15847F2D6E8A}"/>
              </a:ext>
            </a:extLst>
          </p:cNvPr>
          <p:cNvSpPr/>
          <p:nvPr/>
        </p:nvSpPr>
        <p:spPr>
          <a:xfrm>
            <a:off x="643465" y="3631990"/>
            <a:ext cx="4682067" cy="709235"/>
          </a:xfrm>
          <a:prstGeom prst="wedgeRoundRectCallout">
            <a:avLst>
              <a:gd name="adj1" fmla="val 57889"/>
              <a:gd name="adj2" fmla="val 46772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ular Callout 14">
            <a:extLst>
              <a:ext uri="{FF2B5EF4-FFF2-40B4-BE49-F238E27FC236}">
                <a16:creationId xmlns:a16="http://schemas.microsoft.com/office/drawing/2014/main" id="{B7476A78-77D8-4259-0BFF-31D8E4CAA814}"/>
              </a:ext>
            </a:extLst>
          </p:cNvPr>
          <p:cNvSpPr/>
          <p:nvPr/>
        </p:nvSpPr>
        <p:spPr>
          <a:xfrm>
            <a:off x="643465" y="4574296"/>
            <a:ext cx="4487332" cy="878226"/>
          </a:xfrm>
          <a:prstGeom prst="wedgeRoundRectCallout">
            <a:avLst>
              <a:gd name="adj1" fmla="val 66945"/>
              <a:gd name="adj2" fmla="val 2122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D4BE70-E84C-ACB4-C0D6-AE6D3C8C9FC3}"/>
              </a:ext>
            </a:extLst>
          </p:cNvPr>
          <p:cNvSpPr txBox="1"/>
          <p:nvPr/>
        </p:nvSpPr>
        <p:spPr>
          <a:xfrm>
            <a:off x="7357535" y="5777573"/>
            <a:ext cx="39108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Is there anything internally posted?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C1055B-A613-19C5-6868-81F91EBB682B}"/>
              </a:ext>
            </a:extLst>
          </p:cNvPr>
          <p:cNvSpPr txBox="1"/>
          <p:nvPr/>
        </p:nvSpPr>
        <p:spPr>
          <a:xfrm>
            <a:off x="7357535" y="4574296"/>
            <a:ext cx="37221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other interviews have you been on?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F7E017-1D83-0803-DEA0-8FBD7063FA09}"/>
              </a:ext>
            </a:extLst>
          </p:cNvPr>
          <p:cNvSpPr txBox="1"/>
          <p:nvPr/>
        </p:nvSpPr>
        <p:spPr>
          <a:xfrm>
            <a:off x="838200" y="5815806"/>
            <a:ext cx="51223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Where else have you sent your CV?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CF9AE9-950F-1F6F-C977-4C13D7230BDB}"/>
              </a:ext>
            </a:extLst>
          </p:cNvPr>
          <p:cNvSpPr txBox="1"/>
          <p:nvPr/>
        </p:nvSpPr>
        <p:spPr>
          <a:xfrm>
            <a:off x="643465" y="4824160"/>
            <a:ext cx="44873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other offers do you have?</a:t>
            </a:r>
          </a:p>
        </p:txBody>
      </p:sp>
      <p:pic>
        <p:nvPicPr>
          <p:cNvPr id="21" name="Picture 20" descr="A cartoon stop sign with arms and arms&#10;&#10;Description automatically generated">
            <a:extLst>
              <a:ext uri="{FF2B5EF4-FFF2-40B4-BE49-F238E27FC236}">
                <a16:creationId xmlns:a16="http://schemas.microsoft.com/office/drawing/2014/main" id="{0AF02DB3-4C29-D42F-A8B2-7EAE021E5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7535" y="1817873"/>
            <a:ext cx="2770676" cy="244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Fundamental Rules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838200" y="2857936"/>
            <a:ext cx="2628981" cy="193899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1. Top billers suggest the results they want.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F0F4A949-417F-C3F5-6279-B3E24B56B6D9}"/>
              </a:ext>
            </a:extLst>
          </p:cNvPr>
          <p:cNvSpPr/>
          <p:nvPr/>
        </p:nvSpPr>
        <p:spPr>
          <a:xfrm>
            <a:off x="4259559" y="2961798"/>
            <a:ext cx="2259736" cy="1203578"/>
          </a:xfrm>
          <a:prstGeom prst="wedgeRoundRectCallout">
            <a:avLst>
              <a:gd name="adj1" fmla="val -70867"/>
              <a:gd name="adj2" fmla="val 1935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08EF8BBB-3BDA-38AE-593D-C4FE8777A10E}"/>
              </a:ext>
            </a:extLst>
          </p:cNvPr>
          <p:cNvSpPr/>
          <p:nvPr/>
        </p:nvSpPr>
        <p:spPr>
          <a:xfrm>
            <a:off x="4157921" y="4545129"/>
            <a:ext cx="2463012" cy="1393311"/>
          </a:xfrm>
          <a:prstGeom prst="wedgeRoundRectCallout">
            <a:avLst>
              <a:gd name="adj1" fmla="val -48465"/>
              <a:gd name="adj2" fmla="val 95977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D4BE70-E84C-ACB4-C0D6-AE6D3C8C9FC3}"/>
              </a:ext>
            </a:extLst>
          </p:cNvPr>
          <p:cNvSpPr txBox="1"/>
          <p:nvPr/>
        </p:nvSpPr>
        <p:spPr>
          <a:xfrm>
            <a:off x="4259559" y="4727835"/>
            <a:ext cx="22597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You’re on the shortlist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C1055B-A613-19C5-6868-81F91EBB682B}"/>
              </a:ext>
            </a:extLst>
          </p:cNvPr>
          <p:cNvSpPr txBox="1"/>
          <p:nvPr/>
        </p:nvSpPr>
        <p:spPr>
          <a:xfrm>
            <a:off x="4157921" y="3111251"/>
            <a:ext cx="23072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suggest you…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8874F-7F96-D285-65B4-79C01947BC20}"/>
              </a:ext>
            </a:extLst>
          </p:cNvPr>
          <p:cNvSpPr txBox="1"/>
          <p:nvPr/>
        </p:nvSpPr>
        <p:spPr>
          <a:xfrm>
            <a:off x="798522" y="5122200"/>
            <a:ext cx="3142712" cy="147732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2. There is never only one candidate.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8F89A8-3EDA-BD48-E3F3-8D938B48C926}"/>
              </a:ext>
            </a:extLst>
          </p:cNvPr>
          <p:cNvSpPr txBox="1"/>
          <p:nvPr/>
        </p:nvSpPr>
        <p:spPr>
          <a:xfrm>
            <a:off x="7284277" y="5583865"/>
            <a:ext cx="4521908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4. In successful deals, the players chase YOU!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6E7486-22ED-68EC-53B8-FF575B6BD24E}"/>
              </a:ext>
            </a:extLst>
          </p:cNvPr>
          <p:cNvSpPr txBox="1"/>
          <p:nvPr/>
        </p:nvSpPr>
        <p:spPr>
          <a:xfrm>
            <a:off x="7596905" y="2095588"/>
            <a:ext cx="3560154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3. There is always only one offer.</a:t>
            </a:r>
          </a:p>
        </p:txBody>
      </p:sp>
      <p:pic>
        <p:nvPicPr>
          <p:cNvPr id="11" name="Picture 10" descr="Cartoon cat chasing a mouse&#10;&#10;Description automatically generated">
            <a:extLst>
              <a:ext uri="{FF2B5EF4-FFF2-40B4-BE49-F238E27FC236}">
                <a16:creationId xmlns:a16="http://schemas.microsoft.com/office/drawing/2014/main" id="{E4BD1A4D-1620-7E13-27BE-C157B29046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7336" y="3317915"/>
            <a:ext cx="4699292" cy="1988427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133800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390310" y="1900556"/>
            <a:ext cx="462237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1</a:t>
            </a:r>
            <a:r>
              <a:rPr lang="en-US" sz="3600" b="1" baseline="30000" dirty="0">
                <a:latin typeface="Century Gothic" panose="020B0502020202020204" pitchFamily="34" charset="0"/>
              </a:rPr>
              <a:t>ST</a:t>
            </a:r>
            <a:r>
              <a:rPr lang="en-US" sz="3600" b="1" dirty="0">
                <a:latin typeface="Century Gothic" panose="020B0502020202020204" pitchFamily="34" charset="0"/>
              </a:rPr>
              <a:t> Interview Debrief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295296" y="2875002"/>
            <a:ext cx="4228519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First Interview Debrief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8874F-7F96-D285-65B4-79C01947BC20}"/>
              </a:ext>
            </a:extLst>
          </p:cNvPr>
          <p:cNvSpPr txBox="1"/>
          <p:nvPr/>
        </p:nvSpPr>
        <p:spPr>
          <a:xfrm>
            <a:off x="295296" y="3656490"/>
            <a:ext cx="2193904" cy="1938992"/>
          </a:xfrm>
          <a:prstGeom prst="rect">
            <a:avLst/>
          </a:prstGeom>
          <a:noFill/>
          <a:ln w="508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Objectives of the Debrief Call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8F89A8-3EDA-BD48-E3F3-8D938B48C926}"/>
              </a:ext>
            </a:extLst>
          </p:cNvPr>
          <p:cNvSpPr txBox="1"/>
          <p:nvPr/>
        </p:nvSpPr>
        <p:spPr>
          <a:xfrm>
            <a:off x="2778945" y="3656490"/>
            <a:ext cx="2910655" cy="193899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1. To further the placement process with the candidate.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6E7486-22ED-68EC-53B8-FF575B6BD24E}"/>
              </a:ext>
            </a:extLst>
          </p:cNvPr>
          <p:cNvSpPr txBox="1"/>
          <p:nvPr/>
        </p:nvSpPr>
        <p:spPr>
          <a:xfrm>
            <a:off x="5164665" y="1918178"/>
            <a:ext cx="6028267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Debrief Calls should never be…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B28A15-C771-659C-9E6F-6A869FCC3508}"/>
              </a:ext>
            </a:extLst>
          </p:cNvPr>
          <p:cNvSpPr txBox="1"/>
          <p:nvPr/>
        </p:nvSpPr>
        <p:spPr>
          <a:xfrm>
            <a:off x="6096000" y="2725623"/>
            <a:ext cx="2667616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IMPROVISED!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1D4012-6191-FD3D-E18F-1E434A226D8D}"/>
              </a:ext>
            </a:extLst>
          </p:cNvPr>
          <p:cNvSpPr txBox="1"/>
          <p:nvPr/>
        </p:nvSpPr>
        <p:spPr>
          <a:xfrm>
            <a:off x="474555" y="5961072"/>
            <a:ext cx="4170770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2.Gather information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EF5B6A-EFF5-EE8F-54EF-E4E1D0C530D4}"/>
              </a:ext>
            </a:extLst>
          </p:cNvPr>
          <p:cNvSpPr txBox="1"/>
          <p:nvPr/>
        </p:nvSpPr>
        <p:spPr>
          <a:xfrm>
            <a:off x="4910666" y="5938565"/>
            <a:ext cx="7061199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3.Establish your VALUE in the process.</a:t>
            </a:r>
          </a:p>
        </p:txBody>
      </p:sp>
      <p:pic>
        <p:nvPicPr>
          <p:cNvPr id="15" name="Picture 14" descr="A magnifying glass over a blue background&#10;&#10;Description automatically generated">
            <a:extLst>
              <a:ext uri="{FF2B5EF4-FFF2-40B4-BE49-F238E27FC236}">
                <a16:creationId xmlns:a16="http://schemas.microsoft.com/office/drawing/2014/main" id="{0E7765CB-5B22-2A5E-18D6-04A827F994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9035" y="3622358"/>
            <a:ext cx="4807188" cy="2146066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sp>
        <p:nvSpPr>
          <p:cNvPr id="18" name="U-turn Arrow 17">
            <a:extLst>
              <a:ext uri="{FF2B5EF4-FFF2-40B4-BE49-F238E27FC236}">
                <a16:creationId xmlns:a16="http://schemas.microsoft.com/office/drawing/2014/main" id="{D98724C4-0C40-823C-9749-3C8FEABDD020}"/>
              </a:ext>
            </a:extLst>
          </p:cNvPr>
          <p:cNvSpPr/>
          <p:nvPr/>
        </p:nvSpPr>
        <p:spPr>
          <a:xfrm rot="5400000">
            <a:off x="9676298" y="2044041"/>
            <a:ext cx="992681" cy="2040586"/>
          </a:xfrm>
          <a:prstGeom prst="uturnArrow">
            <a:avLst>
              <a:gd name="adj1" fmla="val 27270"/>
              <a:gd name="adj2" fmla="val 21877"/>
              <a:gd name="adj3" fmla="val 25000"/>
              <a:gd name="adj4" fmla="val 43750"/>
              <a:gd name="adj5" fmla="val 75000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769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272020" y="2063573"/>
            <a:ext cx="3312234" cy="89255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Century Gothic" panose="020B0502020202020204" pitchFamily="34" charset="0"/>
                <a:cs typeface="Comic Sans MS"/>
              </a:rPr>
              <a:t>Start with an open- ended question.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1D4012-6191-FD3D-E18F-1E434A226D8D}"/>
              </a:ext>
            </a:extLst>
          </p:cNvPr>
          <p:cNvSpPr txBox="1"/>
          <p:nvPr/>
        </p:nvSpPr>
        <p:spPr>
          <a:xfrm>
            <a:off x="308060" y="3512419"/>
            <a:ext cx="3235838" cy="89255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Century Gothic" panose="020B0502020202020204" pitchFamily="34" charset="0"/>
                <a:cs typeface="Comic Sans MS"/>
              </a:rPr>
              <a:t>Ok, great, let me get more specific.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EF5B6A-EFF5-EE8F-54EF-E4E1D0C530D4}"/>
              </a:ext>
            </a:extLst>
          </p:cNvPr>
          <p:cNvSpPr txBox="1"/>
          <p:nvPr/>
        </p:nvSpPr>
        <p:spPr>
          <a:xfrm>
            <a:off x="4681997" y="5482362"/>
            <a:ext cx="5842001" cy="1169551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Century Gothic" panose="020B0502020202020204" pitchFamily="34" charset="0"/>
                <a:cs typeface="Comic Sans MS"/>
              </a:rPr>
              <a:t>Ignore the Objections for now.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6813952" y="1891555"/>
            <a:ext cx="2463012" cy="1188513"/>
          </a:xfrm>
          <a:prstGeom prst="wedgeRoundRectCallout">
            <a:avLst>
              <a:gd name="adj1" fmla="val -42965"/>
              <a:gd name="adj2" fmla="val 6437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39D8DBA3-C1DB-BDF7-B685-B2CC9CA7A9DA}"/>
              </a:ext>
            </a:extLst>
          </p:cNvPr>
          <p:cNvSpPr/>
          <p:nvPr/>
        </p:nvSpPr>
        <p:spPr>
          <a:xfrm>
            <a:off x="9508853" y="1857051"/>
            <a:ext cx="2463012" cy="1188514"/>
          </a:xfrm>
          <a:prstGeom prst="wedgeRoundRectCallout">
            <a:avLst>
              <a:gd name="adj1" fmla="val -43652"/>
              <a:gd name="adj2" fmla="val 6802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A64B67D1-9363-F1F3-14EC-707D5C8FDFEE}"/>
              </a:ext>
            </a:extLst>
          </p:cNvPr>
          <p:cNvSpPr/>
          <p:nvPr/>
        </p:nvSpPr>
        <p:spPr>
          <a:xfrm>
            <a:off x="3785782" y="1876160"/>
            <a:ext cx="2791300" cy="1213385"/>
          </a:xfrm>
          <a:prstGeom prst="wedgeRoundRectCallout">
            <a:avLst>
              <a:gd name="adj1" fmla="val -38152"/>
              <a:gd name="adj2" fmla="val 6924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ular Callout 13">
            <a:extLst>
              <a:ext uri="{FF2B5EF4-FFF2-40B4-BE49-F238E27FC236}">
                <a16:creationId xmlns:a16="http://schemas.microsoft.com/office/drawing/2014/main" id="{E391D08F-4943-1678-2DEE-989E267A02F7}"/>
              </a:ext>
            </a:extLst>
          </p:cNvPr>
          <p:cNvSpPr/>
          <p:nvPr/>
        </p:nvSpPr>
        <p:spPr>
          <a:xfrm>
            <a:off x="9098233" y="3685523"/>
            <a:ext cx="2873631" cy="1393311"/>
          </a:xfrm>
          <a:prstGeom prst="wedgeRoundRectCallout">
            <a:avLst>
              <a:gd name="adj1" fmla="val -39037"/>
              <a:gd name="adj2" fmla="val -63232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ular Callout 15">
            <a:extLst>
              <a:ext uri="{FF2B5EF4-FFF2-40B4-BE49-F238E27FC236}">
                <a16:creationId xmlns:a16="http://schemas.microsoft.com/office/drawing/2014/main" id="{C18CB607-B268-A539-D178-A3D30DF21F81}"/>
              </a:ext>
            </a:extLst>
          </p:cNvPr>
          <p:cNvSpPr/>
          <p:nvPr/>
        </p:nvSpPr>
        <p:spPr>
          <a:xfrm>
            <a:off x="6467014" y="3729216"/>
            <a:ext cx="2463012" cy="1393311"/>
          </a:xfrm>
          <a:prstGeom prst="wedgeRoundRectCallout">
            <a:avLst>
              <a:gd name="adj1" fmla="val -40215"/>
              <a:gd name="adj2" fmla="val -65662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9690407C-C579-8D61-3832-ECF11A0B29BE}"/>
              </a:ext>
            </a:extLst>
          </p:cNvPr>
          <p:cNvSpPr/>
          <p:nvPr/>
        </p:nvSpPr>
        <p:spPr>
          <a:xfrm>
            <a:off x="3785782" y="3756615"/>
            <a:ext cx="2463012" cy="1393311"/>
          </a:xfrm>
          <a:prstGeom prst="wedgeRoundRectCallout">
            <a:avLst>
              <a:gd name="adj1" fmla="val -51902"/>
              <a:gd name="adj2" fmla="val -6444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D52D1F-B06C-42DA-3152-CDD982F30DD3}"/>
              </a:ext>
            </a:extLst>
          </p:cNvPr>
          <p:cNvSpPr txBox="1"/>
          <p:nvPr/>
        </p:nvSpPr>
        <p:spPr>
          <a:xfrm>
            <a:off x="3863683" y="2040490"/>
            <a:ext cx="2624088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Tell me about the interview</a:t>
            </a:r>
            <a:r>
              <a:rPr lang="en-US" sz="28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6891852" y="2063573"/>
            <a:ext cx="230721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How did it go?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1A89A2-7CE5-96EB-32C4-30E207C2A3AC}"/>
              </a:ext>
            </a:extLst>
          </p:cNvPr>
          <p:cNvSpPr txBox="1"/>
          <p:nvPr/>
        </p:nvSpPr>
        <p:spPr>
          <a:xfrm>
            <a:off x="9664654" y="1994324"/>
            <a:ext cx="230721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happened?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CC19A4-CED6-1D5F-9776-D41C37400F89}"/>
              </a:ext>
            </a:extLst>
          </p:cNvPr>
          <p:cNvSpPr txBox="1"/>
          <p:nvPr/>
        </p:nvSpPr>
        <p:spPr>
          <a:xfrm>
            <a:off x="3693412" y="3790788"/>
            <a:ext cx="262408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Walk me through what happened</a:t>
            </a:r>
            <a:r>
              <a:rPr lang="en-US" sz="28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1EA324-71BB-C0E5-A628-4E1ADE8D9694}"/>
              </a:ext>
            </a:extLst>
          </p:cNvPr>
          <p:cNvSpPr txBox="1"/>
          <p:nvPr/>
        </p:nvSpPr>
        <p:spPr>
          <a:xfrm>
            <a:off x="6478576" y="3866428"/>
            <a:ext cx="252558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Who did you talk to/ meet with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0F7CD71-7B2F-5138-F808-D1B273786920}"/>
              </a:ext>
            </a:extLst>
          </p:cNvPr>
          <p:cNvSpPr txBox="1"/>
          <p:nvPr/>
        </p:nvSpPr>
        <p:spPr>
          <a:xfrm>
            <a:off x="9172366" y="3960065"/>
            <a:ext cx="26240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were their titles?</a:t>
            </a:r>
          </a:p>
        </p:txBody>
      </p:sp>
      <p:pic>
        <p:nvPicPr>
          <p:cNvPr id="30" name="Picture 29" descr="A person pulling her hair&#10;&#10;Description automatically generated">
            <a:extLst>
              <a:ext uri="{FF2B5EF4-FFF2-40B4-BE49-F238E27FC236}">
                <a16:creationId xmlns:a16="http://schemas.microsoft.com/office/drawing/2014/main" id="{207D7541-B86F-1687-8775-ED778D6C98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28" y="4676463"/>
            <a:ext cx="3149669" cy="1975450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673141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8792260" y="1879118"/>
            <a:ext cx="3023803" cy="2201815"/>
          </a:xfrm>
          <a:prstGeom prst="wedgeRoundRectCallout">
            <a:avLst>
              <a:gd name="adj1" fmla="val -42965"/>
              <a:gd name="adj2" fmla="val 6437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39D8DBA3-C1DB-BDF7-B685-B2CC9CA7A9DA}"/>
              </a:ext>
            </a:extLst>
          </p:cNvPr>
          <p:cNvSpPr/>
          <p:nvPr/>
        </p:nvSpPr>
        <p:spPr>
          <a:xfrm>
            <a:off x="9508853" y="4795259"/>
            <a:ext cx="2463012" cy="1393311"/>
          </a:xfrm>
          <a:prstGeom prst="wedgeRoundRectCallout">
            <a:avLst>
              <a:gd name="adj1" fmla="val -84902"/>
              <a:gd name="adj2" fmla="val -3649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A64B67D1-9363-F1F3-14EC-707D5C8FDFEE}"/>
              </a:ext>
            </a:extLst>
          </p:cNvPr>
          <p:cNvSpPr/>
          <p:nvPr/>
        </p:nvSpPr>
        <p:spPr>
          <a:xfrm>
            <a:off x="608441" y="2109746"/>
            <a:ext cx="2791300" cy="1815671"/>
          </a:xfrm>
          <a:prstGeom prst="wedgeRoundRectCallout">
            <a:avLst>
              <a:gd name="adj1" fmla="val 72864"/>
              <a:gd name="adj2" fmla="val 3846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ular Callout 15">
            <a:extLst>
              <a:ext uri="{FF2B5EF4-FFF2-40B4-BE49-F238E27FC236}">
                <a16:creationId xmlns:a16="http://schemas.microsoft.com/office/drawing/2014/main" id="{C18CB607-B268-A539-D178-A3D30DF21F81}"/>
              </a:ext>
            </a:extLst>
          </p:cNvPr>
          <p:cNvSpPr/>
          <p:nvPr/>
        </p:nvSpPr>
        <p:spPr>
          <a:xfrm>
            <a:off x="4453468" y="5395400"/>
            <a:ext cx="4338793" cy="1177801"/>
          </a:xfrm>
          <a:prstGeom prst="wedgeRoundRectCallout">
            <a:avLst>
              <a:gd name="adj1" fmla="val -40215"/>
              <a:gd name="adj2" fmla="val -65662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9690407C-C579-8D61-3832-ECF11A0B29BE}"/>
              </a:ext>
            </a:extLst>
          </p:cNvPr>
          <p:cNvSpPr/>
          <p:nvPr/>
        </p:nvSpPr>
        <p:spPr>
          <a:xfrm>
            <a:off x="936729" y="4855762"/>
            <a:ext cx="2463012" cy="1393311"/>
          </a:xfrm>
          <a:prstGeom prst="wedgeRoundRectCallout">
            <a:avLst>
              <a:gd name="adj1" fmla="val 53974"/>
              <a:gd name="adj2" fmla="val -7295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D52D1F-B06C-42DA-3152-CDD982F30DD3}"/>
              </a:ext>
            </a:extLst>
          </p:cNvPr>
          <p:cNvSpPr txBox="1"/>
          <p:nvPr/>
        </p:nvSpPr>
        <p:spPr>
          <a:xfrm>
            <a:off x="734234" y="2198056"/>
            <a:ext cx="26240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Was the interview TECHNICAL or PERSONAL?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9150555" y="2261421"/>
            <a:ext cx="230721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do you think their 3 hiring priorities are?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1A89A2-7CE5-96EB-32C4-30E207C2A3AC}"/>
              </a:ext>
            </a:extLst>
          </p:cNvPr>
          <p:cNvSpPr txBox="1"/>
          <p:nvPr/>
        </p:nvSpPr>
        <p:spPr>
          <a:xfrm>
            <a:off x="9508853" y="4929169"/>
            <a:ext cx="230721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Can you do the job? WHY?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CC19A4-CED6-1D5F-9776-D41C37400F89}"/>
              </a:ext>
            </a:extLst>
          </p:cNvPr>
          <p:cNvSpPr txBox="1"/>
          <p:nvPr/>
        </p:nvSpPr>
        <p:spPr>
          <a:xfrm>
            <a:off x="939797" y="5122527"/>
            <a:ext cx="26240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did they ask?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1EA324-71BB-C0E5-A628-4E1ADE8D9694}"/>
              </a:ext>
            </a:extLst>
          </p:cNvPr>
          <p:cNvSpPr txBox="1"/>
          <p:nvPr/>
        </p:nvSpPr>
        <p:spPr>
          <a:xfrm>
            <a:off x="4833209" y="5552417"/>
            <a:ext cx="36842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Did you talk about money?</a:t>
            </a:r>
          </a:p>
        </p:txBody>
      </p:sp>
      <p:pic>
        <p:nvPicPr>
          <p:cNvPr id="4" name="Picture 3" descr="Cartoon person sitting at a desk talking on the phone&#10;&#10;Description automatically generated">
            <a:extLst>
              <a:ext uri="{FF2B5EF4-FFF2-40B4-BE49-F238E27FC236}">
                <a16:creationId xmlns:a16="http://schemas.microsoft.com/office/drawing/2014/main" id="{F4D76BAF-C1D5-7DA7-9B41-BDE0BE25F2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9086" y="1994106"/>
            <a:ext cx="4167543" cy="305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206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8464994" y="1879118"/>
            <a:ext cx="3351070" cy="1947815"/>
          </a:xfrm>
          <a:prstGeom prst="wedgeRoundRectCallout">
            <a:avLst>
              <a:gd name="adj1" fmla="val -42965"/>
              <a:gd name="adj2" fmla="val 6437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39D8DBA3-C1DB-BDF7-B685-B2CC9CA7A9DA}"/>
              </a:ext>
            </a:extLst>
          </p:cNvPr>
          <p:cNvSpPr/>
          <p:nvPr/>
        </p:nvSpPr>
        <p:spPr>
          <a:xfrm>
            <a:off x="9119528" y="4521201"/>
            <a:ext cx="2852337" cy="1667370"/>
          </a:xfrm>
          <a:prstGeom prst="wedgeRoundRectCallout">
            <a:avLst>
              <a:gd name="adj1" fmla="val -84902"/>
              <a:gd name="adj2" fmla="val -3649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A64B67D1-9363-F1F3-14EC-707D5C8FDFEE}"/>
              </a:ext>
            </a:extLst>
          </p:cNvPr>
          <p:cNvSpPr/>
          <p:nvPr/>
        </p:nvSpPr>
        <p:spPr>
          <a:xfrm>
            <a:off x="772585" y="2130234"/>
            <a:ext cx="2791300" cy="1815671"/>
          </a:xfrm>
          <a:prstGeom prst="wedgeRoundRectCallout">
            <a:avLst>
              <a:gd name="adj1" fmla="val 72864"/>
              <a:gd name="adj2" fmla="val 3846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ular Callout 15">
            <a:extLst>
              <a:ext uri="{FF2B5EF4-FFF2-40B4-BE49-F238E27FC236}">
                <a16:creationId xmlns:a16="http://schemas.microsoft.com/office/drawing/2014/main" id="{C18CB607-B268-A539-D178-A3D30DF21F81}"/>
              </a:ext>
            </a:extLst>
          </p:cNvPr>
          <p:cNvSpPr/>
          <p:nvPr/>
        </p:nvSpPr>
        <p:spPr>
          <a:xfrm>
            <a:off x="4453467" y="5636614"/>
            <a:ext cx="4338793" cy="861775"/>
          </a:xfrm>
          <a:prstGeom prst="wedgeRoundRectCallout">
            <a:avLst>
              <a:gd name="adj1" fmla="val -1578"/>
              <a:gd name="adj2" fmla="val -8334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9690407C-C579-8D61-3832-ECF11A0B29BE}"/>
              </a:ext>
            </a:extLst>
          </p:cNvPr>
          <p:cNvSpPr/>
          <p:nvPr/>
        </p:nvSpPr>
        <p:spPr>
          <a:xfrm>
            <a:off x="936729" y="4855762"/>
            <a:ext cx="2463012" cy="1393311"/>
          </a:xfrm>
          <a:prstGeom prst="wedgeRoundRectCallout">
            <a:avLst>
              <a:gd name="adj1" fmla="val 53974"/>
              <a:gd name="adj2" fmla="val -7295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D52D1F-B06C-42DA-3152-CDD982F30DD3}"/>
              </a:ext>
            </a:extLst>
          </p:cNvPr>
          <p:cNvSpPr txBox="1"/>
          <p:nvPr/>
        </p:nvSpPr>
        <p:spPr>
          <a:xfrm>
            <a:off x="856191" y="2222462"/>
            <a:ext cx="26240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are the positives? How important is that to you?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8590292" y="2063573"/>
            <a:ext cx="31004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How does this compare to other things you have going?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1A89A2-7CE5-96EB-32C4-30E207C2A3AC}"/>
              </a:ext>
            </a:extLst>
          </p:cNvPr>
          <p:cNvSpPr txBox="1"/>
          <p:nvPr/>
        </p:nvSpPr>
        <p:spPr>
          <a:xfrm>
            <a:off x="9294330" y="4780333"/>
            <a:ext cx="25027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SPECIFICALLY, how did you leave things?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CC19A4-CED6-1D5F-9776-D41C37400F89}"/>
              </a:ext>
            </a:extLst>
          </p:cNvPr>
          <p:cNvSpPr txBox="1"/>
          <p:nvPr/>
        </p:nvSpPr>
        <p:spPr>
          <a:xfrm>
            <a:off x="939797" y="5122527"/>
            <a:ext cx="26240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are the negatives?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1EA324-71BB-C0E5-A628-4E1ADE8D9694}"/>
              </a:ext>
            </a:extLst>
          </p:cNvPr>
          <p:cNvSpPr txBox="1"/>
          <p:nvPr/>
        </p:nvSpPr>
        <p:spPr>
          <a:xfrm>
            <a:off x="4780735" y="5826287"/>
            <a:ext cx="36842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Gut feeling?</a:t>
            </a:r>
          </a:p>
        </p:txBody>
      </p:sp>
      <p:pic>
        <p:nvPicPr>
          <p:cNvPr id="5" name="Picture 4" descr="A cartoon of a person on a telephone&#10;&#10;Description automatically generated">
            <a:extLst>
              <a:ext uri="{FF2B5EF4-FFF2-40B4-BE49-F238E27FC236}">
                <a16:creationId xmlns:a16="http://schemas.microsoft.com/office/drawing/2014/main" id="{A7F80B40-5BED-EF5E-592D-221E32B33D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3467" y="1844101"/>
            <a:ext cx="3572933" cy="344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657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5404179" y="3207723"/>
            <a:ext cx="5499183" cy="3167978"/>
          </a:xfrm>
          <a:prstGeom prst="wedgeRoundRectCallout">
            <a:avLst>
              <a:gd name="adj1" fmla="val -64828"/>
              <a:gd name="adj2" fmla="val -3283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5673409" y="3429000"/>
            <a:ext cx="4960721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Based on what you now know, if they want to see you again, do you want to pursue?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758FDD-691E-8B96-BDEF-B792055DF1EC}"/>
              </a:ext>
            </a:extLst>
          </p:cNvPr>
          <p:cNvSpPr txBox="1"/>
          <p:nvPr/>
        </p:nvSpPr>
        <p:spPr>
          <a:xfrm>
            <a:off x="4729296" y="2126040"/>
            <a:ext cx="462237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Summary Close</a:t>
            </a:r>
          </a:p>
        </p:txBody>
      </p:sp>
      <p:pic>
        <p:nvPicPr>
          <p:cNvPr id="6" name="Picture 5" descr="A cartoon of an old person on the phone&#10;&#10;Description automatically generated">
            <a:extLst>
              <a:ext uri="{FF2B5EF4-FFF2-40B4-BE49-F238E27FC236}">
                <a16:creationId xmlns:a16="http://schemas.microsoft.com/office/drawing/2014/main" id="{8D0FB5FE-D511-4E9E-6691-877BC12FC3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99" y="2252390"/>
            <a:ext cx="3100474" cy="412331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546668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8464994" y="1879119"/>
            <a:ext cx="3351070" cy="1448050"/>
          </a:xfrm>
          <a:prstGeom prst="wedgeRoundRectCallout">
            <a:avLst>
              <a:gd name="adj1" fmla="val -42965"/>
              <a:gd name="adj2" fmla="val 6437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39D8DBA3-C1DB-BDF7-B685-B2CC9CA7A9DA}"/>
              </a:ext>
            </a:extLst>
          </p:cNvPr>
          <p:cNvSpPr/>
          <p:nvPr/>
        </p:nvSpPr>
        <p:spPr>
          <a:xfrm>
            <a:off x="8899466" y="3745959"/>
            <a:ext cx="3072397" cy="1581708"/>
          </a:xfrm>
          <a:prstGeom prst="wedgeRoundRectCallout">
            <a:avLst>
              <a:gd name="adj1" fmla="val -77778"/>
              <a:gd name="adj2" fmla="val -24307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A64B67D1-9363-F1F3-14EC-707D5C8FDFEE}"/>
              </a:ext>
            </a:extLst>
          </p:cNvPr>
          <p:cNvSpPr/>
          <p:nvPr/>
        </p:nvSpPr>
        <p:spPr>
          <a:xfrm>
            <a:off x="446444" y="2701432"/>
            <a:ext cx="2791300" cy="861775"/>
          </a:xfrm>
          <a:prstGeom prst="wedgeRoundRectCallout">
            <a:avLst>
              <a:gd name="adj1" fmla="val 72864"/>
              <a:gd name="adj2" fmla="val 3846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ular Callout 15">
            <a:extLst>
              <a:ext uri="{FF2B5EF4-FFF2-40B4-BE49-F238E27FC236}">
                <a16:creationId xmlns:a16="http://schemas.microsoft.com/office/drawing/2014/main" id="{C18CB607-B268-A539-D178-A3D30DF21F81}"/>
              </a:ext>
            </a:extLst>
          </p:cNvPr>
          <p:cNvSpPr/>
          <p:nvPr/>
        </p:nvSpPr>
        <p:spPr>
          <a:xfrm>
            <a:off x="5439648" y="5623135"/>
            <a:ext cx="6634285" cy="1111583"/>
          </a:xfrm>
          <a:prstGeom prst="wedgeRoundRectCallout">
            <a:avLst>
              <a:gd name="adj1" fmla="val 213"/>
              <a:gd name="adj2" fmla="val -6711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9690407C-C579-8D61-3832-ECF11A0B29BE}"/>
              </a:ext>
            </a:extLst>
          </p:cNvPr>
          <p:cNvSpPr/>
          <p:nvPr/>
        </p:nvSpPr>
        <p:spPr>
          <a:xfrm>
            <a:off x="93798" y="5610849"/>
            <a:ext cx="4826466" cy="1111583"/>
          </a:xfrm>
          <a:prstGeom prst="wedgeRoundRectCallout">
            <a:avLst>
              <a:gd name="adj1" fmla="val 43800"/>
              <a:gd name="adj2" fmla="val -6533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D52D1F-B06C-42DA-3152-CDD982F30DD3}"/>
              </a:ext>
            </a:extLst>
          </p:cNvPr>
          <p:cNvSpPr txBox="1"/>
          <p:nvPr/>
        </p:nvSpPr>
        <p:spPr>
          <a:xfrm>
            <a:off x="584233" y="2898537"/>
            <a:ext cx="251572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1. Great. WHY?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8590292" y="2063573"/>
            <a:ext cx="310047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4. Will they meet anyone else? Who?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1A89A2-7CE5-96EB-32C4-30E207C2A3AC}"/>
              </a:ext>
            </a:extLst>
          </p:cNvPr>
          <p:cNvSpPr txBox="1"/>
          <p:nvPr/>
        </p:nvSpPr>
        <p:spPr>
          <a:xfrm>
            <a:off x="9026395" y="3880435"/>
            <a:ext cx="278967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5. Will an offer be extended? At what amount?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CC19A4-CED6-1D5F-9776-D41C37400F89}"/>
              </a:ext>
            </a:extLst>
          </p:cNvPr>
          <p:cNvSpPr txBox="1"/>
          <p:nvPr/>
        </p:nvSpPr>
        <p:spPr>
          <a:xfrm>
            <a:off x="118067" y="5735753"/>
            <a:ext cx="48264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What will happen at that meeting?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1EA324-71BB-C0E5-A628-4E1ADE8D9694}"/>
              </a:ext>
            </a:extLst>
          </p:cNvPr>
          <p:cNvSpPr txBox="1"/>
          <p:nvPr/>
        </p:nvSpPr>
        <p:spPr>
          <a:xfrm>
            <a:off x="5714335" y="5748039"/>
            <a:ext cx="638386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6. I assume there are other candidates. </a:t>
            </a:r>
          </a:p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Compare them please.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581F5788-F758-81B6-DF8E-08CB882C272B}"/>
              </a:ext>
            </a:extLst>
          </p:cNvPr>
          <p:cNvSpPr/>
          <p:nvPr/>
        </p:nvSpPr>
        <p:spPr>
          <a:xfrm>
            <a:off x="302409" y="3880435"/>
            <a:ext cx="2852336" cy="1542797"/>
          </a:xfrm>
          <a:prstGeom prst="wedgeRoundRectCallout">
            <a:avLst>
              <a:gd name="adj1" fmla="val 75287"/>
              <a:gd name="adj2" fmla="val -29201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825CAE-5F0A-8926-B07E-48FD6BF0B47A}"/>
              </a:ext>
            </a:extLst>
          </p:cNvPr>
          <p:cNvSpPr txBox="1"/>
          <p:nvPr/>
        </p:nvSpPr>
        <p:spPr>
          <a:xfrm>
            <a:off x="375935" y="4081172"/>
            <a:ext cx="258013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What is it that you’re trying to measure?</a:t>
            </a:r>
          </a:p>
        </p:txBody>
      </p:sp>
      <p:pic>
        <p:nvPicPr>
          <p:cNvPr id="7" name="Picture 6" descr="A cartoon cat holding a phone&#10;&#10;Description automatically generated">
            <a:extLst>
              <a:ext uri="{FF2B5EF4-FFF2-40B4-BE49-F238E27FC236}">
                <a16:creationId xmlns:a16="http://schemas.microsoft.com/office/drawing/2014/main" id="{454651CD-B617-A377-2028-555206A7B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0465" y="2761219"/>
            <a:ext cx="3351070" cy="2488786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1A51984-FA19-A65A-B011-8DE303709A6D}"/>
              </a:ext>
            </a:extLst>
          </p:cNvPr>
          <p:cNvSpPr txBox="1"/>
          <p:nvPr/>
        </p:nvSpPr>
        <p:spPr>
          <a:xfrm>
            <a:off x="883936" y="1905091"/>
            <a:ext cx="613493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Final Interview (Client)</a:t>
            </a:r>
          </a:p>
        </p:txBody>
      </p:sp>
    </p:spTree>
    <p:extLst>
      <p:ext uri="{BB962C8B-B14F-4D97-AF65-F5344CB8AC3E}">
        <p14:creationId xmlns:p14="http://schemas.microsoft.com/office/powerpoint/2010/main" val="2868042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3263</TotalTime>
  <Words>481</Words>
  <Application>Microsoft Macintosh PowerPoint</Application>
  <PresentationFormat>Widescreen</PresentationFormat>
  <Paragraphs>74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Arial Rounded MT Bold</vt:lpstr>
      <vt:lpstr>Century Gothic</vt:lpstr>
      <vt:lpstr>Office Theme</vt:lpstr>
      <vt:lpstr>THE END GAME and  CLOSING DEALS – Part 1</vt:lpstr>
      <vt:lpstr>THE END GAME and CLOSING DEALS </vt:lpstr>
      <vt:lpstr>THE END GAME and CLOSING DEALS </vt:lpstr>
      <vt:lpstr>THE END GAME and CLOSING DEALS </vt:lpstr>
      <vt:lpstr>THE END GAME and CLOSING DEALS </vt:lpstr>
      <vt:lpstr>THE END GAME and CLOSING DEALS </vt:lpstr>
      <vt:lpstr>THE END GAME and CLOSING DEALS </vt:lpstr>
      <vt:lpstr>THE END GAME and CLOSING DEALS </vt:lpstr>
      <vt:lpstr>THE END GAME and CLOSING DEALS </vt:lpstr>
      <vt:lpstr>THE END GAME and CLOSING DEALS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102</cp:revision>
  <dcterms:created xsi:type="dcterms:W3CDTF">2024-08-12T10:45:38Z</dcterms:created>
  <dcterms:modified xsi:type="dcterms:W3CDTF">2024-08-16T12:39:11Z</dcterms:modified>
</cp:coreProperties>
</file>