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314"/>
    <p:restoredTop sz="94577"/>
  </p:normalViewPr>
  <p:slideViewPr>
    <p:cSldViewPr snapToGrid="0">
      <p:cViewPr varScale="1">
        <p:scale>
          <a:sx n="79" d="100"/>
          <a:sy n="79" d="100"/>
        </p:scale>
        <p:origin x="240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8"/>
            <a:ext cx="6143625" cy="1915532"/>
          </a:xfrm>
          <a:ln w="635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6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FEE FIGHTING</a:t>
            </a:r>
          </a:p>
        </p:txBody>
      </p:sp>
      <p:pic>
        <p:nvPicPr>
          <p:cNvPr id="1026" name="Picture 2" descr="Couple Money Fights: Why couples keep ...">
            <a:extLst>
              <a:ext uri="{FF2B5EF4-FFF2-40B4-BE49-F238E27FC236}">
                <a16:creationId xmlns:a16="http://schemas.microsoft.com/office/drawing/2014/main" id="{8AE10585-091A-3BCF-9CF1-3AAC51981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047" y="2885514"/>
            <a:ext cx="5049470" cy="3348018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838200" y="2862955"/>
            <a:ext cx="3967846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entury Gothic" panose="020B0502020202020204" pitchFamily="34" charset="0"/>
                <a:cs typeface="Comic Sans MS"/>
              </a:rPr>
              <a:t>Move On!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A4C0AF-BAA0-55EC-21AA-883335097C4A}"/>
              </a:ext>
            </a:extLst>
          </p:cNvPr>
          <p:cNvSpPr txBox="1"/>
          <p:nvPr/>
        </p:nvSpPr>
        <p:spPr>
          <a:xfrm>
            <a:off x="5827940" y="3642042"/>
            <a:ext cx="4955720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If you can’t overcome the fee objection, rather than work for less, hang up the phone and make 5 more calls.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CA1DBB-B343-B255-5599-A1DBFA0E713E}"/>
              </a:ext>
            </a:extLst>
          </p:cNvPr>
          <p:cNvSpPr txBox="1"/>
          <p:nvPr/>
        </p:nvSpPr>
        <p:spPr>
          <a:xfrm>
            <a:off x="5257800" y="2324346"/>
            <a:ext cx="552586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Sometimes you are going to lose.</a:t>
            </a:r>
          </a:p>
        </p:txBody>
      </p:sp>
      <p:pic>
        <p:nvPicPr>
          <p:cNvPr id="18434" name="Picture 2" descr="30 TIPS ON HOW TO MOVE ON | Humans">
            <a:extLst>
              <a:ext uri="{FF2B5EF4-FFF2-40B4-BE49-F238E27FC236}">
                <a16:creationId xmlns:a16="http://schemas.microsoft.com/office/drawing/2014/main" id="{C2528202-9D8D-1F25-8297-F373F851D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49588"/>
            <a:ext cx="4056743" cy="24638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44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Trilogy of Phrases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5310867" y="2885565"/>
            <a:ext cx="2775857" cy="1100369"/>
          </a:xfrm>
          <a:prstGeom prst="wedgeRoundRectCallout">
            <a:avLst>
              <a:gd name="adj1" fmla="val -82444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5610224" y="2982724"/>
            <a:ext cx="23349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Does that make sense?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838200" y="2958005"/>
            <a:ext cx="3407229" cy="35394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The 3 most important phrases about overcoming the fee objection are the following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25D055-3C0C-24CC-1535-6CD734623136}"/>
              </a:ext>
            </a:extLst>
          </p:cNvPr>
          <p:cNvSpPr txBox="1"/>
          <p:nvPr/>
        </p:nvSpPr>
        <p:spPr>
          <a:xfrm>
            <a:off x="4723494" y="4489193"/>
            <a:ext cx="66756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On a contingency basis the risk is mine.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4EF928-BEAC-E2A8-31D9-A5DC1CF07CBE}"/>
              </a:ext>
            </a:extLst>
          </p:cNvPr>
          <p:cNvSpPr txBox="1"/>
          <p:nvPr/>
        </p:nvSpPr>
        <p:spPr>
          <a:xfrm>
            <a:off x="4868635" y="5490316"/>
            <a:ext cx="42291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Let me compete and you hire the best person.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B78C3F5F-22C1-34C0-191B-AC4E75875333}"/>
              </a:ext>
            </a:extLst>
          </p:cNvPr>
          <p:cNvSpPr/>
          <p:nvPr/>
        </p:nvSpPr>
        <p:spPr>
          <a:xfrm>
            <a:off x="4723494" y="4407014"/>
            <a:ext cx="6584946" cy="646331"/>
          </a:xfrm>
          <a:prstGeom prst="wedgeRoundRectCallout">
            <a:avLst>
              <a:gd name="adj1" fmla="val 46485"/>
              <a:gd name="adj2" fmla="val 12379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B3E753D6-E490-A1BB-6F05-0E22B06B00ED}"/>
              </a:ext>
            </a:extLst>
          </p:cNvPr>
          <p:cNvSpPr/>
          <p:nvPr/>
        </p:nvSpPr>
        <p:spPr>
          <a:xfrm>
            <a:off x="4588328" y="5363838"/>
            <a:ext cx="4449536" cy="1064460"/>
          </a:xfrm>
          <a:prstGeom prst="wedgeRoundRectCallout">
            <a:avLst>
              <a:gd name="adj1" fmla="val 84108"/>
              <a:gd name="adj2" fmla="val 5070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 descr="123 clipart png images ...">
            <a:extLst>
              <a:ext uri="{FF2B5EF4-FFF2-40B4-BE49-F238E27FC236}">
                <a16:creationId xmlns:a16="http://schemas.microsoft.com/office/drawing/2014/main" id="{1BA723A0-FAC5-5B65-3B1A-0D7603D99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568" y="2070949"/>
            <a:ext cx="3606796" cy="200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538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2001181"/>
            <a:ext cx="874667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“Getting Approval” Rebuttal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2830287" y="2856543"/>
            <a:ext cx="7750628" cy="1429341"/>
          </a:xfrm>
          <a:prstGeom prst="wedgeRoundRectCallout">
            <a:avLst>
              <a:gd name="adj1" fmla="val -46196"/>
              <a:gd name="adj2" fmla="val 7276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2971800" y="2917827"/>
            <a:ext cx="76091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I could make the fee more affordable, then I’d have the opportunity to work on this search for you, is that right?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25D055-3C0C-24CC-1535-6CD734623136}"/>
              </a:ext>
            </a:extLst>
          </p:cNvPr>
          <p:cNvSpPr txBox="1"/>
          <p:nvPr/>
        </p:nvSpPr>
        <p:spPr>
          <a:xfrm>
            <a:off x="6776357" y="4494915"/>
            <a:ext cx="143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YES!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4EF928-BEAC-E2A8-31D9-A5DC1CF07CBE}"/>
              </a:ext>
            </a:extLst>
          </p:cNvPr>
          <p:cNvSpPr txBox="1"/>
          <p:nvPr/>
        </p:nvSpPr>
        <p:spPr>
          <a:xfrm>
            <a:off x="2971800" y="5419160"/>
            <a:ext cx="612593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Ok, I can’t get any change in my fee approved without some sense of what I’m getting myself into.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B78C3F5F-22C1-34C0-191B-AC4E75875333}"/>
              </a:ext>
            </a:extLst>
          </p:cNvPr>
          <p:cNvSpPr/>
          <p:nvPr/>
        </p:nvSpPr>
        <p:spPr>
          <a:xfrm>
            <a:off x="6383113" y="4501695"/>
            <a:ext cx="2232477" cy="646331"/>
          </a:xfrm>
          <a:prstGeom prst="wedgeRoundRectCallout">
            <a:avLst>
              <a:gd name="adj1" fmla="val 85250"/>
              <a:gd name="adj2" fmla="val 27794"/>
              <a:gd name="adj3" fmla="val 16667"/>
            </a:avLst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B3E753D6-E490-A1BB-6F05-0E22B06B00ED}"/>
              </a:ext>
            </a:extLst>
          </p:cNvPr>
          <p:cNvSpPr/>
          <p:nvPr/>
        </p:nvSpPr>
        <p:spPr>
          <a:xfrm>
            <a:off x="2971800" y="5363837"/>
            <a:ext cx="6066064" cy="1301817"/>
          </a:xfrm>
          <a:prstGeom prst="wedgeRoundRectCallout">
            <a:avLst>
              <a:gd name="adj1" fmla="val -55487"/>
              <a:gd name="adj2" fmla="val -8581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cartoon of a telephone&#10;&#10;Description automatically generated">
            <a:extLst>
              <a:ext uri="{FF2B5EF4-FFF2-40B4-BE49-F238E27FC236}">
                <a16:creationId xmlns:a16="http://schemas.microsoft.com/office/drawing/2014/main" id="{E2C2725F-75D4-20E2-EE81-54520056E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069" y="2800789"/>
            <a:ext cx="1435100" cy="1409700"/>
          </a:xfrm>
          <a:prstGeom prst="rect">
            <a:avLst/>
          </a:prstGeom>
        </p:spPr>
      </p:pic>
      <p:pic>
        <p:nvPicPr>
          <p:cNvPr id="12" name="Picture 11" descr="A cartoon of a red telephone&#10;&#10;Description automatically generated">
            <a:extLst>
              <a:ext uri="{FF2B5EF4-FFF2-40B4-BE49-F238E27FC236}">
                <a16:creationId xmlns:a16="http://schemas.microsoft.com/office/drawing/2014/main" id="{6D43F81B-C48E-0509-F2E5-B8D8A147A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051" y="4930775"/>
            <a:ext cx="1295400" cy="1562100"/>
          </a:xfrm>
          <a:prstGeom prst="rect">
            <a:avLst/>
          </a:prstGeom>
        </p:spPr>
      </p:pic>
      <p:pic>
        <p:nvPicPr>
          <p:cNvPr id="13" name="Picture 12" descr="A cartoon of a blue telephone&#10;&#10;Description automatically generated">
            <a:extLst>
              <a:ext uri="{FF2B5EF4-FFF2-40B4-BE49-F238E27FC236}">
                <a16:creationId xmlns:a16="http://schemas.microsoft.com/office/drawing/2014/main" id="{58AEA741-252D-3194-27C6-C471939575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4870" y="4658987"/>
            <a:ext cx="14351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96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2001181"/>
            <a:ext cx="7930243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“Getting Approval” Rebuttal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838200" y="2958005"/>
            <a:ext cx="4239986" cy="240065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This frees you up to take the Job Order because the client assumes you are going to negotiate.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4775DB-19C7-21B7-FFDB-4B3DD9B697FA}"/>
              </a:ext>
            </a:extLst>
          </p:cNvPr>
          <p:cNvSpPr txBox="1"/>
          <p:nvPr/>
        </p:nvSpPr>
        <p:spPr>
          <a:xfrm>
            <a:off x="6096000" y="4665827"/>
            <a:ext cx="5570764" cy="44627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Century Gothic" panose="020B0502020202020204" pitchFamily="34" charset="0"/>
                <a:cs typeface="Comic Sans MS"/>
              </a:rPr>
              <a:t>The value of the recruited candidate.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ED1087-5016-C495-BBDE-4C95B75C0971}"/>
              </a:ext>
            </a:extLst>
          </p:cNvPr>
          <p:cNvSpPr txBox="1"/>
          <p:nvPr/>
        </p:nvSpPr>
        <p:spPr>
          <a:xfrm>
            <a:off x="6096000" y="3578900"/>
            <a:ext cx="5570762" cy="80021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Century Gothic" panose="020B0502020202020204" pitchFamily="34" charset="0"/>
                <a:cs typeface="Comic Sans MS"/>
              </a:rPr>
              <a:t>The money that is being lost by the client due to the position being open.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305125-A3BF-ACBC-C77F-C1EC6BC2F320}"/>
              </a:ext>
            </a:extLst>
          </p:cNvPr>
          <p:cNvSpPr txBox="1"/>
          <p:nvPr/>
        </p:nvSpPr>
        <p:spPr>
          <a:xfrm>
            <a:off x="6485164" y="2888906"/>
            <a:ext cx="5106760" cy="47705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The critical nature of the search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65C5A2-A6E4-F094-8F7D-DEEDF2FBB586}"/>
              </a:ext>
            </a:extLst>
          </p:cNvPr>
          <p:cNvSpPr txBox="1"/>
          <p:nvPr/>
        </p:nvSpPr>
        <p:spPr>
          <a:xfrm>
            <a:off x="6485164" y="5398811"/>
            <a:ext cx="5181600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Their urgency and the commitment that requires.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FCDD47-5D4F-1735-6A77-6FAB7DD69501}"/>
              </a:ext>
            </a:extLst>
          </p:cNvPr>
          <p:cNvSpPr txBox="1"/>
          <p:nvPr/>
        </p:nvSpPr>
        <p:spPr>
          <a:xfrm>
            <a:off x="985157" y="5631101"/>
            <a:ext cx="3946071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You must then emphasize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21A53824-B925-78D4-B576-37F158AF15AE}"/>
              </a:ext>
            </a:extLst>
          </p:cNvPr>
          <p:cNvSpPr/>
          <p:nvPr/>
        </p:nvSpPr>
        <p:spPr>
          <a:xfrm>
            <a:off x="5241471" y="2907305"/>
            <a:ext cx="1026940" cy="52824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B1E9D738-EDF2-8206-EAFC-3ED0335E00F9}"/>
              </a:ext>
            </a:extLst>
          </p:cNvPr>
          <p:cNvSpPr/>
          <p:nvPr/>
        </p:nvSpPr>
        <p:spPr>
          <a:xfrm>
            <a:off x="5241471" y="3786566"/>
            <a:ext cx="670432" cy="5282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300708B7-781A-864A-3B68-317D553A584F}"/>
              </a:ext>
            </a:extLst>
          </p:cNvPr>
          <p:cNvSpPr/>
          <p:nvPr/>
        </p:nvSpPr>
        <p:spPr>
          <a:xfrm>
            <a:off x="5241469" y="4665827"/>
            <a:ext cx="670433" cy="52824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>
            <a:extLst>
              <a:ext uri="{FF2B5EF4-FFF2-40B4-BE49-F238E27FC236}">
                <a16:creationId xmlns:a16="http://schemas.microsoft.com/office/drawing/2014/main" id="{7B817A73-395D-B008-2B23-4B47A05D5709}"/>
              </a:ext>
            </a:extLst>
          </p:cNvPr>
          <p:cNvSpPr/>
          <p:nvPr/>
        </p:nvSpPr>
        <p:spPr>
          <a:xfrm>
            <a:off x="5241469" y="5583139"/>
            <a:ext cx="1016533" cy="52824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58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2001181"/>
            <a:ext cx="748937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“Shadow of a Doubt” Close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408212" y="2943925"/>
            <a:ext cx="5687788" cy="3293209"/>
          </a:xfrm>
          <a:prstGeom prst="wedgeRoundRectCallout">
            <a:avLst>
              <a:gd name="adj1" fmla="val 66264"/>
              <a:gd name="adj2" fmla="val 5258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689503" y="3006941"/>
            <a:ext cx="50659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you knew beyond a shadow of a doubt that the person you hired through me was going to be one of your top performers at your company for years to come, would you really have a problem with my fee?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7935487" y="2958004"/>
            <a:ext cx="3706784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Trilogy of Phrases</a:t>
            </a:r>
          </a:p>
        </p:txBody>
      </p:sp>
      <p:pic>
        <p:nvPicPr>
          <p:cNvPr id="24578" name="Picture 2" descr="Free Plus Sign Vector Art - Download 7 ...">
            <a:extLst>
              <a:ext uri="{FF2B5EF4-FFF2-40B4-BE49-F238E27FC236}">
                <a16:creationId xmlns:a16="http://schemas.microsoft.com/office/drawing/2014/main" id="{A3019BF6-6B5A-63A7-07AE-B572F6E94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687" y="3236388"/>
            <a:ext cx="1441713" cy="159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20,356,280 No doubt Stock Illustrations ...">
            <a:extLst>
              <a:ext uri="{FF2B5EF4-FFF2-40B4-BE49-F238E27FC236}">
                <a16:creationId xmlns:a16="http://schemas.microsoft.com/office/drawing/2014/main" id="{2EDE79DA-FDF5-1FE9-394A-941032DFE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064" y="3747732"/>
            <a:ext cx="3094645" cy="309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892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2001181"/>
            <a:ext cx="748937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“Shadow of a Doubt” Close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2667710" y="2943926"/>
            <a:ext cx="4712803" cy="1266564"/>
          </a:xfrm>
          <a:prstGeom prst="wedgeRoundRectCallout">
            <a:avLst>
              <a:gd name="adj1" fmla="val 66264"/>
              <a:gd name="adj2" fmla="val 5258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2921517" y="3106587"/>
            <a:ext cx="4205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you paying other agencies?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A9D36-E65F-1087-B56B-5BB0F4C26830}"/>
              </a:ext>
            </a:extLst>
          </p:cNvPr>
          <p:cNvSpPr txBox="1"/>
          <p:nvPr/>
        </p:nvSpPr>
        <p:spPr>
          <a:xfrm>
            <a:off x="8654285" y="3156847"/>
            <a:ext cx="28954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has made you consider using an agency at this point?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009275-81BA-F076-82C6-EFF3B85AD478}"/>
              </a:ext>
            </a:extLst>
          </p:cNvPr>
          <p:cNvSpPr txBox="1"/>
          <p:nvPr/>
        </p:nvSpPr>
        <p:spPr>
          <a:xfrm>
            <a:off x="2776088" y="4988117"/>
            <a:ext cx="42198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What’s the MOST you’ve ever paid??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E15E4FB1-E17D-CBC4-50B8-DC7782F9A888}"/>
              </a:ext>
            </a:extLst>
          </p:cNvPr>
          <p:cNvSpPr/>
          <p:nvPr/>
        </p:nvSpPr>
        <p:spPr>
          <a:xfrm>
            <a:off x="8523514" y="2986695"/>
            <a:ext cx="3118685" cy="2842605"/>
          </a:xfrm>
          <a:prstGeom prst="wedgeRoundRectCallout">
            <a:avLst>
              <a:gd name="adj1" fmla="val -54898"/>
              <a:gd name="adj2" fmla="val 6980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ndex.jpg">
            <a:extLst>
              <a:ext uri="{FF2B5EF4-FFF2-40B4-BE49-F238E27FC236}">
                <a16:creationId xmlns:a16="http://schemas.microsoft.com/office/drawing/2014/main" id="{6D3C2CDE-43B5-C6B9-65CC-26BFA4ED0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085" y="2881994"/>
            <a:ext cx="1261068" cy="13715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1" name="Picture 10" descr="indexg.jpg">
            <a:extLst>
              <a:ext uri="{FF2B5EF4-FFF2-40B4-BE49-F238E27FC236}">
                <a16:creationId xmlns:a16="http://schemas.microsoft.com/office/drawing/2014/main" id="{7EFE26B4-44D8-4176-0CAF-8E8BBF49C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85" y="4675081"/>
            <a:ext cx="1261068" cy="1454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38F03F23-3136-666F-E783-91CC1AB581F3}"/>
              </a:ext>
            </a:extLst>
          </p:cNvPr>
          <p:cNvSpPr/>
          <p:nvPr/>
        </p:nvSpPr>
        <p:spPr>
          <a:xfrm>
            <a:off x="2776088" y="4862667"/>
            <a:ext cx="4219846" cy="1266564"/>
          </a:xfrm>
          <a:prstGeom prst="wedgeRoundRectCallout">
            <a:avLst>
              <a:gd name="adj1" fmla="val 66264"/>
              <a:gd name="adj2" fmla="val 5258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28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199" y="2001181"/>
            <a:ext cx="7489371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DEMsays…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1126672" y="3118026"/>
            <a:ext cx="5223136" cy="3323986"/>
          </a:xfrm>
          <a:prstGeom prst="wedgeRoundRectCallout">
            <a:avLst>
              <a:gd name="adj1" fmla="val 89478"/>
              <a:gd name="adj2" fmla="val -1794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1383197" y="3156293"/>
            <a:ext cx="471280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“If you don’t believe you’re worth your fee, you will never convince anyone else, least of all your clients”!</a:t>
            </a:r>
          </a:p>
        </p:txBody>
      </p:sp>
      <p:pic>
        <p:nvPicPr>
          <p:cNvPr id="3" name="Picture 2" descr="A person holding a sign&#10;&#10;Description automatically generated">
            <a:extLst>
              <a:ext uri="{FF2B5EF4-FFF2-40B4-BE49-F238E27FC236}">
                <a16:creationId xmlns:a16="http://schemas.microsoft.com/office/drawing/2014/main" id="{1F0F0567-F679-7773-F0A2-2B602A97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7408" y="3121945"/>
            <a:ext cx="2781395" cy="317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6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Here’s the Statement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2777670" y="3107634"/>
            <a:ext cx="5137454" cy="3227852"/>
          </a:xfrm>
          <a:prstGeom prst="wedgeRoundRectCallout">
            <a:avLst>
              <a:gd name="adj1" fmla="val 69126"/>
              <a:gd name="adj2" fmla="val 49668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2930978" y="3328871"/>
            <a:ext cx="4830839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 charge ONE FOURTH of the guaranteed annual cash compensation of the candidate.</a:t>
            </a:r>
          </a:p>
        </p:txBody>
      </p:sp>
      <p:pic>
        <p:nvPicPr>
          <p:cNvPr id="9" name="Picture 8" descr="A cartoon of a red telephone&#10;&#10;Description automatically generated">
            <a:extLst>
              <a:ext uri="{FF2B5EF4-FFF2-40B4-BE49-F238E27FC236}">
                <a16:creationId xmlns:a16="http://schemas.microsoft.com/office/drawing/2014/main" id="{60071708-117D-967E-65C2-F8CA0B1FF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44" y="3434417"/>
            <a:ext cx="1801585" cy="2172500"/>
          </a:xfrm>
          <a:prstGeom prst="rect">
            <a:avLst/>
          </a:prstGeom>
        </p:spPr>
      </p:pic>
      <p:pic>
        <p:nvPicPr>
          <p:cNvPr id="2050" name="Picture 2" descr="Clip Art: Labeled Fractions: 04 1/4 One ...">
            <a:extLst>
              <a:ext uri="{FF2B5EF4-FFF2-40B4-BE49-F238E27FC236}">
                <a16:creationId xmlns:a16="http://schemas.microsoft.com/office/drawing/2014/main" id="{8CFC025A-C9B9-873C-5557-A30E8D8A8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365" y="2115481"/>
            <a:ext cx="2857500" cy="28575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Some Basics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E38BA0-1566-157D-9C58-9F10455173D9}"/>
              </a:ext>
            </a:extLst>
          </p:cNvPr>
          <p:cNvSpPr txBox="1"/>
          <p:nvPr/>
        </p:nvSpPr>
        <p:spPr>
          <a:xfrm>
            <a:off x="838200" y="2892212"/>
            <a:ext cx="52578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You are UNDERPAID!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F85956-B9FE-A7F4-C465-36F6AC7BDA53}"/>
              </a:ext>
            </a:extLst>
          </p:cNvPr>
          <p:cNvSpPr txBox="1"/>
          <p:nvPr/>
        </p:nvSpPr>
        <p:spPr>
          <a:xfrm>
            <a:off x="4172401" y="4214129"/>
            <a:ext cx="2490452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Start your negotiating Higher.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BE0754-CF2D-4F7B-FEAF-8073D998F357}"/>
              </a:ext>
            </a:extLst>
          </p:cNvPr>
          <p:cNvSpPr txBox="1"/>
          <p:nvPr/>
        </p:nvSpPr>
        <p:spPr>
          <a:xfrm>
            <a:off x="838200" y="3721687"/>
            <a:ext cx="3031671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Everybody likes to negotiate 3 times before they say “YES”</a:t>
            </a:r>
          </a:p>
        </p:txBody>
      </p:sp>
      <p:pic>
        <p:nvPicPr>
          <p:cNvPr id="4098" name="Picture 2" descr="being underpaid – The Woke Salaryman ...">
            <a:extLst>
              <a:ext uri="{FF2B5EF4-FFF2-40B4-BE49-F238E27FC236}">
                <a16:creationId xmlns:a16="http://schemas.microsoft.com/office/drawing/2014/main" id="{840110D8-FE52-4F21-0A47-51400C1A2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383" y="4080917"/>
            <a:ext cx="4561686" cy="2554544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4A255E2F-71AA-EF14-6117-93C5A0265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383" y="1995849"/>
            <a:ext cx="4263880" cy="177990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81727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721687"/>
            <a:ext cx="6643916" cy="2925159"/>
          </a:xfrm>
          <a:prstGeom prst="wedgeRoundRectCallout">
            <a:avLst>
              <a:gd name="adj1" fmla="val 71480"/>
              <a:gd name="adj2" fmla="val 4113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711196" y="3861468"/>
            <a:ext cx="6443141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We’ve been in business for [X] years, and after [X] years we have ALWAYS been 10% higher. The question you have to ask yourself is, if we are 10 to 15% higher, how have been this successful and lasted this long? Somebody’s paying it. Why are they?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838200" y="2892212"/>
            <a:ext cx="52578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Admit you are Higher</a:t>
            </a:r>
          </a:p>
        </p:txBody>
      </p:sp>
      <p:pic>
        <p:nvPicPr>
          <p:cNvPr id="6146" name="Picture 2" descr="SEO content writing &amp; blog management ...">
            <a:extLst>
              <a:ext uri="{FF2B5EF4-FFF2-40B4-BE49-F238E27FC236}">
                <a16:creationId xmlns:a16="http://schemas.microsoft.com/office/drawing/2014/main" id="{1807EE8A-A533-98A4-10CA-20047FDFA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679" y="2143033"/>
            <a:ext cx="4316624" cy="2925159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73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290801"/>
            <a:ext cx="6643916" cy="3046987"/>
          </a:xfrm>
          <a:prstGeom prst="wedgeRoundRectCallout">
            <a:avLst>
              <a:gd name="adj1" fmla="val 46412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689427" y="3290800"/>
            <a:ext cx="64431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 may be right. There are certainly people who will do it for less. Let me ask you one question. Does anyone in your industry sell his or her product/ service for less than you? And is their product better than yours? Don’t you think the relationship between cost and quality applies to search companies as well?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5236028" y="2001181"/>
            <a:ext cx="6117772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Correlation between Cost and Quality</a:t>
            </a:r>
          </a:p>
        </p:txBody>
      </p:sp>
      <p:pic>
        <p:nvPicPr>
          <p:cNvPr id="8194" name="Picture 2" descr="Quality vs Cost - Is your Cost Cutting ...">
            <a:extLst>
              <a:ext uri="{FF2B5EF4-FFF2-40B4-BE49-F238E27FC236}">
                <a16:creationId xmlns:a16="http://schemas.microsoft.com/office/drawing/2014/main" id="{40E3358F-9365-272F-8731-4B4E97ABD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787" y="3413912"/>
            <a:ext cx="4332514" cy="304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91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080389"/>
            <a:ext cx="6643916" cy="3257399"/>
          </a:xfrm>
          <a:prstGeom prst="wedgeRoundRectCallout">
            <a:avLst>
              <a:gd name="adj1" fmla="val 46412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693057" y="3173085"/>
            <a:ext cx="64431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They charge less because you ask them to, but they charge the companies in your industry with more contemporary fee policies a full fee. The candidates those companies reject they send to you. They don’t tell you that, and who can blame them. I want to be able to send you my best people first. Does that make sense?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4811485" y="1908485"/>
            <a:ext cx="6879772" cy="95410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Correlation between what they SAY they charge and what they DO charge</a:t>
            </a:r>
          </a:p>
        </p:txBody>
      </p:sp>
      <p:pic>
        <p:nvPicPr>
          <p:cNvPr id="10242" name="Picture 2" descr="Do what you say — Peter Cook">
            <a:extLst>
              <a:ext uri="{FF2B5EF4-FFF2-40B4-BE49-F238E27FC236}">
                <a16:creationId xmlns:a16="http://schemas.microsoft.com/office/drawing/2014/main" id="{AD701A0C-D2BC-7CE8-02A9-85C115966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243" y="3173085"/>
            <a:ext cx="4095014" cy="325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080389"/>
            <a:ext cx="6643916" cy="3257399"/>
          </a:xfrm>
          <a:prstGeom prst="wedgeRoundRectCallout">
            <a:avLst>
              <a:gd name="adj1" fmla="val 46412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739015" y="3267298"/>
            <a:ext cx="644314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Most of my clients use other sources, some less expensive and some more, and then hire the best candidate. </a:t>
            </a:r>
          </a:p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Our whole multi-billion rand industry is built on that notion, and the only risk until you hire is mine. So why do you care what the fee is?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4797879" y="2001181"/>
            <a:ext cx="496932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Contingency</a:t>
            </a:r>
          </a:p>
        </p:txBody>
      </p:sp>
      <p:pic>
        <p:nvPicPr>
          <p:cNvPr id="12290" name="Picture 2" descr="Only If — | LinkedIn">
            <a:extLst>
              <a:ext uri="{FF2B5EF4-FFF2-40B4-BE49-F238E27FC236}">
                <a16:creationId xmlns:a16="http://schemas.microsoft.com/office/drawing/2014/main" id="{2CEB183A-A385-B307-60C1-EF79A4F77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187" y="2760780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black and orange text&#10;&#10;Description automatically generated">
            <a:extLst>
              <a:ext uri="{FF2B5EF4-FFF2-40B4-BE49-F238E27FC236}">
                <a16:creationId xmlns:a16="http://schemas.microsoft.com/office/drawing/2014/main" id="{5556D466-CDE2-9F35-A2F9-1F8EE64AC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6398" y="5300780"/>
            <a:ext cx="3867578" cy="128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3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080389"/>
            <a:ext cx="6011635" cy="3257399"/>
          </a:xfrm>
          <a:prstGeom prst="wedgeRoundRectCallout">
            <a:avLst>
              <a:gd name="adj1" fmla="val 46412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739016" y="3267298"/>
            <a:ext cx="575975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Great, then I will be happy to give you my sliding scale discount plan where you pay a full fee now, to establish our relationship, but earn a continuing discount as we go. </a:t>
            </a:r>
          </a:p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there truly is business down the road, this is fair for both of us.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4797879" y="2001181"/>
            <a:ext cx="6011635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Discount for Volume Business</a:t>
            </a:r>
          </a:p>
        </p:txBody>
      </p:sp>
      <p:pic>
        <p:nvPicPr>
          <p:cNvPr id="14338" name="Picture 2" descr="Diverse Crowd Clipart Images – Browse ...">
            <a:extLst>
              <a:ext uri="{FF2B5EF4-FFF2-40B4-BE49-F238E27FC236}">
                <a16:creationId xmlns:a16="http://schemas.microsoft.com/office/drawing/2014/main" id="{6A6A1934-A992-9438-BFC9-090DBAE76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922" y="3267298"/>
            <a:ext cx="4704663" cy="2634611"/>
          </a:xfrm>
          <a:prstGeom prst="rect">
            <a:avLst/>
          </a:prstGeom>
          <a:noFill/>
          <a:ln w="635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046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FEE FIGHTING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365215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0C1407F-3E9F-0F8B-BF5E-9D7671118913}"/>
              </a:ext>
            </a:extLst>
          </p:cNvPr>
          <p:cNvSpPr/>
          <p:nvPr/>
        </p:nvSpPr>
        <p:spPr>
          <a:xfrm>
            <a:off x="638628" y="3080389"/>
            <a:ext cx="6496958" cy="3257399"/>
          </a:xfrm>
          <a:prstGeom prst="wedgeRoundRectCallout">
            <a:avLst>
              <a:gd name="adj1" fmla="val 46412"/>
              <a:gd name="adj2" fmla="val 5903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C212-26C4-CE80-BEF5-51ED9F7DC698}"/>
              </a:ext>
            </a:extLst>
          </p:cNvPr>
          <p:cNvSpPr txBox="1"/>
          <p:nvPr/>
        </p:nvSpPr>
        <p:spPr>
          <a:xfrm>
            <a:off x="739016" y="3267298"/>
            <a:ext cx="616797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respect anyone trying to negotiate lower costs before a service is provided, because then a choice can be made, but I don’t respect what you’re doing now. You knew the fee upfront, and I will not change it now. It’s a matter of principle.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16E6A2-CF01-5F04-AE2D-05A2681361CB}"/>
              </a:ext>
            </a:extLst>
          </p:cNvPr>
          <p:cNvSpPr txBox="1"/>
          <p:nvPr/>
        </p:nvSpPr>
        <p:spPr>
          <a:xfrm>
            <a:off x="4797879" y="2001181"/>
            <a:ext cx="6011635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Negotiating After the Fact</a:t>
            </a:r>
          </a:p>
        </p:txBody>
      </p:sp>
      <p:pic>
        <p:nvPicPr>
          <p:cNvPr id="16386" name="Picture 2" descr="Boxing Gloves Clip Art Vector Images ...">
            <a:extLst>
              <a:ext uri="{FF2B5EF4-FFF2-40B4-BE49-F238E27FC236}">
                <a16:creationId xmlns:a16="http://schemas.microsoft.com/office/drawing/2014/main" id="{B2CBBAC7-C706-8CCA-F205-85916C331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6844" y="2902999"/>
            <a:ext cx="3524555" cy="3524555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041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3638</TotalTime>
  <Words>779</Words>
  <Application>Microsoft Macintosh PowerPoint</Application>
  <PresentationFormat>Widescreen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Rounded MT Bold</vt:lpstr>
      <vt:lpstr>Century Gothic</vt:lpstr>
      <vt:lpstr>Office Theme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  <vt:lpstr>FEE FIGHTING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113</cp:revision>
  <dcterms:created xsi:type="dcterms:W3CDTF">2024-08-12T10:45:38Z</dcterms:created>
  <dcterms:modified xsi:type="dcterms:W3CDTF">2024-09-11T11:15:45Z</dcterms:modified>
</cp:coreProperties>
</file>