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505" r:id="rId2"/>
    <p:sldId id="488" r:id="rId3"/>
    <p:sldId id="489" r:id="rId4"/>
    <p:sldId id="490" r:id="rId5"/>
    <p:sldId id="491" r:id="rId6"/>
    <p:sldId id="492" r:id="rId7"/>
    <p:sldId id="493" r:id="rId8"/>
    <p:sldId id="494" r:id="rId9"/>
    <p:sldId id="495" r:id="rId10"/>
    <p:sldId id="496" r:id="rId11"/>
    <p:sldId id="497" r:id="rId12"/>
    <p:sldId id="498" r:id="rId13"/>
    <p:sldId id="499" r:id="rId14"/>
    <p:sldId id="500" r:id="rId15"/>
    <p:sldId id="501" r:id="rId16"/>
    <p:sldId id="50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0096FF"/>
    <a:srgbClr val="FF7E79"/>
    <a:srgbClr val="FF9300"/>
    <a:srgbClr val="D883FF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34"/>
    <p:restoredTop sz="94637"/>
  </p:normalViewPr>
  <p:slideViewPr>
    <p:cSldViewPr snapToGrid="0">
      <p:cViewPr varScale="1">
        <p:scale>
          <a:sx n="78" d="100"/>
          <a:sy n="78" d="100"/>
        </p:scale>
        <p:origin x="1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D05295-6AF8-F219-FA0A-2BA97F4B3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CA386B39-A706-AAF4-C149-BFE32CFA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8A1B02B-AE28-31DA-CC5D-698948BAC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4572000" cy="6858001"/>
            <a:chOff x="7620000" y="-1"/>
            <a:chExt cx="4572000" cy="6858001"/>
          </a:xfrm>
          <a:effectLst>
            <a:outerShdw blurRad="381000" dist="152400" dir="108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9F26A81-1999-7E50-14AB-200B307BC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48048" y="0"/>
              <a:ext cx="4543952" cy="6858000"/>
              <a:chOff x="7648048" y="0"/>
              <a:chExt cx="4543952" cy="6858000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E655671-DE12-0F77-C59A-2C6D834426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F820F3B-5EF0-E6B4-129D-F579BBC902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F94B339-CA0B-B060-BE62-81E7FE820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20000" y="-1"/>
              <a:ext cx="874716" cy="6858001"/>
              <a:chOff x="7620000" y="-1"/>
              <a:chExt cx="874716" cy="6858001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0B278D3-0D44-01F3-704E-3C90CC067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D4F2D84-B309-5347-4B0E-C0334DFB5A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07AF92AF-63E3-122D-856C-C76587E44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160" y="1360761"/>
            <a:ext cx="2664000" cy="64602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" name="Picture 5" descr="A person holding a sign&#10;&#10;Description automatically generated">
            <a:extLst>
              <a:ext uri="{FF2B5EF4-FFF2-40B4-BE49-F238E27FC236}">
                <a16:creationId xmlns:a16="http://schemas.microsoft.com/office/drawing/2014/main" id="{2E58A7C1-B808-CF72-B5AD-D721AFACE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2891" y="3249483"/>
            <a:ext cx="2235778" cy="255517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39D81FC-0263-772A-8A6C-76BC1F42E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582272"/>
            <a:ext cx="6143625" cy="1556977"/>
          </a:xfrm>
          <a:ln w="635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rgbClr val="00B0F0"/>
                </a:solidFill>
                <a:latin typeface="Arial Rounded MT Bold" panose="020F0704030504030204" pitchFamily="34" charset="77"/>
              </a:rPr>
              <a:t>STALKING AND TENACITY!</a:t>
            </a:r>
          </a:p>
        </p:txBody>
      </p:sp>
      <p:pic>
        <p:nvPicPr>
          <p:cNvPr id="2" name="Picture 1" descr="A cat looking through blinds&#10;&#10;AI-generated content may be incorrect.">
            <a:extLst>
              <a:ext uri="{FF2B5EF4-FFF2-40B4-BE49-F238E27FC236}">
                <a16:creationId xmlns:a16="http://schemas.microsoft.com/office/drawing/2014/main" id="{2AF8686D-B4DF-4ED4-F52F-C455D70E2F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0286" y="2559493"/>
            <a:ext cx="3664857" cy="398677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00438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671B8-2D8D-9761-9DD3-C21C132B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4127FD9-1B40-1E28-64DF-DEA979D9F962}"/>
              </a:ext>
            </a:extLst>
          </p:cNvPr>
          <p:cNvSpPr txBox="1"/>
          <p:nvPr/>
        </p:nvSpPr>
        <p:spPr>
          <a:xfrm>
            <a:off x="1136982" y="2158266"/>
            <a:ext cx="1021681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Real Life Training Exercise: Let’s Stalk some people!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3639C2-1BD3-8EEA-4D5E-1703692CC5A5}"/>
              </a:ext>
            </a:extLst>
          </p:cNvPr>
          <p:cNvSpPr txBox="1"/>
          <p:nvPr/>
        </p:nvSpPr>
        <p:spPr>
          <a:xfrm>
            <a:off x="3966552" y="3157342"/>
            <a:ext cx="3677579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Two: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Candidate hasn’t called back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96E28-EBC6-965A-35C4-8D91A34FA055}"/>
              </a:ext>
            </a:extLst>
          </p:cNvPr>
          <p:cNvSpPr txBox="1"/>
          <p:nvPr/>
        </p:nvSpPr>
        <p:spPr>
          <a:xfrm>
            <a:off x="3644563" y="5486046"/>
            <a:ext cx="399956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Exercise = Email</a:t>
            </a:r>
          </a:p>
        </p:txBody>
      </p:sp>
      <p:pic>
        <p:nvPicPr>
          <p:cNvPr id="28674" name="Picture 2" descr="Is it Okay to Ghost Someone? - Offline ...">
            <a:extLst>
              <a:ext uri="{FF2B5EF4-FFF2-40B4-BE49-F238E27FC236}">
                <a16:creationId xmlns:a16="http://schemas.microsoft.com/office/drawing/2014/main" id="{4FB39395-CCCC-1CDB-A47A-0AB455D62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978" y="2901057"/>
            <a:ext cx="3334821" cy="337968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26371431-61A1-473E-47B8-05674034B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90" y="292093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8305C0A-681C-4BFE-A7F3-CB583B7E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4009668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DA1FB-7190-9F5C-85C6-70A3C70F4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B67E5CB-6E0E-15B4-0620-45640196ACF3}"/>
              </a:ext>
            </a:extLst>
          </p:cNvPr>
          <p:cNvSpPr txBox="1"/>
          <p:nvPr/>
        </p:nvSpPr>
        <p:spPr>
          <a:xfrm>
            <a:off x="1136982" y="2158266"/>
            <a:ext cx="1021681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Real Life Training Exercise: Let’s Stalk some people!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FD8E3-AA5E-56F5-33A5-78DED119C52B}"/>
              </a:ext>
            </a:extLst>
          </p:cNvPr>
          <p:cNvSpPr txBox="1"/>
          <p:nvPr/>
        </p:nvSpPr>
        <p:spPr>
          <a:xfrm>
            <a:off x="2570025" y="3021212"/>
            <a:ext cx="3397638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Three: Client won’t get back to you after you worked the Job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FD7-4B8D-9ECF-02A5-EDCE09312DA4}"/>
              </a:ext>
            </a:extLst>
          </p:cNvPr>
          <p:cNvSpPr txBox="1"/>
          <p:nvPr/>
        </p:nvSpPr>
        <p:spPr>
          <a:xfrm>
            <a:off x="1536027" y="5853928"/>
            <a:ext cx="455997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Exercise = Call the PA!</a:t>
            </a:r>
          </a:p>
        </p:txBody>
      </p:sp>
      <p:pic>
        <p:nvPicPr>
          <p:cNvPr id="30722" name="Picture 2" descr="What Is Ghosting? What It Means, Signs ...">
            <a:extLst>
              <a:ext uri="{FF2B5EF4-FFF2-40B4-BE49-F238E27FC236}">
                <a16:creationId xmlns:a16="http://schemas.microsoft.com/office/drawing/2014/main" id="{08424417-F700-5DE9-1D98-5D1155483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72" y="3157342"/>
            <a:ext cx="5012527" cy="333560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Royalty-Free Vector Graphic - Pixabay">
            <a:extLst>
              <a:ext uri="{FF2B5EF4-FFF2-40B4-BE49-F238E27FC236}">
                <a16:creationId xmlns:a16="http://schemas.microsoft.com/office/drawing/2014/main" id="{EED23F11-D601-5C4C-311C-178576866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0" y="3429000"/>
            <a:ext cx="1664306" cy="166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B117D7-DFFE-8D41-B422-E9375D89E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2647224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1374E-18D6-2172-AD78-C78AF925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908B62-A6E3-0C05-BF2E-EF157CD9D81B}"/>
              </a:ext>
            </a:extLst>
          </p:cNvPr>
          <p:cNvSpPr txBox="1"/>
          <p:nvPr/>
        </p:nvSpPr>
        <p:spPr>
          <a:xfrm>
            <a:off x="2688526" y="2000131"/>
            <a:ext cx="584406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One, Message One: Vanilla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F2388-7D11-E00F-63BE-8C576B6EFBE1}"/>
              </a:ext>
            </a:extLst>
          </p:cNvPr>
          <p:cNvSpPr txBox="1"/>
          <p:nvPr/>
        </p:nvSpPr>
        <p:spPr>
          <a:xfrm>
            <a:off x="2996284" y="3333515"/>
            <a:ext cx="546707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One, Message Two: Guilt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73487-6393-E0A8-998E-A0ECB42AE4A0}"/>
              </a:ext>
            </a:extLst>
          </p:cNvPr>
          <p:cNvSpPr txBox="1"/>
          <p:nvPr/>
        </p:nvSpPr>
        <p:spPr>
          <a:xfrm>
            <a:off x="427167" y="4575427"/>
            <a:ext cx="802922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One, Message Three: Stalking and Lost Sale Close!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6355C-B588-A683-3608-5A98FC8DF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6" y="1965654"/>
            <a:ext cx="2112880" cy="211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artoon of a ice cream cone&#10;&#10;AI-generated content may be incorrect.">
            <a:extLst>
              <a:ext uri="{FF2B5EF4-FFF2-40B4-BE49-F238E27FC236}">
                <a16:creationId xmlns:a16="http://schemas.microsoft.com/office/drawing/2014/main" id="{4892E48F-8E9C-60F8-35E8-08277117D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361" y="2345445"/>
            <a:ext cx="2971473" cy="39591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20911A-E521-19C9-D7CC-EFCD5E517A81}"/>
              </a:ext>
            </a:extLst>
          </p:cNvPr>
          <p:cNvSpPr txBox="1"/>
          <p:nvPr/>
        </p:nvSpPr>
        <p:spPr>
          <a:xfrm>
            <a:off x="2743369" y="5857150"/>
            <a:ext cx="580978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“…what did I do wrong…"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AB87EE9-ECF2-2287-E210-E09214E80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231626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DCCFB-3266-CA16-A2DC-D1E5DF49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1368A68-8149-37DA-5EBD-C5E0FFBB0E0F}"/>
              </a:ext>
            </a:extLst>
          </p:cNvPr>
          <p:cNvSpPr txBox="1"/>
          <p:nvPr/>
        </p:nvSpPr>
        <p:spPr>
          <a:xfrm>
            <a:off x="2588350" y="2218301"/>
            <a:ext cx="592862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Two, Message One (Email): Deadline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A1F9F-7BAC-3D74-E916-7F1B589F03DE}"/>
              </a:ext>
            </a:extLst>
          </p:cNvPr>
          <p:cNvSpPr txBox="1"/>
          <p:nvPr/>
        </p:nvSpPr>
        <p:spPr>
          <a:xfrm>
            <a:off x="3830175" y="3616297"/>
            <a:ext cx="468679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Two, Message Two: Pet excuse!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628997-0177-8744-A5A4-0F8FED5E8A7D}"/>
              </a:ext>
            </a:extLst>
          </p:cNvPr>
          <p:cNvSpPr txBox="1"/>
          <p:nvPr/>
        </p:nvSpPr>
        <p:spPr>
          <a:xfrm>
            <a:off x="544475" y="4433864"/>
            <a:ext cx="2895600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Two, Message Three: “…are you okay?"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B719F71-8DED-D720-4F63-07647D6A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95" y="1977539"/>
            <a:ext cx="2124139" cy="212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39C657-218E-41F8-8BB6-B76FD8FA71E4}"/>
              </a:ext>
            </a:extLst>
          </p:cNvPr>
          <p:cNvSpPr txBox="1"/>
          <p:nvPr/>
        </p:nvSpPr>
        <p:spPr>
          <a:xfrm>
            <a:off x="3755291" y="5418749"/>
            <a:ext cx="795585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Remember: Email seems like a threat. Voicemail seems like a joke.</a:t>
            </a:r>
          </a:p>
        </p:txBody>
      </p:sp>
      <p:pic>
        <p:nvPicPr>
          <p:cNvPr id="32772" name="Picture 4" descr="The Dog Ate My Homework - University of ...">
            <a:extLst>
              <a:ext uri="{FF2B5EF4-FFF2-40B4-BE49-F238E27FC236}">
                <a16:creationId xmlns:a16="http://schemas.microsoft.com/office/drawing/2014/main" id="{FA30E27F-435B-9FC5-0102-0366EA3E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189" y="1977538"/>
            <a:ext cx="2895600" cy="313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F01EA02-3552-AD50-DB4C-01CC51829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53921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78250-9197-2827-2DB3-569F2D57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72FA144-5164-D532-649F-8137E0C4CB15}"/>
              </a:ext>
            </a:extLst>
          </p:cNvPr>
          <p:cNvSpPr txBox="1"/>
          <p:nvPr/>
        </p:nvSpPr>
        <p:spPr>
          <a:xfrm>
            <a:off x="2588350" y="2218301"/>
            <a:ext cx="592862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Three, Message One: We will lose this candidate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4DAAC-62D6-2DE4-4E71-9C08C64FA097}"/>
              </a:ext>
            </a:extLst>
          </p:cNvPr>
          <p:cNvSpPr txBox="1"/>
          <p:nvPr/>
        </p:nvSpPr>
        <p:spPr>
          <a:xfrm>
            <a:off x="2496817" y="3700929"/>
            <a:ext cx="592862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Three, Message Two: Decaf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4333B1-156B-69A6-ABDD-742EAA18A139}"/>
              </a:ext>
            </a:extLst>
          </p:cNvPr>
          <p:cNvSpPr txBox="1"/>
          <p:nvPr/>
        </p:nvSpPr>
        <p:spPr>
          <a:xfrm>
            <a:off x="1687349" y="5183558"/>
            <a:ext cx="673809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Three, Message Three: Stalker AND Rescue!</a:t>
            </a:r>
          </a:p>
        </p:txBody>
      </p:sp>
      <p:pic>
        <p:nvPicPr>
          <p:cNvPr id="5" name="Picture 4" descr="Royalty-Free Vector Graphic - Pixabay">
            <a:extLst>
              <a:ext uri="{FF2B5EF4-FFF2-40B4-BE49-F238E27FC236}">
                <a16:creationId xmlns:a16="http://schemas.microsoft.com/office/drawing/2014/main" id="{32D71F87-F2F0-C1A9-B0F4-EC591A067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6" y="1951991"/>
            <a:ext cx="1664306" cy="166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cartoon coffee mug with a spoon and a spoon&#10;&#10;AI-generated content may be incorrect.">
            <a:extLst>
              <a:ext uri="{FF2B5EF4-FFF2-40B4-BE49-F238E27FC236}">
                <a16:creationId xmlns:a16="http://schemas.microsoft.com/office/drawing/2014/main" id="{9FC7D76A-446F-2A1E-644E-278D47082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639" y="2384872"/>
            <a:ext cx="3031197" cy="36649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AF59091-E229-9819-7964-EED0C399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3201966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64EEF-E11A-950F-16C7-2C673CC1B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94B6C61-DBC6-CC4B-1992-4C8C7A9C87AE}"/>
              </a:ext>
            </a:extLst>
          </p:cNvPr>
          <p:cNvSpPr txBox="1"/>
          <p:nvPr/>
        </p:nvSpPr>
        <p:spPr>
          <a:xfrm>
            <a:off x="1136983" y="2976572"/>
            <a:ext cx="592862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Subject is Subject Lines: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4064D0-FBA2-7DD4-E0F6-F4248795464E}"/>
              </a:ext>
            </a:extLst>
          </p:cNvPr>
          <p:cNvSpPr txBox="1"/>
          <p:nvPr/>
        </p:nvSpPr>
        <p:spPr>
          <a:xfrm>
            <a:off x="1136983" y="3794878"/>
            <a:ext cx="4959018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Open Rate is always about your SUBJECT LINE. The Response Rate is always about your CONTENT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F676EB-EDE3-E218-C975-4B23344A4C00}"/>
              </a:ext>
            </a:extLst>
          </p:cNvPr>
          <p:cNvSpPr txBox="1"/>
          <p:nvPr/>
        </p:nvSpPr>
        <p:spPr>
          <a:xfrm>
            <a:off x="6702649" y="4945978"/>
            <a:ext cx="4352368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80% of your time should be spent on Subject Lines!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DE36E-CA37-89DC-B649-04F01F9A256E}"/>
              </a:ext>
            </a:extLst>
          </p:cNvPr>
          <p:cNvSpPr txBox="1"/>
          <p:nvPr/>
        </p:nvSpPr>
        <p:spPr>
          <a:xfrm>
            <a:off x="1136983" y="2158266"/>
            <a:ext cx="468630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Caffeinated Ghosting</a:t>
            </a:r>
          </a:p>
        </p:txBody>
      </p:sp>
      <p:pic>
        <p:nvPicPr>
          <p:cNvPr id="37890" name="Picture 2" descr="How to Cite a PDF in Chicago Style ...">
            <a:extLst>
              <a:ext uri="{FF2B5EF4-FFF2-40B4-BE49-F238E27FC236}">
                <a16:creationId xmlns:a16="http://schemas.microsoft.com/office/drawing/2014/main" id="{D8BC34C5-63FD-DC16-597B-2AFFC55C3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549" y="2064046"/>
            <a:ext cx="4352368" cy="255454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699827-F66A-69B0-7CC0-5F1A0F4DB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704480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99C73-5017-93B2-2FDC-00553B789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3351EB-1E54-6785-13EB-47D43F93093F}"/>
              </a:ext>
            </a:extLst>
          </p:cNvPr>
          <p:cNvSpPr txBox="1"/>
          <p:nvPr/>
        </p:nvSpPr>
        <p:spPr>
          <a:xfrm>
            <a:off x="3778024" y="1971645"/>
            <a:ext cx="440166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Statement of Fact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419B15-C923-17A9-A3BD-827806E8B4E0}"/>
              </a:ext>
            </a:extLst>
          </p:cNvPr>
          <p:cNvSpPr txBox="1"/>
          <p:nvPr/>
        </p:nvSpPr>
        <p:spPr>
          <a:xfrm>
            <a:off x="3505838" y="2951568"/>
            <a:ext cx="495901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"…made me think…”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96157-A3A7-E726-D4D8-A9ED33AB1297}"/>
              </a:ext>
            </a:extLst>
          </p:cNvPr>
          <p:cNvSpPr txBox="1"/>
          <p:nvPr/>
        </p:nvSpPr>
        <p:spPr>
          <a:xfrm>
            <a:off x="3778024" y="3868797"/>
            <a:ext cx="470045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“…made me feel…"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B51050-8B88-1102-A362-0EA3E9165BB2}"/>
              </a:ext>
            </a:extLst>
          </p:cNvPr>
          <p:cNvSpPr txBox="1"/>
          <p:nvPr/>
        </p:nvSpPr>
        <p:spPr>
          <a:xfrm>
            <a:off x="3739663" y="4822668"/>
            <a:ext cx="470045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“…so I’m asking…"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DC516-7904-7D93-9C23-D64BD850A9F8}"/>
              </a:ext>
            </a:extLst>
          </p:cNvPr>
          <p:cNvSpPr txBox="1"/>
          <p:nvPr/>
        </p:nvSpPr>
        <p:spPr>
          <a:xfrm>
            <a:off x="3334180" y="5746029"/>
            <a:ext cx="531555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“…and I promise to…”</a:t>
            </a:r>
          </a:p>
        </p:txBody>
      </p:sp>
      <p:pic>
        <p:nvPicPr>
          <p:cNvPr id="10" name="Picture 9" descr="A yellow stick figure with question marks above his head&#10;&#10;AI-generated content may be incorrect.">
            <a:extLst>
              <a:ext uri="{FF2B5EF4-FFF2-40B4-BE49-F238E27FC236}">
                <a16:creationId xmlns:a16="http://schemas.microsoft.com/office/drawing/2014/main" id="{7CF91764-1A20-49A0-03AF-5C0BBA8D7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776" y="2087486"/>
            <a:ext cx="2514791" cy="3562621"/>
          </a:xfrm>
          <a:prstGeom prst="rect">
            <a:avLst/>
          </a:prstGeom>
        </p:spPr>
      </p:pic>
      <p:pic>
        <p:nvPicPr>
          <p:cNvPr id="12" name="Picture 11" descr="A black and white drawing of hands holding each other&#10;&#10;AI-generated content may be incorrect.">
            <a:extLst>
              <a:ext uri="{FF2B5EF4-FFF2-40B4-BE49-F238E27FC236}">
                <a16:creationId xmlns:a16="http://schemas.microsoft.com/office/drawing/2014/main" id="{A219C692-736A-F2B6-F678-2B4D7689A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38" y="4437708"/>
            <a:ext cx="2501900" cy="1816100"/>
          </a:xfrm>
          <a:prstGeom prst="rect">
            <a:avLst/>
          </a:prstGeom>
        </p:spPr>
      </p:pic>
      <p:pic>
        <p:nvPicPr>
          <p:cNvPr id="14" name="Picture 1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E96EF27-6F31-1E4A-16C1-AB372FA90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111721"/>
            <a:ext cx="2385026" cy="195823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1AAD6DD-05B8-930D-D19C-D1F516B76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</a:t>
            </a:r>
            <a:r>
              <a:rPr lang="en-US" b="1">
                <a:solidFill>
                  <a:srgbClr val="00B0F0"/>
                </a:solidFill>
              </a:rPr>
              <a:t>vs Tenacity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81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D730F-E251-B645-9C07-DBA6CDF8D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ED19-5282-AFC8-C343-DA27D926A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C0CC5D-1A2E-4ED7-86BD-4FAA3DAC1135}"/>
              </a:ext>
            </a:extLst>
          </p:cNvPr>
          <p:cNvSpPr txBox="1"/>
          <p:nvPr/>
        </p:nvSpPr>
        <p:spPr>
          <a:xfrm>
            <a:off x="1221759" y="2095222"/>
            <a:ext cx="4768515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Stalking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=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Willful, Repeated, and Malicious Following of an individual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23C7FC-1089-B635-C78F-8B2D7BAF35A6}"/>
              </a:ext>
            </a:extLst>
          </p:cNvPr>
          <p:cNvSpPr txBox="1"/>
          <p:nvPr/>
        </p:nvSpPr>
        <p:spPr>
          <a:xfrm>
            <a:off x="1323636" y="5001025"/>
            <a:ext cx="456476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 in 20 women will be stalked in their life!</a:t>
            </a:r>
          </a:p>
        </p:txBody>
      </p:sp>
      <p:pic>
        <p:nvPicPr>
          <p:cNvPr id="4" name="Picture 3" descr="A cat looking through blinds&#10;&#10;AI-generated content may be incorrect.">
            <a:extLst>
              <a:ext uri="{FF2B5EF4-FFF2-40B4-BE49-F238E27FC236}">
                <a16:creationId xmlns:a16="http://schemas.microsoft.com/office/drawing/2014/main" id="{6DCD3F63-F305-9310-2E43-B2DB3CD2A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621" y="1918549"/>
            <a:ext cx="4309425" cy="46879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096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9741-9DF5-E114-E34C-2266E5A2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018B408-9BF4-123F-F0A6-79662375A1EB}"/>
              </a:ext>
            </a:extLst>
          </p:cNvPr>
          <p:cNvSpPr txBox="1"/>
          <p:nvPr/>
        </p:nvSpPr>
        <p:spPr>
          <a:xfrm>
            <a:off x="4086726" y="2179150"/>
            <a:ext cx="401854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Richard Gere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vs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Ursula </a:t>
            </a:r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Habbishaw</a:t>
            </a:r>
            <a:endParaRPr lang="en-US" sz="3200" b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B69E3-3D63-0D4F-84A9-8BCF80C845B9}"/>
              </a:ext>
            </a:extLst>
          </p:cNvPr>
          <p:cNvSpPr txBox="1"/>
          <p:nvPr/>
        </p:nvSpPr>
        <p:spPr>
          <a:xfrm>
            <a:off x="4598651" y="4921375"/>
            <a:ext cx="3798362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Gwyneth Paltrow vs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Dante </a:t>
            </a:r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Soiu</a:t>
            </a:r>
            <a:endParaRPr lang="en-US" sz="3200" b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16386" name="Picture 2" descr="Richard Gere Pretty Woman Posters and ...">
            <a:extLst>
              <a:ext uri="{FF2B5EF4-FFF2-40B4-BE49-F238E27FC236}">
                <a16:creationId xmlns:a16="http://schemas.microsoft.com/office/drawing/2014/main" id="{A3BEDA52-AA93-D6F1-B129-2947A5EAB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4" y="2085919"/>
            <a:ext cx="3397533" cy="424269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Gwyneth Paltrow - Wikipedia, le ...">
            <a:extLst>
              <a:ext uri="{FF2B5EF4-FFF2-40B4-BE49-F238E27FC236}">
                <a16:creationId xmlns:a16="http://schemas.microsoft.com/office/drawing/2014/main" id="{0A9E045B-1E1E-F81A-B9C8-CBAE1B93F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752" y="2350077"/>
            <a:ext cx="2983974" cy="4215455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18889B-77B6-7C47-E325-E9EB71CED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573661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53EA5-70D1-4578-179D-CBDFDE74F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AAA2D3F-57EE-8E32-ABB2-039BC69869AA}"/>
              </a:ext>
            </a:extLst>
          </p:cNvPr>
          <p:cNvSpPr txBox="1"/>
          <p:nvPr/>
        </p:nvSpPr>
        <p:spPr>
          <a:xfrm>
            <a:off x="4048179" y="2046479"/>
            <a:ext cx="511988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Michael Douglas vs Dawnette Knight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5280D-FD2F-E869-EACB-879BEF809C1F}"/>
              </a:ext>
            </a:extLst>
          </p:cNvPr>
          <p:cNvSpPr txBox="1"/>
          <p:nvPr/>
        </p:nvSpPr>
        <p:spPr>
          <a:xfrm>
            <a:off x="9010224" y="3836763"/>
            <a:ext cx="2768173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Anna Kournikova vs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William </a:t>
            </a:r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Lepeska</a:t>
            </a:r>
            <a:endParaRPr lang="en-US" sz="3200" b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18434" name="Picture 2" descr="Michael Douglas: 'I think the audience ...">
            <a:extLst>
              <a:ext uri="{FF2B5EF4-FFF2-40B4-BE49-F238E27FC236}">
                <a16:creationId xmlns:a16="http://schemas.microsoft.com/office/drawing/2014/main" id="{BB43A4A6-312C-314F-B851-9760448B8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03" y="2024313"/>
            <a:ext cx="3464002" cy="3464002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Tennis star Anna Kournikova seen in ...">
            <a:extLst>
              <a:ext uri="{FF2B5EF4-FFF2-40B4-BE49-F238E27FC236}">
                <a16:creationId xmlns:a16="http://schemas.microsoft.com/office/drawing/2014/main" id="{DA1A4D7D-F864-AFF9-3B05-DFA1610BC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29" y="3426211"/>
            <a:ext cx="4377184" cy="2912817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BE857BE-55EF-8A82-90CE-5560D394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3284667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DAF0-E625-7F2E-CEF4-F7792FACE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469DC56-69D1-913A-AE10-9A9318B3A226}"/>
              </a:ext>
            </a:extLst>
          </p:cNvPr>
          <p:cNvSpPr txBox="1"/>
          <p:nvPr/>
        </p:nvSpPr>
        <p:spPr>
          <a:xfrm>
            <a:off x="838200" y="1882423"/>
            <a:ext cx="873893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Tenacity = Persistent Adhering to, or Seeking of something or someone of value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C4183-08D5-13A3-6F40-4B2C3FC67A60}"/>
              </a:ext>
            </a:extLst>
          </p:cNvPr>
          <p:cNvSpPr txBox="1"/>
          <p:nvPr/>
        </p:nvSpPr>
        <p:spPr>
          <a:xfrm>
            <a:off x="838199" y="3252366"/>
            <a:ext cx="235819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STALKER: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CBC47B-36C6-FF3B-52B7-09C3A82313F7}"/>
              </a:ext>
            </a:extLst>
          </p:cNvPr>
          <p:cNvSpPr txBox="1"/>
          <p:nvPr/>
        </p:nvSpPr>
        <p:spPr>
          <a:xfrm>
            <a:off x="3392569" y="3339339"/>
            <a:ext cx="433428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Multiple Calls to get someone's attention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7D35CD-B56F-3EBD-540C-CEC1FBF9C7DB}"/>
              </a:ext>
            </a:extLst>
          </p:cNvPr>
          <p:cNvSpPr txBox="1"/>
          <p:nvPr/>
        </p:nvSpPr>
        <p:spPr>
          <a:xfrm>
            <a:off x="838199" y="4680781"/>
            <a:ext cx="691013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Finds personal information online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F6F3C6-F6BF-02E9-9B5F-98836601AE04}"/>
              </a:ext>
            </a:extLst>
          </p:cNvPr>
          <p:cNvSpPr txBox="1"/>
          <p:nvPr/>
        </p:nvSpPr>
        <p:spPr>
          <a:xfrm>
            <a:off x="942720" y="5547562"/>
            <a:ext cx="455194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Heightened sense of their own importance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EF467E-6FCC-F2A5-5FC1-67497751BBA5}"/>
              </a:ext>
            </a:extLst>
          </p:cNvPr>
          <p:cNvSpPr txBox="1"/>
          <p:nvPr/>
        </p:nvSpPr>
        <p:spPr>
          <a:xfrm>
            <a:off x="6717385" y="6000471"/>
            <a:ext cx="518761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cs typeface="Comic Sans MS"/>
              </a:rPr>
              <a:t>SOUND FAMILIAR?</a:t>
            </a:r>
          </a:p>
        </p:txBody>
      </p:sp>
      <p:pic>
        <p:nvPicPr>
          <p:cNvPr id="20482" name="Picture 2" descr="Prank Call Stock Illustrations – 112 ...">
            <a:extLst>
              <a:ext uri="{FF2B5EF4-FFF2-40B4-BE49-F238E27FC236}">
                <a16:creationId xmlns:a16="http://schemas.microsoft.com/office/drawing/2014/main" id="{C25DED36-8CD3-3052-18D6-52FB0CF24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998" y="3248156"/>
            <a:ext cx="3939004" cy="2463800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7B7D009-3576-9DB7-BD85-95A655A1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277624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13AB-6318-996C-9C13-35C00A1A4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C22EE02-E469-5626-1191-13592FEF1650}"/>
              </a:ext>
            </a:extLst>
          </p:cNvPr>
          <p:cNvSpPr txBox="1"/>
          <p:nvPr/>
        </p:nvSpPr>
        <p:spPr>
          <a:xfrm>
            <a:off x="1838703" y="2098237"/>
            <a:ext cx="387817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Stalker Daily Plan: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532F94-122D-3EFC-BA78-125525560548}"/>
              </a:ext>
            </a:extLst>
          </p:cNvPr>
          <p:cNvSpPr txBox="1"/>
          <p:nvPr/>
        </p:nvSpPr>
        <p:spPr>
          <a:xfrm>
            <a:off x="1838704" y="3074571"/>
            <a:ext cx="387817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Gather Personal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6E33C-6AC8-1385-72CA-1FE57985BFAA}"/>
              </a:ext>
            </a:extLst>
          </p:cNvPr>
          <p:cNvSpPr txBox="1"/>
          <p:nvPr/>
        </p:nvSpPr>
        <p:spPr>
          <a:xfrm>
            <a:off x="1838703" y="4489529"/>
            <a:ext cx="493695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Multiple Calls every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1B8CC9-75E2-706A-6DA2-4057315A8AA8}"/>
              </a:ext>
            </a:extLst>
          </p:cNvPr>
          <p:cNvSpPr txBox="1"/>
          <p:nvPr/>
        </p:nvSpPr>
        <p:spPr>
          <a:xfrm>
            <a:off x="1877304" y="5665918"/>
            <a:ext cx="52578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Send inappropriate gifts</a:t>
            </a:r>
          </a:p>
        </p:txBody>
      </p:sp>
      <p:pic>
        <p:nvPicPr>
          <p:cNvPr id="11" name="Picture 10" descr="A mug shot of a dog&#10;&#10;AI-generated content may be incorrect.">
            <a:extLst>
              <a:ext uri="{FF2B5EF4-FFF2-40B4-BE49-F238E27FC236}">
                <a16:creationId xmlns:a16="http://schemas.microsoft.com/office/drawing/2014/main" id="{34760367-B623-01FF-AF64-4BCC7B8D2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550" y="2064065"/>
            <a:ext cx="3591762" cy="454244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2532" name="Picture 4" descr="Free Bullet Gifs - Bullet Clipart">
            <a:extLst>
              <a:ext uri="{FF2B5EF4-FFF2-40B4-BE49-F238E27FC236}">
                <a16:creationId xmlns:a16="http://schemas.microsoft.com/office/drawing/2014/main" id="{74CFE64E-8825-7D2C-B3CB-D58B4402C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36" y="3151922"/>
            <a:ext cx="922515" cy="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ree Bullet Gifs - Bullet Clipart">
            <a:extLst>
              <a:ext uri="{FF2B5EF4-FFF2-40B4-BE49-F238E27FC236}">
                <a16:creationId xmlns:a16="http://schemas.microsoft.com/office/drawing/2014/main" id="{EC3389A8-8D37-4230-958D-05BDA7FD8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36" y="4337142"/>
            <a:ext cx="922515" cy="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ree Bullet Gifs - Bullet Clipart">
            <a:extLst>
              <a:ext uri="{FF2B5EF4-FFF2-40B4-BE49-F238E27FC236}">
                <a16:creationId xmlns:a16="http://schemas.microsoft.com/office/drawing/2014/main" id="{B644176C-A38C-11E7-AC74-BCB3B6D6D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0" y="5497047"/>
            <a:ext cx="922515" cy="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6C0996-9953-648F-C844-7973F3CDD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71841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7FEF8-E7E1-8BF5-DA24-90E243C29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71903BC-191E-EE3D-6B22-E2284F6AD995}"/>
              </a:ext>
            </a:extLst>
          </p:cNvPr>
          <p:cNvSpPr txBox="1"/>
          <p:nvPr/>
        </p:nvSpPr>
        <p:spPr>
          <a:xfrm>
            <a:off x="1136983" y="2158266"/>
            <a:ext cx="387817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Stalker Daily Plan: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B5B87-1318-70CC-A903-C9BFB7BE9256}"/>
              </a:ext>
            </a:extLst>
          </p:cNvPr>
          <p:cNvSpPr txBox="1"/>
          <p:nvPr/>
        </p:nvSpPr>
        <p:spPr>
          <a:xfrm>
            <a:off x="6361558" y="2579826"/>
            <a:ext cx="520365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Rescue Technique (take petrol out your car/ air out of </a:t>
            </a:r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tyres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20171-C639-3E92-2D8C-55236974183D}"/>
              </a:ext>
            </a:extLst>
          </p:cNvPr>
          <p:cNvSpPr txBox="1"/>
          <p:nvPr/>
        </p:nvSpPr>
        <p:spPr>
          <a:xfrm>
            <a:off x="7262949" y="4666040"/>
            <a:ext cx="4489498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What’s </a:t>
            </a:r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Apping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/ Emails/ Sending Invites</a:t>
            </a:r>
          </a:p>
        </p:txBody>
      </p:sp>
      <p:pic>
        <p:nvPicPr>
          <p:cNvPr id="7" name="Picture 6" descr="A dog with binoculars and a camera&#10;&#10;AI-generated content may be incorrect.">
            <a:extLst>
              <a:ext uri="{FF2B5EF4-FFF2-40B4-BE49-F238E27FC236}">
                <a16:creationId xmlns:a16="http://schemas.microsoft.com/office/drawing/2014/main" id="{27BB9835-C732-25B3-F2D3-532CABDDC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73" y="3429000"/>
            <a:ext cx="4724400" cy="2806700"/>
          </a:xfrm>
          <a:prstGeom prst="rect">
            <a:avLst/>
          </a:prstGeom>
        </p:spPr>
      </p:pic>
      <p:pic>
        <p:nvPicPr>
          <p:cNvPr id="10" name="Picture 4" descr="Free Bullet Gifs - Bullet Clipart">
            <a:extLst>
              <a:ext uri="{FF2B5EF4-FFF2-40B4-BE49-F238E27FC236}">
                <a16:creationId xmlns:a16="http://schemas.microsoft.com/office/drawing/2014/main" id="{1A2EB1B0-40EB-DE17-A546-46D741242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944" y="4959856"/>
            <a:ext cx="922515" cy="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ree Bullet Gifs - Bullet Clipart">
            <a:extLst>
              <a:ext uri="{FF2B5EF4-FFF2-40B4-BE49-F238E27FC236}">
                <a16:creationId xmlns:a16="http://schemas.microsoft.com/office/drawing/2014/main" id="{A700A622-9140-A358-54A8-ED57371E0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485" y="2812858"/>
            <a:ext cx="922515" cy="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A9AA-8B13-8901-8860-7A8BAF4FD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38745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8614C-6C11-E31A-FE33-89E012764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DE9DF2B-E2B9-2FB7-CB5E-40423A119230}"/>
              </a:ext>
            </a:extLst>
          </p:cNvPr>
          <p:cNvSpPr txBox="1"/>
          <p:nvPr/>
        </p:nvSpPr>
        <p:spPr>
          <a:xfrm>
            <a:off x="1136983" y="2158266"/>
            <a:ext cx="454192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Leaving Messages...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CBD4E-8E87-7615-42CF-6877C8D4A14E}"/>
              </a:ext>
            </a:extLst>
          </p:cNvPr>
          <p:cNvSpPr txBox="1"/>
          <p:nvPr/>
        </p:nvSpPr>
        <p:spPr>
          <a:xfrm>
            <a:off x="1136983" y="3045724"/>
            <a:ext cx="598169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Refresher from Closing 2.0!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B5790-0DEC-2482-74BF-F418EA37A2D4}"/>
              </a:ext>
            </a:extLst>
          </p:cNvPr>
          <p:cNvSpPr txBox="1"/>
          <p:nvPr/>
        </p:nvSpPr>
        <p:spPr>
          <a:xfrm>
            <a:off x="1136983" y="3855040"/>
            <a:ext cx="350520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Espresso Take Away Close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7E3CF0-8DB5-6E55-F304-1C3F8C72E118}"/>
              </a:ext>
            </a:extLst>
          </p:cNvPr>
          <p:cNvSpPr txBox="1"/>
          <p:nvPr/>
        </p:nvSpPr>
        <p:spPr>
          <a:xfrm>
            <a:off x="1101283" y="5156799"/>
            <a:ext cx="371174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Caffeinated Take Away Close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213885-4904-252B-7520-E23BE1D44A19}"/>
              </a:ext>
            </a:extLst>
          </p:cNvPr>
          <p:cNvSpPr txBox="1"/>
          <p:nvPr/>
        </p:nvSpPr>
        <p:spPr>
          <a:xfrm>
            <a:off x="5294692" y="4147428"/>
            <a:ext cx="327659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Decaffeinated Take Away Close</a:t>
            </a:r>
          </a:p>
        </p:txBody>
      </p:sp>
      <p:pic>
        <p:nvPicPr>
          <p:cNvPr id="6" name="Picture 5" descr="A green and black cell phone with a white person icon&#10;&#10;AI-generated content may be incorrect.">
            <a:extLst>
              <a:ext uri="{FF2B5EF4-FFF2-40B4-BE49-F238E27FC236}">
                <a16:creationId xmlns:a16="http://schemas.microsoft.com/office/drawing/2014/main" id="{3C7CF837-D27F-7B55-BC63-C9DD21A60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778" y="1887127"/>
            <a:ext cx="2342154" cy="45988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663C9CC-1593-92AA-F313-34E68B27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219816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38FC9-4AA3-7554-CC8F-019F119A8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9B4ADFF-970D-3D25-E0A3-A1198F7C466E}"/>
              </a:ext>
            </a:extLst>
          </p:cNvPr>
          <p:cNvSpPr txBox="1"/>
          <p:nvPr/>
        </p:nvSpPr>
        <p:spPr>
          <a:xfrm>
            <a:off x="1136982" y="2158266"/>
            <a:ext cx="1021681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Real Life Training Exercise: Let’s Stalk some people!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D7B3AB-6E72-48BF-12BE-2E593E69C500}"/>
              </a:ext>
            </a:extLst>
          </p:cNvPr>
          <p:cNvSpPr txBox="1"/>
          <p:nvPr/>
        </p:nvSpPr>
        <p:spPr>
          <a:xfrm>
            <a:off x="2722141" y="3157342"/>
            <a:ext cx="2902870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Group One: Good Job Order Call, then GHOST!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FD6C20-8F63-BC5E-0DC5-C7BC2D83C3DD}"/>
              </a:ext>
            </a:extLst>
          </p:cNvPr>
          <p:cNvSpPr txBox="1"/>
          <p:nvPr/>
        </p:nvSpPr>
        <p:spPr>
          <a:xfrm>
            <a:off x="838200" y="5521467"/>
            <a:ext cx="480160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Exercise = 3 Escalating Messages</a:t>
            </a:r>
          </a:p>
        </p:txBody>
      </p:sp>
      <p:pic>
        <p:nvPicPr>
          <p:cNvPr id="26626" name="Picture 2" descr="13,200+ Ghosting Stock Illustrations ...">
            <a:extLst>
              <a:ext uri="{FF2B5EF4-FFF2-40B4-BE49-F238E27FC236}">
                <a16:creationId xmlns:a16="http://schemas.microsoft.com/office/drawing/2014/main" id="{B6D68D59-3700-8D55-1B29-72449A307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01156"/>
            <a:ext cx="5478380" cy="3645613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id="{5B5363E8-BC20-E51D-DB61-A1E8FE2C2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5" y="3001156"/>
            <a:ext cx="2112880" cy="211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C2A93-80D4-6613-D9D2-CF6A2487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83"/>
            <a:ext cx="10515600" cy="964208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Stalking vs Tenacity</a:t>
            </a:r>
          </a:p>
        </p:txBody>
      </p:sp>
    </p:spTree>
    <p:extLst>
      <p:ext uri="{BB962C8B-B14F-4D97-AF65-F5344CB8AC3E}">
        <p14:creationId xmlns:p14="http://schemas.microsoft.com/office/powerpoint/2010/main" val="1355762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10216</TotalTime>
  <Words>440</Words>
  <Application>Microsoft Macintosh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Arial Rounded MT Bold</vt:lpstr>
      <vt:lpstr>Century Gothic</vt:lpstr>
      <vt:lpstr>Office Theme</vt:lpstr>
      <vt:lpstr>STALKING AND TENACITY!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  <vt:lpstr>Stalking vs Tenacity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173</cp:revision>
  <dcterms:created xsi:type="dcterms:W3CDTF">2024-08-12T10:45:38Z</dcterms:created>
  <dcterms:modified xsi:type="dcterms:W3CDTF">2026-07-24T14:58:58Z</dcterms:modified>
</cp:coreProperties>
</file>