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14"/>
    <p:restoredTop sz="94577"/>
  </p:normalViewPr>
  <p:slideViewPr>
    <p:cSldViewPr snapToGrid="0">
      <p:cViewPr varScale="1">
        <p:scale>
          <a:sx n="89" d="100"/>
          <a:sy n="89" d="100"/>
        </p:scale>
        <p:origin x="19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5B466-D17C-AA41-AA08-EC1DC8EF1067}"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EBD27-8066-2D49-B319-CF64DE386F4C}" type="slidenum">
              <a:rPr lang="en-US" smtClean="0"/>
              <a:t>‹#›</a:t>
            </a:fld>
            <a:endParaRPr lang="en-US"/>
          </a:p>
        </p:txBody>
      </p:sp>
    </p:spTree>
    <p:extLst>
      <p:ext uri="{BB962C8B-B14F-4D97-AF65-F5344CB8AC3E}">
        <p14:creationId xmlns:p14="http://schemas.microsoft.com/office/powerpoint/2010/main" val="333650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335E-5058-22E8-C739-EF8F1CA219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943C77F-B7AA-A68C-3E9A-CA81CF34B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F2B74B-1FFE-80AB-0303-6203E54BB023}"/>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5" name="Footer Placeholder 4">
            <a:extLst>
              <a:ext uri="{FF2B5EF4-FFF2-40B4-BE49-F238E27FC236}">
                <a16:creationId xmlns:a16="http://schemas.microsoft.com/office/drawing/2014/main" id="{544DAF2F-5D95-91CA-060B-2C24BCF7F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F131-AD38-4868-6B09-9CD9CCAEBD25}"/>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2598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05-9716-4870-A7C7-861103EB1BD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0D734E-6D17-5E4A-75A1-484809A2CD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675272-18E5-25E3-FE18-BAE3CA366A5D}"/>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5" name="Footer Placeholder 4">
            <a:extLst>
              <a:ext uri="{FF2B5EF4-FFF2-40B4-BE49-F238E27FC236}">
                <a16:creationId xmlns:a16="http://schemas.microsoft.com/office/drawing/2014/main" id="{058AA825-CFB7-E4B8-2F55-68A709E7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4A493-EB84-71F4-6FA4-DD5F9477F6EF}"/>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4692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20DD-3AA6-CEA9-6871-9D98D28642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D8B676-B4C5-625A-9FE3-0DEA8228A8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7FDA74-B129-997A-1722-C481BC1FF786}"/>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5" name="Footer Placeholder 4">
            <a:extLst>
              <a:ext uri="{FF2B5EF4-FFF2-40B4-BE49-F238E27FC236}">
                <a16:creationId xmlns:a16="http://schemas.microsoft.com/office/drawing/2014/main" id="{438BF428-781C-8CFD-0CA0-51AA6116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DA2A-937E-EC33-2852-86EB5E2C125A}"/>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42764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AEA5-B659-666D-B76F-22A3B4E414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B19332-0068-7D6A-8BA4-58FD01BDB3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41C3DC-5FF8-BFB6-CA6D-4183B3C7DDB7}"/>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5" name="Footer Placeholder 4">
            <a:extLst>
              <a:ext uri="{FF2B5EF4-FFF2-40B4-BE49-F238E27FC236}">
                <a16:creationId xmlns:a16="http://schemas.microsoft.com/office/drawing/2014/main" id="{CAEA0855-D6D5-FE39-3C7E-7DC7263C9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98D3D-9B61-D3F1-F81F-43451DD2211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691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5B36-949A-09E8-3D23-51EEF89FBC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0E12A8-9398-5960-A806-270FE0685C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AC4AC-E30A-6C4A-A014-E2FD63ED0E0F}"/>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5" name="Footer Placeholder 4">
            <a:extLst>
              <a:ext uri="{FF2B5EF4-FFF2-40B4-BE49-F238E27FC236}">
                <a16:creationId xmlns:a16="http://schemas.microsoft.com/office/drawing/2014/main" id="{2C57685B-B41D-556B-419B-324293539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52CC9-1883-B3DC-7D81-9B958AA02B94}"/>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12869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161E-7F71-FD35-21C2-F4804D3228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56B570-716C-EF55-D306-C39C08D8E9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3AE8B2-EE90-9AED-59FB-78C11709DA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2A995-F0F1-916D-4CEC-E29B78637923}"/>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6" name="Footer Placeholder 5">
            <a:extLst>
              <a:ext uri="{FF2B5EF4-FFF2-40B4-BE49-F238E27FC236}">
                <a16:creationId xmlns:a16="http://schemas.microsoft.com/office/drawing/2014/main" id="{4073D475-DD0E-C41D-ECB5-9FD1A4B41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45F3D-4404-E541-A6D7-DD5ECAEFA9D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64827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24DA-7063-AF8A-21EC-5186733138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C9F423-EF3E-C50E-0ECC-D3A9BA2BC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7099F3-B185-A1AC-5923-445404E610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17ABE1-4F61-0E3E-AA72-3E7C2E9CF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5DD44-CD3A-C812-E373-105EEF0AC6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FEB5F1-C473-0CDB-CEF4-7DEC167CFFA6}"/>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8" name="Footer Placeholder 7">
            <a:extLst>
              <a:ext uri="{FF2B5EF4-FFF2-40B4-BE49-F238E27FC236}">
                <a16:creationId xmlns:a16="http://schemas.microsoft.com/office/drawing/2014/main" id="{64C982EE-7F04-9256-95FA-08C4E994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41536-0B5F-3124-60AD-A6896C10E260}"/>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5675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109F-8FFA-2C28-4664-4923275DE9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8C28FC-267D-88C0-C074-E5350EB93B94}"/>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4" name="Footer Placeholder 3">
            <a:extLst>
              <a:ext uri="{FF2B5EF4-FFF2-40B4-BE49-F238E27FC236}">
                <a16:creationId xmlns:a16="http://schemas.microsoft.com/office/drawing/2014/main" id="{B1F4D728-3C75-9222-1BF6-995805821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172EF-FC91-0400-FE24-5B70536A78E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0697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8F2C-09C6-A6FA-200E-A5A0D60A3192}"/>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3" name="Footer Placeholder 2">
            <a:extLst>
              <a:ext uri="{FF2B5EF4-FFF2-40B4-BE49-F238E27FC236}">
                <a16:creationId xmlns:a16="http://schemas.microsoft.com/office/drawing/2014/main" id="{23672E2A-401E-79B2-2AB2-06E83E261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3A428-4929-C932-E396-E2129B7482CB}"/>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513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FCD7-35B7-8212-20E4-FBE169AAB1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AB746B-C8CA-00E5-41B1-6BD78B51A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63862B-5A06-8176-84F6-0AE20713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F2FC3-4CA8-4D5C-EB2B-637399D1D7D2}"/>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6" name="Footer Placeholder 5">
            <a:extLst>
              <a:ext uri="{FF2B5EF4-FFF2-40B4-BE49-F238E27FC236}">
                <a16:creationId xmlns:a16="http://schemas.microsoft.com/office/drawing/2014/main" id="{6AA101CC-13DC-6036-5CBB-D12F9AAF5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651EE-E714-9D65-E7F3-9628BEB58206}"/>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94916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80A1-466A-0673-6F93-B53E7844C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756BB8-6C83-AC5E-C096-A998D65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CDA7E-325C-C121-4F57-7EF379FEE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F5E0DB-14C5-493F-6BF6-C03653656C55}"/>
              </a:ext>
            </a:extLst>
          </p:cNvPr>
          <p:cNvSpPr>
            <a:spLocks noGrp="1"/>
          </p:cNvSpPr>
          <p:nvPr>
            <p:ph type="dt" sz="half" idx="10"/>
          </p:nvPr>
        </p:nvSpPr>
        <p:spPr/>
        <p:txBody>
          <a:bodyPr/>
          <a:lstStyle/>
          <a:p>
            <a:fld id="{396414DD-D40B-3446-B690-84515C872602}" type="datetimeFigureOut">
              <a:rPr lang="en-US" smtClean="0"/>
              <a:t>9/9/24</a:t>
            </a:fld>
            <a:endParaRPr lang="en-US"/>
          </a:p>
        </p:txBody>
      </p:sp>
      <p:sp>
        <p:nvSpPr>
          <p:cNvPr id="6" name="Footer Placeholder 5">
            <a:extLst>
              <a:ext uri="{FF2B5EF4-FFF2-40B4-BE49-F238E27FC236}">
                <a16:creationId xmlns:a16="http://schemas.microsoft.com/office/drawing/2014/main" id="{84820236-C501-7BA8-C6DD-4E56A260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C4358-E892-4642-3AC3-2B847755E7B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1567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0E85A-B524-9494-E735-5D0157B36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6E272-E52B-F810-565E-6EB97FB01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9ABBD0-E1D2-2485-9126-EB8D90E09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6414DD-D40B-3446-B690-84515C872602}" type="datetimeFigureOut">
              <a:rPr lang="en-US" smtClean="0"/>
              <a:t>9/9/24</a:t>
            </a:fld>
            <a:endParaRPr lang="en-US"/>
          </a:p>
        </p:txBody>
      </p:sp>
      <p:sp>
        <p:nvSpPr>
          <p:cNvPr id="5" name="Footer Placeholder 4">
            <a:extLst>
              <a:ext uri="{FF2B5EF4-FFF2-40B4-BE49-F238E27FC236}">
                <a16:creationId xmlns:a16="http://schemas.microsoft.com/office/drawing/2014/main" id="{11D66C3C-A861-C18E-9883-8BE566B4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369A97-E6B2-854E-42AD-92022B58D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CD8858-8B60-F542-BCDA-53286A0E169D}" type="slidenum">
              <a:rPr lang="en-US" smtClean="0"/>
              <a:t>‹#›</a:t>
            </a:fld>
            <a:endParaRPr lang="en-US"/>
          </a:p>
        </p:txBody>
      </p:sp>
    </p:spTree>
    <p:extLst>
      <p:ext uri="{BB962C8B-B14F-4D97-AF65-F5344CB8AC3E}">
        <p14:creationId xmlns:p14="http://schemas.microsoft.com/office/powerpoint/2010/main" val="64650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E1A958F-B13C-493F-9379-F8B2A8E25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57" name="Group 56">
              <a:extLst>
                <a:ext uri="{FF2B5EF4-FFF2-40B4-BE49-F238E27FC236}">
                  <a16:creationId xmlns:a16="http://schemas.microsoft.com/office/drawing/2014/main" id="{2FB5EAED-0736-41E4-9FF1-75ABE9B8F0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61" name="Freeform: Shape 60">
                <a:extLst>
                  <a:ext uri="{FF2B5EF4-FFF2-40B4-BE49-F238E27FC236}">
                    <a16:creationId xmlns:a16="http://schemas.microsoft.com/office/drawing/2014/main" id="{9A11F6D4-9A5C-47E6-8FE1-23C1050E9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176DBB23-7826-41BB-B874-141EA5461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043AD90C-3309-4439-99A6-B9EE5E85B3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9" name="Freeform: Shape 58">
                <a:extLst>
                  <a:ext uri="{FF2B5EF4-FFF2-40B4-BE49-F238E27FC236}">
                    <a16:creationId xmlns:a16="http://schemas.microsoft.com/office/drawing/2014/main" id="{7A3E9337-6002-4002-B793-055F19307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CA6D3F49-18AE-475F-915A-DF73EF064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blue and black logo&#10;&#10;Description automatically generated">
            <a:extLst>
              <a:ext uri="{FF2B5EF4-FFF2-40B4-BE49-F238E27FC236}">
                <a16:creationId xmlns:a16="http://schemas.microsoft.com/office/drawing/2014/main" id="{39CF6895-D7D5-6A7B-B146-EDB9F5618FB2}"/>
              </a:ext>
            </a:extLst>
          </p:cNvPr>
          <p:cNvPicPr>
            <a:picLocks noChangeAspect="1"/>
          </p:cNvPicPr>
          <p:nvPr/>
        </p:nvPicPr>
        <p:blipFill>
          <a:blip r:embed="rId3"/>
          <a:stretch>
            <a:fillRect/>
          </a:stretch>
        </p:blipFill>
        <p:spPr>
          <a:xfrm>
            <a:off x="8959160" y="1360761"/>
            <a:ext cx="2664000" cy="646020"/>
          </a:xfrm>
          <a:prstGeom prst="rect">
            <a:avLst/>
          </a:prstGeom>
          <a:ln w="38100">
            <a:solidFill>
              <a:srgbClr val="00B0F0"/>
            </a:solidFill>
          </a:ln>
        </p:spPr>
      </p:pic>
      <p:pic>
        <p:nvPicPr>
          <p:cNvPr id="22" name="Picture 21" descr="A person holding a sign&#10;&#10;Description automatically generated">
            <a:extLst>
              <a:ext uri="{FF2B5EF4-FFF2-40B4-BE49-F238E27FC236}">
                <a16:creationId xmlns:a16="http://schemas.microsoft.com/office/drawing/2014/main" id="{BDB8F848-3297-0977-7C55-FC54633111FF}"/>
              </a:ext>
            </a:extLst>
          </p:cNvPr>
          <p:cNvPicPr>
            <a:picLocks noChangeAspect="1"/>
          </p:cNvPicPr>
          <p:nvPr/>
        </p:nvPicPr>
        <p:blipFill>
          <a:blip r:embed="rId4"/>
          <a:stretch>
            <a:fillRect/>
          </a:stretch>
        </p:blipFill>
        <p:spPr>
          <a:xfrm>
            <a:off x="9132891" y="3249483"/>
            <a:ext cx="2235778" cy="2555175"/>
          </a:xfrm>
          <a:prstGeom prst="rect">
            <a:avLst/>
          </a:prstGeom>
        </p:spPr>
      </p:pic>
      <p:sp>
        <p:nvSpPr>
          <p:cNvPr id="5" name="Title 1">
            <a:extLst>
              <a:ext uri="{FF2B5EF4-FFF2-40B4-BE49-F238E27FC236}">
                <a16:creationId xmlns:a16="http://schemas.microsoft.com/office/drawing/2014/main" id="{DA1922D4-FED9-7226-8096-18E1CFF4A8EF}"/>
              </a:ext>
            </a:extLst>
          </p:cNvPr>
          <p:cNvSpPr>
            <a:spLocks noGrp="1"/>
          </p:cNvSpPr>
          <p:nvPr>
            <p:ph type="ctrTitle"/>
          </p:nvPr>
        </p:nvSpPr>
        <p:spPr>
          <a:xfrm>
            <a:off x="838199" y="624468"/>
            <a:ext cx="6143625" cy="1915532"/>
          </a:xfrm>
          <a:ln w="63500">
            <a:solidFill>
              <a:schemeClr val="bg1"/>
            </a:solidFill>
          </a:ln>
        </p:spPr>
        <p:txBody>
          <a:bodyPr>
            <a:normAutofit fontScale="90000"/>
          </a:bodyPr>
          <a:lstStyle/>
          <a:p>
            <a:r>
              <a:rPr lang="en-US" sz="6700" b="1" dirty="0">
                <a:solidFill>
                  <a:srgbClr val="00B0F0"/>
                </a:solidFill>
                <a:latin typeface="Arial Rounded MT Bold" panose="020F0704030504030204" pitchFamily="34" charset="77"/>
              </a:rPr>
              <a:t>YOU’VE GOT MAIL</a:t>
            </a:r>
          </a:p>
        </p:txBody>
      </p:sp>
      <p:pic>
        <p:nvPicPr>
          <p:cNvPr id="1026" name="Picture 2" descr="You've Got Mail | ETF Trends">
            <a:extLst>
              <a:ext uri="{FF2B5EF4-FFF2-40B4-BE49-F238E27FC236}">
                <a16:creationId xmlns:a16="http://schemas.microsoft.com/office/drawing/2014/main" id="{245FA86C-DF2D-5F91-7CBA-D28D56F9B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897" y="3164468"/>
            <a:ext cx="4897948" cy="2592096"/>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27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8" name="TextBox 7">
            <a:extLst>
              <a:ext uri="{FF2B5EF4-FFF2-40B4-BE49-F238E27FC236}">
                <a16:creationId xmlns:a16="http://schemas.microsoft.com/office/drawing/2014/main" id="{8EA558BB-F2B5-D9CA-D622-03A5F0CB95B0}"/>
              </a:ext>
            </a:extLst>
          </p:cNvPr>
          <p:cNvSpPr txBox="1"/>
          <p:nvPr/>
        </p:nvSpPr>
        <p:spPr>
          <a:xfrm>
            <a:off x="941121" y="2189913"/>
            <a:ext cx="2509015" cy="2062103"/>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1. You don’t know if they read it.</a:t>
            </a:r>
          </a:p>
        </p:txBody>
      </p:sp>
      <p:sp>
        <p:nvSpPr>
          <p:cNvPr id="4" name="TextBox 3">
            <a:extLst>
              <a:ext uri="{FF2B5EF4-FFF2-40B4-BE49-F238E27FC236}">
                <a16:creationId xmlns:a16="http://schemas.microsoft.com/office/drawing/2014/main" id="{4DE73C8F-3C7E-110A-23E0-C327C2017040}"/>
              </a:ext>
            </a:extLst>
          </p:cNvPr>
          <p:cNvSpPr txBox="1"/>
          <p:nvPr/>
        </p:nvSpPr>
        <p:spPr>
          <a:xfrm>
            <a:off x="770600" y="4868702"/>
            <a:ext cx="4372840" cy="1569660"/>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2. You can’t respond immediately. Interrupts…</a:t>
            </a:r>
          </a:p>
        </p:txBody>
      </p:sp>
      <p:sp>
        <p:nvSpPr>
          <p:cNvPr id="5" name="TextBox 4">
            <a:extLst>
              <a:ext uri="{FF2B5EF4-FFF2-40B4-BE49-F238E27FC236}">
                <a16:creationId xmlns:a16="http://schemas.microsoft.com/office/drawing/2014/main" id="{36D33ECF-213F-81B8-B742-32D66C5175B2}"/>
              </a:ext>
            </a:extLst>
          </p:cNvPr>
          <p:cNvSpPr txBox="1"/>
          <p:nvPr/>
        </p:nvSpPr>
        <p:spPr>
          <a:xfrm>
            <a:off x="4689679" y="2030985"/>
            <a:ext cx="334499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In what mood?</a:t>
            </a:r>
          </a:p>
        </p:txBody>
      </p:sp>
      <p:sp>
        <p:nvSpPr>
          <p:cNvPr id="6" name="TextBox 5">
            <a:extLst>
              <a:ext uri="{FF2B5EF4-FFF2-40B4-BE49-F238E27FC236}">
                <a16:creationId xmlns:a16="http://schemas.microsoft.com/office/drawing/2014/main" id="{D16A7B6F-41E3-9CFD-396B-FA86935E0BBB}"/>
              </a:ext>
            </a:extLst>
          </p:cNvPr>
          <p:cNvSpPr txBox="1"/>
          <p:nvPr/>
        </p:nvSpPr>
        <p:spPr>
          <a:xfrm>
            <a:off x="5604940" y="5163259"/>
            <a:ext cx="5741851" cy="1077218"/>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3. Encourages unnecessary replies…Slows Closing</a:t>
            </a:r>
          </a:p>
        </p:txBody>
      </p:sp>
      <p:sp>
        <p:nvSpPr>
          <p:cNvPr id="7" name="TextBox 6">
            <a:extLst>
              <a:ext uri="{FF2B5EF4-FFF2-40B4-BE49-F238E27FC236}">
                <a16:creationId xmlns:a16="http://schemas.microsoft.com/office/drawing/2014/main" id="{66DD798D-BCA1-DA8E-E7E0-E0DA7735ED2C}"/>
              </a:ext>
            </a:extLst>
          </p:cNvPr>
          <p:cNvSpPr txBox="1"/>
          <p:nvPr/>
        </p:nvSpPr>
        <p:spPr>
          <a:xfrm>
            <a:off x="4689679" y="2758523"/>
            <a:ext cx="4338638"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If they “got it”, got it.</a:t>
            </a:r>
          </a:p>
        </p:txBody>
      </p:sp>
      <p:sp>
        <p:nvSpPr>
          <p:cNvPr id="10" name="TextBox 9">
            <a:extLst>
              <a:ext uri="{FF2B5EF4-FFF2-40B4-BE49-F238E27FC236}">
                <a16:creationId xmlns:a16="http://schemas.microsoft.com/office/drawing/2014/main" id="{C2427756-F85C-58BC-3B02-4E860A2B4C24}"/>
              </a:ext>
            </a:extLst>
          </p:cNvPr>
          <p:cNvSpPr txBox="1"/>
          <p:nvPr/>
        </p:nvSpPr>
        <p:spPr>
          <a:xfrm>
            <a:off x="4655477" y="3505959"/>
            <a:ext cx="4372840"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16 Emails VS 3 phone calls</a:t>
            </a:r>
          </a:p>
        </p:txBody>
      </p:sp>
      <p:pic>
        <p:nvPicPr>
          <p:cNvPr id="16386" name="Picture 2" descr="HD Png Download , Transparent Png ...">
            <a:extLst>
              <a:ext uri="{FF2B5EF4-FFF2-40B4-BE49-F238E27FC236}">
                <a16:creationId xmlns:a16="http://schemas.microsoft.com/office/drawing/2014/main" id="{FB809034-0207-2F1E-B67B-2A9B35E03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175" y="2184093"/>
            <a:ext cx="2203908" cy="2377364"/>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pic>
        <p:nvPicPr>
          <p:cNvPr id="9" name="Picture 2" descr="Premium Vector | Blue circle button">
            <a:extLst>
              <a:ext uri="{FF2B5EF4-FFF2-40B4-BE49-F238E27FC236}">
                <a16:creationId xmlns:a16="http://schemas.microsoft.com/office/drawing/2014/main" id="{EC0C94D8-630C-F1B9-8928-199302D62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760" y="3671004"/>
            <a:ext cx="676453" cy="676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emium Vector | Blue circle button">
            <a:extLst>
              <a:ext uri="{FF2B5EF4-FFF2-40B4-BE49-F238E27FC236}">
                <a16:creationId xmlns:a16="http://schemas.microsoft.com/office/drawing/2014/main" id="{11A01241-3A18-74BF-CC49-66D217863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761" y="2745932"/>
            <a:ext cx="676453" cy="676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emium Vector | Blue circle button">
            <a:extLst>
              <a:ext uri="{FF2B5EF4-FFF2-40B4-BE49-F238E27FC236}">
                <a16:creationId xmlns:a16="http://schemas.microsoft.com/office/drawing/2014/main" id="{BCB4498A-DCE1-9540-5174-E107C5D42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760" y="1956435"/>
            <a:ext cx="676453" cy="67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1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200" y="2900309"/>
            <a:ext cx="6091238"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1. You can’t take them back.</a:t>
            </a:r>
          </a:p>
        </p:txBody>
      </p:sp>
      <p:sp>
        <p:nvSpPr>
          <p:cNvPr id="6" name="TextBox 5">
            <a:extLst>
              <a:ext uri="{FF2B5EF4-FFF2-40B4-BE49-F238E27FC236}">
                <a16:creationId xmlns:a16="http://schemas.microsoft.com/office/drawing/2014/main" id="{D16A7B6F-41E3-9CFD-396B-FA86935E0BBB}"/>
              </a:ext>
            </a:extLst>
          </p:cNvPr>
          <p:cNvSpPr txBox="1"/>
          <p:nvPr/>
        </p:nvSpPr>
        <p:spPr>
          <a:xfrm>
            <a:off x="813864" y="3859892"/>
            <a:ext cx="5401199"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2. They can be forwarded.</a:t>
            </a:r>
          </a:p>
        </p:txBody>
      </p:sp>
      <p:sp>
        <p:nvSpPr>
          <p:cNvPr id="3" name="TextBox 2">
            <a:extLst>
              <a:ext uri="{FF2B5EF4-FFF2-40B4-BE49-F238E27FC236}">
                <a16:creationId xmlns:a16="http://schemas.microsoft.com/office/drawing/2014/main" id="{F7FE3B91-DDC8-014D-9D06-9B8409F6292E}"/>
              </a:ext>
            </a:extLst>
          </p:cNvPr>
          <p:cNvSpPr txBox="1"/>
          <p:nvPr/>
        </p:nvSpPr>
        <p:spPr>
          <a:xfrm>
            <a:off x="838200" y="1972333"/>
            <a:ext cx="574185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Other Email Problems…</a:t>
            </a:r>
          </a:p>
        </p:txBody>
      </p:sp>
      <p:sp>
        <p:nvSpPr>
          <p:cNvPr id="9" name="TextBox 8">
            <a:extLst>
              <a:ext uri="{FF2B5EF4-FFF2-40B4-BE49-F238E27FC236}">
                <a16:creationId xmlns:a16="http://schemas.microsoft.com/office/drawing/2014/main" id="{46556590-16D5-3FAF-2F09-28D71AEE280F}"/>
              </a:ext>
            </a:extLst>
          </p:cNvPr>
          <p:cNvSpPr txBox="1"/>
          <p:nvPr/>
        </p:nvSpPr>
        <p:spPr>
          <a:xfrm>
            <a:off x="813864" y="4778038"/>
            <a:ext cx="5515499"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3. We are meaner in Email.</a:t>
            </a:r>
          </a:p>
        </p:txBody>
      </p:sp>
      <p:sp>
        <p:nvSpPr>
          <p:cNvPr id="11" name="TextBox 10">
            <a:extLst>
              <a:ext uri="{FF2B5EF4-FFF2-40B4-BE49-F238E27FC236}">
                <a16:creationId xmlns:a16="http://schemas.microsoft.com/office/drawing/2014/main" id="{B9E4C894-01FD-CAC0-ECD0-F079BED740D4}"/>
              </a:ext>
            </a:extLst>
          </p:cNvPr>
          <p:cNvSpPr txBox="1"/>
          <p:nvPr/>
        </p:nvSpPr>
        <p:spPr>
          <a:xfrm>
            <a:off x="826634" y="5739412"/>
            <a:ext cx="4745492"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4. Take longer to write.</a:t>
            </a:r>
          </a:p>
        </p:txBody>
      </p:sp>
      <p:sp>
        <p:nvSpPr>
          <p:cNvPr id="12" name="TextBox 11">
            <a:extLst>
              <a:ext uri="{FF2B5EF4-FFF2-40B4-BE49-F238E27FC236}">
                <a16:creationId xmlns:a16="http://schemas.microsoft.com/office/drawing/2014/main" id="{F63410F6-B819-0376-82B6-6EBCEC91CB68}"/>
              </a:ext>
            </a:extLst>
          </p:cNvPr>
          <p:cNvSpPr txBox="1"/>
          <p:nvPr/>
        </p:nvSpPr>
        <p:spPr>
          <a:xfrm>
            <a:off x="6929438" y="4797326"/>
            <a:ext cx="3881438" cy="1569660"/>
          </a:xfrm>
          <a:prstGeom prst="rect">
            <a:avLst/>
          </a:prstGeom>
          <a:noFill/>
          <a:ln w="63500">
            <a:solidFill>
              <a:schemeClr val="tx1"/>
            </a:solidFill>
          </a:ln>
        </p:spPr>
        <p:txBody>
          <a:bodyPr wrap="square" rtlCol="0">
            <a:spAutoFit/>
          </a:bodyPr>
          <a:lstStyle/>
          <a:p>
            <a:pPr algn="ctr"/>
            <a:r>
              <a:rPr lang="en-US" sz="3200" b="1" dirty="0">
                <a:solidFill>
                  <a:srgbClr val="FF0000"/>
                </a:solidFill>
                <a:latin typeface="Century Gothic" panose="020B0502020202020204" pitchFamily="34" charset="0"/>
              </a:rPr>
              <a:t>TIP: REDUCE THE LENGTH OF YOUR EMAILS BY 50%</a:t>
            </a:r>
          </a:p>
        </p:txBody>
      </p:sp>
      <p:pic>
        <p:nvPicPr>
          <p:cNvPr id="18434" name="Picture 2">
            <a:extLst>
              <a:ext uri="{FF2B5EF4-FFF2-40B4-BE49-F238E27FC236}">
                <a16:creationId xmlns:a16="http://schemas.microsoft.com/office/drawing/2014/main" id="{54DF4BC3-B8E5-1DAA-B365-0B0B1525A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2361559"/>
            <a:ext cx="4269764" cy="2134882"/>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3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200" y="2900309"/>
            <a:ext cx="4591050"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We have lost the </a:t>
            </a:r>
            <a:r>
              <a:rPr lang="en-US" sz="3200" b="1" dirty="0" err="1">
                <a:latin typeface="Century Gothic" panose="020B0502020202020204" pitchFamily="34" charset="0"/>
              </a:rPr>
              <a:t>PreSent</a:t>
            </a:r>
            <a:r>
              <a:rPr lang="en-US" sz="3200" b="1" dirty="0">
                <a:latin typeface="Century Gothic" panose="020B0502020202020204" pitchFamily="34" charset="0"/>
              </a:rPr>
              <a:t> Part</a:t>
            </a:r>
          </a:p>
        </p:txBody>
      </p:sp>
      <p:sp>
        <p:nvSpPr>
          <p:cNvPr id="6" name="TextBox 5">
            <a:extLst>
              <a:ext uri="{FF2B5EF4-FFF2-40B4-BE49-F238E27FC236}">
                <a16:creationId xmlns:a16="http://schemas.microsoft.com/office/drawing/2014/main" id="{D16A7B6F-41E3-9CFD-396B-FA86935E0BBB}"/>
              </a:ext>
            </a:extLst>
          </p:cNvPr>
          <p:cNvSpPr txBox="1"/>
          <p:nvPr/>
        </p:nvSpPr>
        <p:spPr>
          <a:xfrm>
            <a:off x="1907536" y="4236924"/>
            <a:ext cx="296593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Auto Shows</a:t>
            </a:r>
          </a:p>
        </p:txBody>
      </p:sp>
      <p:sp>
        <p:nvSpPr>
          <p:cNvPr id="3" name="TextBox 2">
            <a:extLst>
              <a:ext uri="{FF2B5EF4-FFF2-40B4-BE49-F238E27FC236}">
                <a16:creationId xmlns:a16="http://schemas.microsoft.com/office/drawing/2014/main" id="{F7FE3B91-DDC8-014D-9D06-9B8409F6292E}"/>
              </a:ext>
            </a:extLst>
          </p:cNvPr>
          <p:cNvSpPr txBox="1"/>
          <p:nvPr/>
        </p:nvSpPr>
        <p:spPr>
          <a:xfrm>
            <a:off x="838201" y="1972333"/>
            <a:ext cx="459105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Presentation Calls</a:t>
            </a:r>
          </a:p>
        </p:txBody>
      </p:sp>
      <p:sp>
        <p:nvSpPr>
          <p:cNvPr id="9" name="TextBox 8">
            <a:extLst>
              <a:ext uri="{FF2B5EF4-FFF2-40B4-BE49-F238E27FC236}">
                <a16:creationId xmlns:a16="http://schemas.microsoft.com/office/drawing/2014/main" id="{46556590-16D5-3FAF-2F09-28D71AEE280F}"/>
              </a:ext>
            </a:extLst>
          </p:cNvPr>
          <p:cNvSpPr txBox="1"/>
          <p:nvPr/>
        </p:nvSpPr>
        <p:spPr>
          <a:xfrm>
            <a:off x="1907536" y="5096169"/>
            <a:ext cx="2686574"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Retainers</a:t>
            </a:r>
          </a:p>
        </p:txBody>
      </p:sp>
      <p:sp>
        <p:nvSpPr>
          <p:cNvPr id="11" name="TextBox 10">
            <a:extLst>
              <a:ext uri="{FF2B5EF4-FFF2-40B4-BE49-F238E27FC236}">
                <a16:creationId xmlns:a16="http://schemas.microsoft.com/office/drawing/2014/main" id="{B9E4C894-01FD-CAC0-ECD0-F079BED740D4}"/>
              </a:ext>
            </a:extLst>
          </p:cNvPr>
          <p:cNvSpPr txBox="1"/>
          <p:nvPr/>
        </p:nvSpPr>
        <p:spPr>
          <a:xfrm>
            <a:off x="1907536" y="5944719"/>
            <a:ext cx="2840074"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This Training</a:t>
            </a:r>
          </a:p>
        </p:txBody>
      </p:sp>
      <p:pic>
        <p:nvPicPr>
          <p:cNvPr id="5" name="Picture 4" descr="Detroit-Auto-Show-2011-Girls-12.jpg">
            <a:extLst>
              <a:ext uri="{FF2B5EF4-FFF2-40B4-BE49-F238E27FC236}">
                <a16:creationId xmlns:a16="http://schemas.microsoft.com/office/drawing/2014/main" id="{9A48BDA7-2764-E30C-87B0-85F9BB799AA1}"/>
              </a:ext>
            </a:extLst>
          </p:cNvPr>
          <p:cNvPicPr>
            <a:picLocks noChangeAspect="1"/>
          </p:cNvPicPr>
          <p:nvPr/>
        </p:nvPicPr>
        <p:blipFill>
          <a:blip r:embed="rId2"/>
          <a:stretch>
            <a:fillRect/>
          </a:stretch>
        </p:blipFill>
        <p:spPr>
          <a:xfrm>
            <a:off x="6424307" y="1980995"/>
            <a:ext cx="5347427" cy="4256112"/>
          </a:xfrm>
          <a:prstGeom prst="rect">
            <a:avLst/>
          </a:prstGeom>
          <a:ln w="63500">
            <a:solidFill>
              <a:srgbClr val="00B0F0"/>
            </a:solidFill>
          </a:ln>
        </p:spPr>
      </p:pic>
      <p:pic>
        <p:nvPicPr>
          <p:cNvPr id="20482" name="Picture 2" descr="Premium Vector | Blue circle button">
            <a:extLst>
              <a:ext uri="{FF2B5EF4-FFF2-40B4-BE49-F238E27FC236}">
                <a16:creationId xmlns:a16="http://schemas.microsoft.com/office/drawing/2014/main" id="{0C6B43DC-09B8-2A48-4080-B096ADA33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88" y="4198621"/>
            <a:ext cx="676453" cy="676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emium Vector | Blue circle button">
            <a:extLst>
              <a:ext uri="{FF2B5EF4-FFF2-40B4-BE49-F238E27FC236}">
                <a16:creationId xmlns:a16="http://schemas.microsoft.com/office/drawing/2014/main" id="{5C388617-D986-F726-6E90-5246E71AE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88" y="5044476"/>
            <a:ext cx="676453" cy="676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mium Vector | Blue circle button">
            <a:extLst>
              <a:ext uri="{FF2B5EF4-FFF2-40B4-BE49-F238E27FC236}">
                <a16:creationId xmlns:a16="http://schemas.microsoft.com/office/drawing/2014/main" id="{A821AB0C-40E5-6A75-32BF-C54EBC17E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87" y="5898879"/>
            <a:ext cx="676453" cy="67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5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7" name="Title 9">
            <a:extLst>
              <a:ext uri="{FF2B5EF4-FFF2-40B4-BE49-F238E27FC236}">
                <a16:creationId xmlns:a16="http://schemas.microsoft.com/office/drawing/2014/main" id="{D86DD51B-D410-5A75-1D14-A2D878413ED1}"/>
              </a:ext>
            </a:extLst>
          </p:cNvPr>
          <p:cNvSpPr txBox="1">
            <a:spLocks/>
          </p:cNvSpPr>
          <p:nvPr/>
        </p:nvSpPr>
        <p:spPr>
          <a:xfrm>
            <a:off x="614362" y="1885950"/>
            <a:ext cx="11244263" cy="4855418"/>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p>
            <a:pPr>
              <a:buNone/>
            </a:pPr>
            <a:r>
              <a:rPr lang="en-US" sz="1600" b="1" dirty="0">
                <a:solidFill>
                  <a:srgbClr val="000000"/>
                </a:solidFill>
              </a:rPr>
              <a:t>Dear Caroline, </a:t>
            </a:r>
            <a:r>
              <a:rPr lang="en-US" sz="1600" dirty="0">
                <a:solidFill>
                  <a:srgbClr val="000000"/>
                </a:solidFill>
              </a:rPr>
              <a:t>I’ve attached the CV for Susan K. I think you will be impressed with her ability to manage and develop new markets and accounts. She is a </a:t>
            </a:r>
            <a:r>
              <a:rPr lang="en-US" sz="1600" i="1" dirty="0">
                <a:solidFill>
                  <a:srgbClr val="000000"/>
                </a:solidFill>
              </a:rPr>
              <a:t>must</a:t>
            </a:r>
            <a:r>
              <a:rPr lang="en-US" sz="1600" dirty="0">
                <a:solidFill>
                  <a:srgbClr val="000000"/>
                </a:solidFill>
              </a:rPr>
              <a:t> see. With an intense drive to succeed and add to the growth of your organisation, Susan is a highly successful contributor to the achievement of results. Highly confident and competitive, she is always ready for new challenges and growth opportunities. Her keen ability to think strategically and see the big picture in addition to her strong FOCUS, and ability to prioritise necessary steps, makes her excellent at outlining plans of action to achieve overall goals. As a person who thinks more analytically, she effectively evaluates complex problems and responds well to negative situations utilizing an analytical approach to resolve situations. As a friendly person, she enjoys interacting with people and has a strong desire to develop employees and serve as a mentor for others. Her awareness of people’s individualized needs and her tendency to coach to maximize people’s natural talents help her contribute effectively to employees growth.</a:t>
            </a:r>
            <a:br>
              <a:rPr lang="en-US" sz="1600" dirty="0">
                <a:solidFill>
                  <a:srgbClr val="000000"/>
                </a:solidFill>
              </a:rPr>
            </a:br>
            <a:endParaRPr lang="en-US" sz="1600" dirty="0">
              <a:solidFill>
                <a:srgbClr val="000000"/>
              </a:solidFill>
            </a:endParaRPr>
          </a:p>
          <a:p>
            <a:pPr>
              <a:buNone/>
            </a:pPr>
            <a:r>
              <a:rPr lang="en-US" sz="1600" dirty="0">
                <a:solidFill>
                  <a:srgbClr val="000000"/>
                </a:solidFill>
              </a:rPr>
              <a:t>In summary, Susan is an excellent problem solver and is likely to be the ‘calm in the storm’ when conflicts and negative situations arise. Her calm and analytical approach to negativity assists her in successfully resolving these situations. An intuitive person, she also strives to help others understand different perspectives and the various sides of an issue. She is likely very good at sales as she is highly successful at achieving results and staying on track towards objectives, while also possessing a competitive drive that pushes her to continually improve.</a:t>
            </a:r>
            <a:br>
              <a:rPr lang="en-US" sz="1600" dirty="0">
                <a:solidFill>
                  <a:srgbClr val="000000"/>
                </a:solidFill>
              </a:rPr>
            </a:br>
            <a:br>
              <a:rPr lang="en-US" sz="1600" dirty="0">
                <a:solidFill>
                  <a:srgbClr val="000000"/>
                </a:solidFill>
              </a:rPr>
            </a:br>
            <a:r>
              <a:rPr lang="en-US" sz="1600" dirty="0">
                <a:solidFill>
                  <a:srgbClr val="000000"/>
                </a:solidFill>
              </a:rPr>
              <a:t>Susan is a sales executive known for assembling high quality teams, developing effective growth strategies and exceeding company goals with strong leadership and talent management.</a:t>
            </a:r>
            <a:br>
              <a:rPr lang="en-US" sz="1600" dirty="0">
                <a:solidFill>
                  <a:srgbClr val="000000"/>
                </a:solidFill>
              </a:rPr>
            </a:br>
            <a:br>
              <a:rPr lang="en-US" sz="1600" dirty="0">
                <a:solidFill>
                  <a:srgbClr val="000000"/>
                </a:solidFill>
              </a:rPr>
            </a:br>
            <a:r>
              <a:rPr lang="en-US" sz="1600" dirty="0">
                <a:solidFill>
                  <a:srgbClr val="000000"/>
                </a:solidFill>
              </a:rPr>
              <a:t>Caroline, let me know when you would like to see her! I look forward to your feedback.</a:t>
            </a:r>
          </a:p>
        </p:txBody>
      </p:sp>
    </p:spTree>
    <p:extLst>
      <p:ext uri="{BB962C8B-B14F-4D97-AF65-F5344CB8AC3E}">
        <p14:creationId xmlns:p14="http://schemas.microsoft.com/office/powerpoint/2010/main" val="201166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199" y="2900309"/>
            <a:ext cx="7219951"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Back the Email up with a Voice Mail saying you’ve sent an Email.</a:t>
            </a:r>
          </a:p>
        </p:txBody>
      </p:sp>
      <p:sp>
        <p:nvSpPr>
          <p:cNvPr id="6" name="TextBox 5">
            <a:extLst>
              <a:ext uri="{FF2B5EF4-FFF2-40B4-BE49-F238E27FC236}">
                <a16:creationId xmlns:a16="http://schemas.microsoft.com/office/drawing/2014/main" id="{D16A7B6F-41E3-9CFD-396B-FA86935E0BBB}"/>
              </a:ext>
            </a:extLst>
          </p:cNvPr>
          <p:cNvSpPr txBox="1"/>
          <p:nvPr/>
        </p:nvSpPr>
        <p:spPr>
          <a:xfrm>
            <a:off x="838200" y="4234017"/>
            <a:ext cx="7705726"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Back the Voice Mail up with an Email saying that you’ve left a Voice Mail.</a:t>
            </a:r>
          </a:p>
        </p:txBody>
      </p:sp>
      <p:sp>
        <p:nvSpPr>
          <p:cNvPr id="3" name="TextBox 2">
            <a:extLst>
              <a:ext uri="{FF2B5EF4-FFF2-40B4-BE49-F238E27FC236}">
                <a16:creationId xmlns:a16="http://schemas.microsoft.com/office/drawing/2014/main" id="{F7FE3B91-DDC8-014D-9D06-9B8409F6292E}"/>
              </a:ext>
            </a:extLst>
          </p:cNvPr>
          <p:cNvSpPr txBox="1"/>
          <p:nvPr/>
        </p:nvSpPr>
        <p:spPr>
          <a:xfrm>
            <a:off x="838201" y="1972333"/>
            <a:ext cx="459105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If you MUST Email…</a:t>
            </a:r>
          </a:p>
        </p:txBody>
      </p:sp>
      <p:sp>
        <p:nvSpPr>
          <p:cNvPr id="11" name="TextBox 10">
            <a:extLst>
              <a:ext uri="{FF2B5EF4-FFF2-40B4-BE49-F238E27FC236}">
                <a16:creationId xmlns:a16="http://schemas.microsoft.com/office/drawing/2014/main" id="{B9E4C894-01FD-CAC0-ECD0-F079BED740D4}"/>
              </a:ext>
            </a:extLst>
          </p:cNvPr>
          <p:cNvSpPr txBox="1"/>
          <p:nvPr/>
        </p:nvSpPr>
        <p:spPr>
          <a:xfrm>
            <a:off x="838199" y="5784989"/>
            <a:ext cx="8191501" cy="707886"/>
          </a:xfrm>
          <a:prstGeom prst="rect">
            <a:avLst/>
          </a:prstGeom>
          <a:noFill/>
          <a:ln w="63500">
            <a:solidFill>
              <a:schemeClr val="tx1"/>
            </a:solidFill>
          </a:ln>
        </p:spPr>
        <p:txBody>
          <a:bodyPr wrap="square" rtlCol="0">
            <a:spAutoFit/>
          </a:bodyPr>
          <a:lstStyle/>
          <a:p>
            <a:pPr algn="ctr"/>
            <a:r>
              <a:rPr lang="en-US" sz="4000" b="1" dirty="0">
                <a:latin typeface="Century Gothic" panose="020B0502020202020204" pitchFamily="34" charset="0"/>
              </a:rPr>
              <a:t>CUT, CUT, CUT….EDIT, EDIT, EDIT!</a:t>
            </a:r>
          </a:p>
        </p:txBody>
      </p:sp>
      <p:pic>
        <p:nvPicPr>
          <p:cNvPr id="21506" name="Picture 2" descr="Scissors Clipart Images | Free Download ...">
            <a:extLst>
              <a:ext uri="{FF2B5EF4-FFF2-40B4-BE49-F238E27FC236}">
                <a16:creationId xmlns:a16="http://schemas.microsoft.com/office/drawing/2014/main" id="{7EBAED5A-3A4F-1210-D479-55ACDAAC5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912" y="27102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43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xfrm>
            <a:off x="838200" y="179387"/>
            <a:ext cx="10515600" cy="1325563"/>
          </a:xfrm>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1076324" y="1710786"/>
            <a:ext cx="2205039" cy="707886"/>
          </a:xfrm>
          <a:prstGeom prst="rect">
            <a:avLst/>
          </a:prstGeom>
          <a:noFill/>
          <a:ln w="63500">
            <a:solidFill>
              <a:schemeClr val="tx1"/>
            </a:solidFill>
          </a:ln>
        </p:spPr>
        <p:txBody>
          <a:bodyPr wrap="square" rtlCol="0">
            <a:spAutoFit/>
          </a:bodyPr>
          <a:lstStyle/>
          <a:p>
            <a:pPr algn="ctr"/>
            <a:r>
              <a:rPr lang="en-US" sz="4000" b="1" dirty="0">
                <a:solidFill>
                  <a:srgbClr val="FF0000"/>
                </a:solidFill>
                <a:latin typeface="Century Gothic" panose="020B0502020202020204" pitchFamily="34" charset="0"/>
              </a:rPr>
              <a:t>A</a:t>
            </a:r>
            <a:r>
              <a:rPr lang="en-US" sz="3200" b="1" dirty="0">
                <a:latin typeface="Century Gothic" panose="020B0502020202020204" pitchFamily="34" charset="0"/>
              </a:rPr>
              <a:t>ttention</a:t>
            </a:r>
          </a:p>
        </p:txBody>
      </p:sp>
      <p:sp>
        <p:nvSpPr>
          <p:cNvPr id="5" name="TextBox 4">
            <a:extLst>
              <a:ext uri="{FF2B5EF4-FFF2-40B4-BE49-F238E27FC236}">
                <a16:creationId xmlns:a16="http://schemas.microsoft.com/office/drawing/2014/main" id="{4016673B-3EBF-AD39-3A4D-11D08B4D6492}"/>
              </a:ext>
            </a:extLst>
          </p:cNvPr>
          <p:cNvSpPr txBox="1"/>
          <p:nvPr/>
        </p:nvSpPr>
        <p:spPr>
          <a:xfrm>
            <a:off x="3800472" y="1710786"/>
            <a:ext cx="2205039" cy="707886"/>
          </a:xfrm>
          <a:prstGeom prst="rect">
            <a:avLst/>
          </a:prstGeom>
          <a:noFill/>
          <a:ln w="63500">
            <a:solidFill>
              <a:schemeClr val="tx1"/>
            </a:solidFill>
          </a:ln>
        </p:spPr>
        <p:txBody>
          <a:bodyPr wrap="square" rtlCol="0">
            <a:spAutoFit/>
          </a:bodyPr>
          <a:lstStyle/>
          <a:p>
            <a:pPr algn="ctr"/>
            <a:r>
              <a:rPr lang="en-US" sz="4000" b="1" dirty="0">
                <a:solidFill>
                  <a:srgbClr val="FF0000"/>
                </a:solidFill>
                <a:latin typeface="Century Gothic" panose="020B0502020202020204" pitchFamily="34" charset="0"/>
              </a:rPr>
              <a:t>I</a:t>
            </a:r>
            <a:r>
              <a:rPr lang="en-US" sz="3200" b="1" dirty="0">
                <a:latin typeface="Century Gothic" panose="020B0502020202020204" pitchFamily="34" charset="0"/>
              </a:rPr>
              <a:t>nterest</a:t>
            </a:r>
          </a:p>
        </p:txBody>
      </p:sp>
      <p:sp>
        <p:nvSpPr>
          <p:cNvPr id="7" name="TextBox 6">
            <a:extLst>
              <a:ext uri="{FF2B5EF4-FFF2-40B4-BE49-F238E27FC236}">
                <a16:creationId xmlns:a16="http://schemas.microsoft.com/office/drawing/2014/main" id="{FF63CA59-F8F5-707D-946F-162CABE287F7}"/>
              </a:ext>
            </a:extLst>
          </p:cNvPr>
          <p:cNvSpPr txBox="1"/>
          <p:nvPr/>
        </p:nvSpPr>
        <p:spPr>
          <a:xfrm>
            <a:off x="6472236" y="1710786"/>
            <a:ext cx="2205039" cy="707886"/>
          </a:xfrm>
          <a:prstGeom prst="rect">
            <a:avLst/>
          </a:prstGeom>
          <a:noFill/>
          <a:ln w="63500">
            <a:solidFill>
              <a:schemeClr val="tx1"/>
            </a:solidFill>
          </a:ln>
        </p:spPr>
        <p:txBody>
          <a:bodyPr wrap="square" rtlCol="0">
            <a:spAutoFit/>
          </a:bodyPr>
          <a:lstStyle/>
          <a:p>
            <a:pPr algn="ctr"/>
            <a:r>
              <a:rPr lang="en-US" sz="4000" b="1" dirty="0">
                <a:solidFill>
                  <a:srgbClr val="FF0000"/>
                </a:solidFill>
                <a:latin typeface="Century Gothic" panose="020B0502020202020204" pitchFamily="34" charset="0"/>
              </a:rPr>
              <a:t>D</a:t>
            </a:r>
            <a:r>
              <a:rPr lang="en-US" sz="3200" b="1" dirty="0">
                <a:latin typeface="Century Gothic" panose="020B0502020202020204" pitchFamily="34" charset="0"/>
              </a:rPr>
              <a:t>esire</a:t>
            </a:r>
          </a:p>
        </p:txBody>
      </p:sp>
      <p:sp>
        <p:nvSpPr>
          <p:cNvPr id="8" name="TextBox 7">
            <a:extLst>
              <a:ext uri="{FF2B5EF4-FFF2-40B4-BE49-F238E27FC236}">
                <a16:creationId xmlns:a16="http://schemas.microsoft.com/office/drawing/2014/main" id="{A4DF60B9-FBCB-40F4-AC5F-D63087669209}"/>
              </a:ext>
            </a:extLst>
          </p:cNvPr>
          <p:cNvSpPr txBox="1"/>
          <p:nvPr/>
        </p:nvSpPr>
        <p:spPr>
          <a:xfrm>
            <a:off x="9144000" y="1710786"/>
            <a:ext cx="1971676" cy="707886"/>
          </a:xfrm>
          <a:prstGeom prst="rect">
            <a:avLst/>
          </a:prstGeom>
          <a:noFill/>
          <a:ln w="63500">
            <a:solidFill>
              <a:schemeClr val="tx1"/>
            </a:solidFill>
          </a:ln>
        </p:spPr>
        <p:txBody>
          <a:bodyPr wrap="square" rtlCol="0">
            <a:spAutoFit/>
          </a:bodyPr>
          <a:lstStyle/>
          <a:p>
            <a:pPr algn="ctr"/>
            <a:r>
              <a:rPr lang="en-US" sz="4000" b="1" dirty="0">
                <a:solidFill>
                  <a:srgbClr val="FF0000"/>
                </a:solidFill>
                <a:latin typeface="Century Gothic" panose="020B0502020202020204" pitchFamily="34" charset="0"/>
              </a:rPr>
              <a:t>A</a:t>
            </a:r>
            <a:r>
              <a:rPr lang="en-US" sz="3200" b="1" dirty="0">
                <a:latin typeface="Century Gothic" panose="020B0502020202020204" pitchFamily="34" charset="0"/>
              </a:rPr>
              <a:t>ction</a:t>
            </a:r>
          </a:p>
        </p:txBody>
      </p:sp>
      <p:sp>
        <p:nvSpPr>
          <p:cNvPr id="9" name="Title 9">
            <a:extLst>
              <a:ext uri="{FF2B5EF4-FFF2-40B4-BE49-F238E27FC236}">
                <a16:creationId xmlns:a16="http://schemas.microsoft.com/office/drawing/2014/main" id="{4FA9CB6E-39B0-4C04-17F6-BC61841C0779}"/>
              </a:ext>
            </a:extLst>
          </p:cNvPr>
          <p:cNvSpPr txBox="1">
            <a:spLocks/>
          </p:cNvSpPr>
          <p:nvPr/>
        </p:nvSpPr>
        <p:spPr>
          <a:xfrm>
            <a:off x="728663" y="2717907"/>
            <a:ext cx="10625137" cy="3960706"/>
          </a:xfrm>
          <a:prstGeom prst="rect">
            <a:avLst/>
          </a:prstGeom>
          <a:ln w="12700" cmpd="sng"/>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p>
            <a:pPr>
              <a:buNone/>
            </a:pPr>
            <a:r>
              <a:rPr lang="en-US" dirty="0">
                <a:solidFill>
                  <a:srgbClr val="000000"/>
                </a:solidFill>
              </a:rPr>
              <a:t>Hi Mia,</a:t>
            </a:r>
            <a:br>
              <a:rPr lang="en-US" dirty="0">
                <a:solidFill>
                  <a:srgbClr val="000000"/>
                </a:solidFill>
              </a:rPr>
            </a:br>
            <a:br>
              <a:rPr lang="en-US" b="1" dirty="0">
                <a:solidFill>
                  <a:srgbClr val="000000"/>
                </a:solidFill>
              </a:rPr>
            </a:br>
            <a:r>
              <a:rPr lang="en-US" b="1" i="1" dirty="0">
                <a:solidFill>
                  <a:srgbClr val="000000"/>
                </a:solidFill>
              </a:rPr>
              <a:t>Stop the search!</a:t>
            </a:r>
          </a:p>
          <a:p>
            <a:pPr>
              <a:buNone/>
            </a:pPr>
            <a:endParaRPr lang="en-US" dirty="0">
              <a:solidFill>
                <a:srgbClr val="000000"/>
              </a:solidFill>
            </a:endParaRPr>
          </a:p>
          <a:p>
            <a:pPr>
              <a:buNone/>
            </a:pPr>
            <a:r>
              <a:rPr lang="en-US" dirty="0">
                <a:solidFill>
                  <a:srgbClr val="000000"/>
                </a:solidFill>
              </a:rPr>
              <a:t>I have your next Visual Basic person for the Cape Town office.</a:t>
            </a:r>
          </a:p>
          <a:p>
            <a:pPr>
              <a:buNone/>
            </a:pPr>
            <a:endParaRPr lang="en-US" dirty="0">
              <a:solidFill>
                <a:srgbClr val="000000"/>
              </a:solidFill>
            </a:endParaRPr>
          </a:p>
          <a:p>
            <a:pPr>
              <a:buNone/>
            </a:pPr>
            <a:r>
              <a:rPr lang="en-US" dirty="0">
                <a:solidFill>
                  <a:srgbClr val="000000"/>
                </a:solidFill>
              </a:rPr>
              <a:t>Attached is the CV of Michelle H. Michelle HAS the Central Lab experience you need and has been selling Central Lab services in Cape Town for over 10 years.</a:t>
            </a:r>
          </a:p>
          <a:p>
            <a:pPr>
              <a:buNone/>
            </a:pPr>
            <a:endParaRPr lang="en-US" dirty="0">
              <a:solidFill>
                <a:srgbClr val="000000"/>
              </a:solidFill>
            </a:endParaRPr>
          </a:p>
          <a:p>
            <a:pPr>
              <a:buNone/>
            </a:pPr>
            <a:r>
              <a:rPr lang="en-US" dirty="0">
                <a:solidFill>
                  <a:srgbClr val="000000"/>
                </a:solidFill>
              </a:rPr>
              <a:t>As they say, read it and weep! She’s </a:t>
            </a:r>
            <a:r>
              <a:rPr lang="en-US" b="1" dirty="0">
                <a:solidFill>
                  <a:srgbClr val="000000"/>
                </a:solidFill>
              </a:rPr>
              <a:t>THAT</a:t>
            </a:r>
            <a:r>
              <a:rPr lang="en-US" dirty="0">
                <a:solidFill>
                  <a:srgbClr val="000000"/>
                </a:solidFill>
              </a:rPr>
              <a:t> good.</a:t>
            </a:r>
            <a:br>
              <a:rPr lang="en-US" dirty="0">
                <a:solidFill>
                  <a:srgbClr val="000000"/>
                </a:solidFill>
              </a:rPr>
            </a:br>
            <a:br>
              <a:rPr lang="en-US" dirty="0">
                <a:solidFill>
                  <a:srgbClr val="000000"/>
                </a:solidFill>
              </a:rPr>
            </a:br>
            <a:r>
              <a:rPr lang="en-US" dirty="0">
                <a:solidFill>
                  <a:srgbClr val="000000"/>
                </a:solidFill>
              </a:rPr>
              <a:t>Call me to discuss in greater detail.</a:t>
            </a:r>
            <a:br>
              <a:rPr lang="en-US" dirty="0">
                <a:solidFill>
                  <a:srgbClr val="000000"/>
                </a:solidFill>
              </a:rPr>
            </a:br>
            <a:br>
              <a:rPr lang="en-US" dirty="0">
                <a:solidFill>
                  <a:srgbClr val="000000"/>
                </a:solidFill>
              </a:rPr>
            </a:br>
            <a:r>
              <a:rPr lang="en-US" b="1" dirty="0">
                <a:solidFill>
                  <a:srgbClr val="000000"/>
                </a:solidFill>
              </a:rPr>
              <a:t>Senior Search Consultant</a:t>
            </a:r>
            <a:endParaRPr lang="en-US" dirty="0">
              <a:solidFill>
                <a:srgbClr val="000000"/>
              </a:solidFill>
            </a:endParaRPr>
          </a:p>
        </p:txBody>
      </p:sp>
    </p:spTree>
    <p:extLst>
      <p:ext uri="{BB962C8B-B14F-4D97-AF65-F5344CB8AC3E}">
        <p14:creationId xmlns:p14="http://schemas.microsoft.com/office/powerpoint/2010/main" val="387367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200" y="2803126"/>
            <a:ext cx="556259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Pre-Close on a Time- Line</a:t>
            </a:r>
          </a:p>
        </p:txBody>
      </p:sp>
      <p:sp>
        <p:nvSpPr>
          <p:cNvPr id="6" name="TextBox 5">
            <a:extLst>
              <a:ext uri="{FF2B5EF4-FFF2-40B4-BE49-F238E27FC236}">
                <a16:creationId xmlns:a16="http://schemas.microsoft.com/office/drawing/2014/main" id="{D16A7B6F-41E3-9CFD-396B-FA86935E0BBB}"/>
              </a:ext>
            </a:extLst>
          </p:cNvPr>
          <p:cNvSpPr txBox="1"/>
          <p:nvPr/>
        </p:nvSpPr>
        <p:spPr>
          <a:xfrm>
            <a:off x="5984301" y="3615880"/>
            <a:ext cx="2292923"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One last way out…</a:t>
            </a:r>
          </a:p>
        </p:txBody>
      </p:sp>
      <p:sp>
        <p:nvSpPr>
          <p:cNvPr id="3" name="TextBox 2">
            <a:extLst>
              <a:ext uri="{FF2B5EF4-FFF2-40B4-BE49-F238E27FC236}">
                <a16:creationId xmlns:a16="http://schemas.microsoft.com/office/drawing/2014/main" id="{F7FE3B91-DDC8-014D-9D06-9B8409F6292E}"/>
              </a:ext>
            </a:extLst>
          </p:cNvPr>
          <p:cNvSpPr txBox="1"/>
          <p:nvPr/>
        </p:nvSpPr>
        <p:spPr>
          <a:xfrm>
            <a:off x="838200" y="1972333"/>
            <a:ext cx="5562599"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How to Make the Call</a:t>
            </a:r>
          </a:p>
        </p:txBody>
      </p:sp>
      <p:sp>
        <p:nvSpPr>
          <p:cNvPr id="5" name="TextBox 4">
            <a:extLst>
              <a:ext uri="{FF2B5EF4-FFF2-40B4-BE49-F238E27FC236}">
                <a16:creationId xmlns:a16="http://schemas.microsoft.com/office/drawing/2014/main" id="{08A1F210-6B64-2F8B-F70E-04B56339C401}"/>
              </a:ext>
            </a:extLst>
          </p:cNvPr>
          <p:cNvSpPr txBox="1"/>
          <p:nvPr/>
        </p:nvSpPr>
        <p:spPr>
          <a:xfrm>
            <a:off x="1390651" y="5742647"/>
            <a:ext cx="6886573"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Don’t rush. Call back if necessary.</a:t>
            </a:r>
          </a:p>
        </p:txBody>
      </p:sp>
      <p:sp>
        <p:nvSpPr>
          <p:cNvPr id="7" name="Rounded Rectangular Callout 6">
            <a:extLst>
              <a:ext uri="{FF2B5EF4-FFF2-40B4-BE49-F238E27FC236}">
                <a16:creationId xmlns:a16="http://schemas.microsoft.com/office/drawing/2014/main" id="{95206C60-F3FF-8270-F1E9-B887FCA55A84}"/>
              </a:ext>
            </a:extLst>
          </p:cNvPr>
          <p:cNvSpPr/>
          <p:nvPr/>
        </p:nvSpPr>
        <p:spPr>
          <a:xfrm>
            <a:off x="6407940" y="4922014"/>
            <a:ext cx="4817491" cy="538324"/>
          </a:xfrm>
          <a:prstGeom prst="wedgeRoundRectCallout">
            <a:avLst>
              <a:gd name="adj1" fmla="val -64836"/>
              <a:gd name="adj2" fmla="val 38448"/>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63B3B3-8BEE-BDF3-8D10-84329C8F3AE0}"/>
              </a:ext>
            </a:extLst>
          </p:cNvPr>
          <p:cNvSpPr txBox="1"/>
          <p:nvPr/>
        </p:nvSpPr>
        <p:spPr>
          <a:xfrm>
            <a:off x="966568" y="3914046"/>
            <a:ext cx="4422200" cy="1246495"/>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Give me alternative times when you can talk to candidates…</a:t>
            </a:r>
          </a:p>
        </p:txBody>
      </p:sp>
      <p:sp>
        <p:nvSpPr>
          <p:cNvPr id="12" name="TextBox 11">
            <a:extLst>
              <a:ext uri="{FF2B5EF4-FFF2-40B4-BE49-F238E27FC236}">
                <a16:creationId xmlns:a16="http://schemas.microsoft.com/office/drawing/2014/main" id="{AC6A5CBA-CBF7-71A8-A56D-DF519F4AC26A}"/>
              </a:ext>
            </a:extLst>
          </p:cNvPr>
          <p:cNvSpPr txBox="1"/>
          <p:nvPr/>
        </p:nvSpPr>
        <p:spPr>
          <a:xfrm>
            <a:off x="6479380" y="4922014"/>
            <a:ext cx="4824633" cy="47705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I’ve recruited, I have results…</a:t>
            </a:r>
          </a:p>
        </p:txBody>
      </p:sp>
      <p:sp>
        <p:nvSpPr>
          <p:cNvPr id="13" name="Rounded Rectangular Callout 12">
            <a:extLst>
              <a:ext uri="{FF2B5EF4-FFF2-40B4-BE49-F238E27FC236}">
                <a16:creationId xmlns:a16="http://schemas.microsoft.com/office/drawing/2014/main" id="{1DF7698A-1C94-24F2-C629-ED755C3E3214}"/>
              </a:ext>
            </a:extLst>
          </p:cNvPr>
          <p:cNvSpPr/>
          <p:nvPr/>
        </p:nvSpPr>
        <p:spPr>
          <a:xfrm>
            <a:off x="887987" y="3804928"/>
            <a:ext cx="4579363" cy="1479886"/>
          </a:xfrm>
          <a:prstGeom prst="wedgeRoundRectCallout">
            <a:avLst>
              <a:gd name="adj1" fmla="val -55788"/>
              <a:gd name="adj2" fmla="val 73284"/>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Way Out Vector Art, Icons, and Graphics ...">
            <a:extLst>
              <a:ext uri="{FF2B5EF4-FFF2-40B4-BE49-F238E27FC236}">
                <a16:creationId xmlns:a16="http://schemas.microsoft.com/office/drawing/2014/main" id="{89003A94-3ADF-6E92-4A22-41D0BE8C8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627" y="2062897"/>
            <a:ext cx="32385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1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200" y="2862313"/>
            <a:ext cx="4905375" cy="47705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1. Assumptive, confident tone.</a:t>
            </a:r>
          </a:p>
        </p:txBody>
      </p:sp>
      <p:sp>
        <p:nvSpPr>
          <p:cNvPr id="6" name="TextBox 5">
            <a:extLst>
              <a:ext uri="{FF2B5EF4-FFF2-40B4-BE49-F238E27FC236}">
                <a16:creationId xmlns:a16="http://schemas.microsoft.com/office/drawing/2014/main" id="{D16A7B6F-41E3-9CFD-396B-FA86935E0BBB}"/>
              </a:ext>
            </a:extLst>
          </p:cNvPr>
          <p:cNvSpPr txBox="1"/>
          <p:nvPr/>
        </p:nvSpPr>
        <p:spPr>
          <a:xfrm>
            <a:off x="838200" y="3670398"/>
            <a:ext cx="4048125" cy="47705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2. Highlight/ Bullet Points.</a:t>
            </a:r>
          </a:p>
        </p:txBody>
      </p:sp>
      <p:sp>
        <p:nvSpPr>
          <p:cNvPr id="3" name="TextBox 2">
            <a:extLst>
              <a:ext uri="{FF2B5EF4-FFF2-40B4-BE49-F238E27FC236}">
                <a16:creationId xmlns:a16="http://schemas.microsoft.com/office/drawing/2014/main" id="{F7FE3B91-DDC8-014D-9D06-9B8409F6292E}"/>
              </a:ext>
            </a:extLst>
          </p:cNvPr>
          <p:cNvSpPr txBox="1"/>
          <p:nvPr/>
        </p:nvSpPr>
        <p:spPr>
          <a:xfrm>
            <a:off x="838200" y="1972333"/>
            <a:ext cx="5562599"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How to Make the Call</a:t>
            </a:r>
          </a:p>
        </p:txBody>
      </p:sp>
      <p:sp>
        <p:nvSpPr>
          <p:cNvPr id="5" name="TextBox 4">
            <a:extLst>
              <a:ext uri="{FF2B5EF4-FFF2-40B4-BE49-F238E27FC236}">
                <a16:creationId xmlns:a16="http://schemas.microsoft.com/office/drawing/2014/main" id="{08A1F210-6B64-2F8B-F70E-04B56339C401}"/>
              </a:ext>
            </a:extLst>
          </p:cNvPr>
          <p:cNvSpPr txBox="1"/>
          <p:nvPr/>
        </p:nvSpPr>
        <p:spPr>
          <a:xfrm>
            <a:off x="838200" y="4409664"/>
            <a:ext cx="5010148" cy="47705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3. Degree of Difficulty was high.</a:t>
            </a:r>
          </a:p>
        </p:txBody>
      </p:sp>
      <p:sp>
        <p:nvSpPr>
          <p:cNvPr id="9" name="TextBox 8">
            <a:extLst>
              <a:ext uri="{FF2B5EF4-FFF2-40B4-BE49-F238E27FC236}">
                <a16:creationId xmlns:a16="http://schemas.microsoft.com/office/drawing/2014/main" id="{4BDF69FE-6FB5-B62D-4EE4-D55902CABD06}"/>
              </a:ext>
            </a:extLst>
          </p:cNvPr>
          <p:cNvSpPr txBox="1"/>
          <p:nvPr/>
        </p:nvSpPr>
        <p:spPr>
          <a:xfrm>
            <a:off x="838200" y="5118610"/>
            <a:ext cx="4524374" cy="47705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4. Alternative Choice Close.</a:t>
            </a:r>
          </a:p>
        </p:txBody>
      </p:sp>
      <p:sp>
        <p:nvSpPr>
          <p:cNvPr id="10" name="TextBox 9">
            <a:extLst>
              <a:ext uri="{FF2B5EF4-FFF2-40B4-BE49-F238E27FC236}">
                <a16:creationId xmlns:a16="http://schemas.microsoft.com/office/drawing/2014/main" id="{0629339A-D56E-ECDB-BD74-B1C99582F85C}"/>
              </a:ext>
            </a:extLst>
          </p:cNvPr>
          <p:cNvSpPr txBox="1"/>
          <p:nvPr/>
        </p:nvSpPr>
        <p:spPr>
          <a:xfrm>
            <a:off x="838200" y="5919890"/>
            <a:ext cx="5010148" cy="47705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5. Offer an Account Summary.</a:t>
            </a:r>
          </a:p>
        </p:txBody>
      </p:sp>
      <p:sp>
        <p:nvSpPr>
          <p:cNvPr id="11" name="TextBox 10">
            <a:extLst>
              <a:ext uri="{FF2B5EF4-FFF2-40B4-BE49-F238E27FC236}">
                <a16:creationId xmlns:a16="http://schemas.microsoft.com/office/drawing/2014/main" id="{01EC8A9A-F408-89AE-E164-376568C57020}"/>
              </a:ext>
            </a:extLst>
          </p:cNvPr>
          <p:cNvSpPr txBox="1"/>
          <p:nvPr/>
        </p:nvSpPr>
        <p:spPr>
          <a:xfrm>
            <a:off x="6648448" y="5919890"/>
            <a:ext cx="5010148" cy="47705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7. The Catch! Chemistry Close</a:t>
            </a:r>
          </a:p>
        </p:txBody>
      </p:sp>
      <p:sp>
        <p:nvSpPr>
          <p:cNvPr id="14" name="TextBox 13">
            <a:extLst>
              <a:ext uri="{FF2B5EF4-FFF2-40B4-BE49-F238E27FC236}">
                <a16:creationId xmlns:a16="http://schemas.microsoft.com/office/drawing/2014/main" id="{E4A7BE03-B6A0-F67C-567F-70CBE5B1EC69}"/>
              </a:ext>
            </a:extLst>
          </p:cNvPr>
          <p:cNvSpPr txBox="1"/>
          <p:nvPr/>
        </p:nvSpPr>
        <p:spPr>
          <a:xfrm>
            <a:off x="6167437" y="4733890"/>
            <a:ext cx="5448297" cy="861774"/>
          </a:xfrm>
          <a:prstGeom prst="rect">
            <a:avLst/>
          </a:prstGeom>
          <a:noFill/>
          <a:ln w="63500">
            <a:solidFill>
              <a:schemeClr val="tx1"/>
            </a:solidFill>
          </a:ln>
        </p:spPr>
        <p:txBody>
          <a:bodyPr wrap="square" rtlCol="0">
            <a:spAutoFit/>
          </a:bodyPr>
          <a:lstStyle/>
          <a:p>
            <a:r>
              <a:rPr lang="en-US" sz="2500" b="1" dirty="0">
                <a:latin typeface="Century Gothic" panose="020B0502020202020204" pitchFamily="34" charset="0"/>
              </a:rPr>
              <a:t>6. Link the candidates background to the search criteria.</a:t>
            </a:r>
          </a:p>
        </p:txBody>
      </p:sp>
      <p:pic>
        <p:nvPicPr>
          <p:cNvPr id="26626" name="Picture 2" descr="Building Confidence">
            <a:extLst>
              <a:ext uri="{FF2B5EF4-FFF2-40B4-BE49-F238E27FC236}">
                <a16:creationId xmlns:a16="http://schemas.microsoft.com/office/drawing/2014/main" id="{A9946D84-F62D-817F-2C21-F1DFC0918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856964"/>
            <a:ext cx="3175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2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200" y="3158482"/>
            <a:ext cx="4833938"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1. The Chemistry Close</a:t>
            </a:r>
          </a:p>
        </p:txBody>
      </p:sp>
      <p:sp>
        <p:nvSpPr>
          <p:cNvPr id="6" name="TextBox 5">
            <a:extLst>
              <a:ext uri="{FF2B5EF4-FFF2-40B4-BE49-F238E27FC236}">
                <a16:creationId xmlns:a16="http://schemas.microsoft.com/office/drawing/2014/main" id="{D16A7B6F-41E3-9CFD-396B-FA86935E0BBB}"/>
              </a:ext>
            </a:extLst>
          </p:cNvPr>
          <p:cNvSpPr txBox="1"/>
          <p:nvPr/>
        </p:nvSpPr>
        <p:spPr>
          <a:xfrm>
            <a:off x="5267325" y="4031704"/>
            <a:ext cx="6705600"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2. Reference Check Presentation</a:t>
            </a:r>
          </a:p>
        </p:txBody>
      </p:sp>
      <p:sp>
        <p:nvSpPr>
          <p:cNvPr id="3" name="TextBox 2">
            <a:extLst>
              <a:ext uri="{FF2B5EF4-FFF2-40B4-BE49-F238E27FC236}">
                <a16:creationId xmlns:a16="http://schemas.microsoft.com/office/drawing/2014/main" id="{F7FE3B91-DDC8-014D-9D06-9B8409F6292E}"/>
              </a:ext>
            </a:extLst>
          </p:cNvPr>
          <p:cNvSpPr txBox="1"/>
          <p:nvPr/>
        </p:nvSpPr>
        <p:spPr>
          <a:xfrm>
            <a:off x="838200" y="1972333"/>
            <a:ext cx="5562599"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Alternative Methods…</a:t>
            </a:r>
          </a:p>
        </p:txBody>
      </p:sp>
      <p:sp>
        <p:nvSpPr>
          <p:cNvPr id="5" name="TextBox 4">
            <a:extLst>
              <a:ext uri="{FF2B5EF4-FFF2-40B4-BE49-F238E27FC236}">
                <a16:creationId xmlns:a16="http://schemas.microsoft.com/office/drawing/2014/main" id="{08A1F210-6B64-2F8B-F70E-04B56339C401}"/>
              </a:ext>
            </a:extLst>
          </p:cNvPr>
          <p:cNvSpPr txBox="1"/>
          <p:nvPr/>
        </p:nvSpPr>
        <p:spPr>
          <a:xfrm>
            <a:off x="5305424" y="5139150"/>
            <a:ext cx="5010148"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3. Collaboration Close</a:t>
            </a:r>
          </a:p>
        </p:txBody>
      </p:sp>
      <p:pic>
        <p:nvPicPr>
          <p:cNvPr id="28674" name="Picture 2" descr="Alternatives, Inc. • A Better Chicago">
            <a:extLst>
              <a:ext uri="{FF2B5EF4-FFF2-40B4-BE49-F238E27FC236}">
                <a16:creationId xmlns:a16="http://schemas.microsoft.com/office/drawing/2014/main" id="{53E99D9F-556D-DF6E-79DF-FF39EDBFC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325" y="1972333"/>
            <a:ext cx="53086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hemicals clipart - Clip Art Library">
            <a:extLst>
              <a:ext uri="{FF2B5EF4-FFF2-40B4-BE49-F238E27FC236}">
                <a16:creationId xmlns:a16="http://schemas.microsoft.com/office/drawing/2014/main" id="{3285193D-101F-05FD-9EFD-2D549B8EE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4" y="4283075"/>
            <a:ext cx="36703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7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7072313" y="3083090"/>
            <a:ext cx="3633788"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TURN OFF EMAIL</a:t>
            </a:r>
          </a:p>
        </p:txBody>
      </p:sp>
      <p:sp>
        <p:nvSpPr>
          <p:cNvPr id="6" name="TextBox 5">
            <a:extLst>
              <a:ext uri="{FF2B5EF4-FFF2-40B4-BE49-F238E27FC236}">
                <a16:creationId xmlns:a16="http://schemas.microsoft.com/office/drawing/2014/main" id="{D16A7B6F-41E3-9CFD-396B-FA86935E0BBB}"/>
              </a:ext>
            </a:extLst>
          </p:cNvPr>
          <p:cNvSpPr txBox="1"/>
          <p:nvPr/>
        </p:nvSpPr>
        <p:spPr>
          <a:xfrm>
            <a:off x="6391277" y="3930814"/>
            <a:ext cx="4929186"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SETTINGS/ LEAVE CELL IN CAR</a:t>
            </a:r>
          </a:p>
        </p:txBody>
      </p:sp>
      <p:sp>
        <p:nvSpPr>
          <p:cNvPr id="3" name="TextBox 2">
            <a:extLst>
              <a:ext uri="{FF2B5EF4-FFF2-40B4-BE49-F238E27FC236}">
                <a16:creationId xmlns:a16="http://schemas.microsoft.com/office/drawing/2014/main" id="{F7FE3B91-DDC8-014D-9D06-9B8409F6292E}"/>
              </a:ext>
            </a:extLst>
          </p:cNvPr>
          <p:cNvSpPr txBox="1"/>
          <p:nvPr/>
        </p:nvSpPr>
        <p:spPr>
          <a:xfrm>
            <a:off x="5791201" y="2114040"/>
            <a:ext cx="5562599"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Alternative Methods…</a:t>
            </a:r>
          </a:p>
        </p:txBody>
      </p:sp>
      <p:sp>
        <p:nvSpPr>
          <p:cNvPr id="5" name="TextBox 4">
            <a:extLst>
              <a:ext uri="{FF2B5EF4-FFF2-40B4-BE49-F238E27FC236}">
                <a16:creationId xmlns:a16="http://schemas.microsoft.com/office/drawing/2014/main" id="{08A1F210-6B64-2F8B-F70E-04B56339C401}"/>
              </a:ext>
            </a:extLst>
          </p:cNvPr>
          <p:cNvSpPr txBox="1"/>
          <p:nvPr/>
        </p:nvSpPr>
        <p:spPr>
          <a:xfrm>
            <a:off x="6724651" y="5270981"/>
            <a:ext cx="4329112"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CHECK EMAIL TWICE A DAY</a:t>
            </a:r>
          </a:p>
        </p:txBody>
      </p:sp>
      <p:pic>
        <p:nvPicPr>
          <p:cNvPr id="7" name="Picture 6">
            <a:extLst>
              <a:ext uri="{FF2B5EF4-FFF2-40B4-BE49-F238E27FC236}">
                <a16:creationId xmlns:a16="http://schemas.microsoft.com/office/drawing/2014/main" id="{46375A09-F03C-A9C8-AB5D-F694FEBA8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876110"/>
            <a:ext cx="5029200" cy="4690480"/>
          </a:xfrm>
          <a:prstGeom prst="rect">
            <a:avLst/>
          </a:prstGeom>
          <a:ln w="63500">
            <a:solidFill>
              <a:srgbClr val="00B0F0"/>
            </a:solidFill>
          </a:ln>
        </p:spPr>
      </p:pic>
    </p:spTree>
    <p:extLst>
      <p:ext uri="{BB962C8B-B14F-4D97-AF65-F5344CB8AC3E}">
        <p14:creationId xmlns:p14="http://schemas.microsoft.com/office/powerpoint/2010/main" val="102347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3" name="TextBox 2">
            <a:extLst>
              <a:ext uri="{FF2B5EF4-FFF2-40B4-BE49-F238E27FC236}">
                <a16:creationId xmlns:a16="http://schemas.microsoft.com/office/drawing/2014/main" id="{C6ADF8B5-1FF4-CCC8-A95E-17E951EF059C}"/>
              </a:ext>
            </a:extLst>
          </p:cNvPr>
          <p:cNvSpPr txBox="1"/>
          <p:nvPr/>
        </p:nvSpPr>
        <p:spPr>
          <a:xfrm>
            <a:off x="838200" y="2047085"/>
            <a:ext cx="7391400"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The Best Recruiters are not PACIFISTS</a:t>
            </a:r>
          </a:p>
        </p:txBody>
      </p:sp>
      <p:sp>
        <p:nvSpPr>
          <p:cNvPr id="6" name="TextBox 5">
            <a:extLst>
              <a:ext uri="{FF2B5EF4-FFF2-40B4-BE49-F238E27FC236}">
                <a16:creationId xmlns:a16="http://schemas.microsoft.com/office/drawing/2014/main" id="{6A753604-1A0A-E118-CAFF-80D0D7850AEA}"/>
              </a:ext>
            </a:extLst>
          </p:cNvPr>
          <p:cNvSpPr txBox="1"/>
          <p:nvPr/>
        </p:nvSpPr>
        <p:spPr>
          <a:xfrm>
            <a:off x="838201" y="3112168"/>
            <a:ext cx="5505449"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They LIKE…CONFLICT!</a:t>
            </a:r>
          </a:p>
        </p:txBody>
      </p:sp>
      <p:sp>
        <p:nvSpPr>
          <p:cNvPr id="7" name="TextBox 6">
            <a:extLst>
              <a:ext uri="{FF2B5EF4-FFF2-40B4-BE49-F238E27FC236}">
                <a16:creationId xmlns:a16="http://schemas.microsoft.com/office/drawing/2014/main" id="{114B6781-9393-B81F-2B21-52B79F581865}"/>
              </a:ext>
            </a:extLst>
          </p:cNvPr>
          <p:cNvSpPr txBox="1"/>
          <p:nvPr/>
        </p:nvSpPr>
        <p:spPr>
          <a:xfrm>
            <a:off x="3195713" y="4354838"/>
            <a:ext cx="3147938"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The more you</a:t>
            </a:r>
          </a:p>
        </p:txBody>
      </p:sp>
      <p:sp>
        <p:nvSpPr>
          <p:cNvPr id="11" name="TextBox 10">
            <a:extLst>
              <a:ext uri="{FF2B5EF4-FFF2-40B4-BE49-F238E27FC236}">
                <a16:creationId xmlns:a16="http://schemas.microsoft.com/office/drawing/2014/main" id="{CE4D9AAB-67D4-2543-3488-83CCD45FEE71}"/>
              </a:ext>
            </a:extLst>
          </p:cNvPr>
          <p:cNvSpPr txBox="1"/>
          <p:nvPr/>
        </p:nvSpPr>
        <p:spPr>
          <a:xfrm>
            <a:off x="3195713" y="5701253"/>
            <a:ext cx="4369700"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The less you’re</a:t>
            </a:r>
          </a:p>
        </p:txBody>
      </p:sp>
      <p:sp>
        <p:nvSpPr>
          <p:cNvPr id="5" name="U-turn Arrow 4">
            <a:extLst>
              <a:ext uri="{FF2B5EF4-FFF2-40B4-BE49-F238E27FC236}">
                <a16:creationId xmlns:a16="http://schemas.microsoft.com/office/drawing/2014/main" id="{DA81775A-13FF-0107-9241-6F9F63C781DD}"/>
              </a:ext>
            </a:extLst>
          </p:cNvPr>
          <p:cNvSpPr/>
          <p:nvPr/>
        </p:nvSpPr>
        <p:spPr>
          <a:xfrm rot="16200000" flipH="1">
            <a:off x="990889" y="4079762"/>
            <a:ext cx="1524000" cy="2303757"/>
          </a:xfrm>
          <a:prstGeom prst="uturnArrow">
            <a:avLst/>
          </a:prstGeom>
          <a:solidFill>
            <a:srgbClr val="00B0F0"/>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descr="Avoid BEC attacks with good email ...">
            <a:extLst>
              <a:ext uri="{FF2B5EF4-FFF2-40B4-BE49-F238E27FC236}">
                <a16:creationId xmlns:a16="http://schemas.microsoft.com/office/drawing/2014/main" id="{DF3C6A51-2267-5CC5-EFD5-C7D69891B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131" y="3818812"/>
            <a:ext cx="1721469" cy="1713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nging Phone Clip Art at Clker.com ...">
            <a:extLst>
              <a:ext uri="{FF2B5EF4-FFF2-40B4-BE49-F238E27FC236}">
                <a16:creationId xmlns:a16="http://schemas.microsoft.com/office/drawing/2014/main" id="{B95691F7-A5B0-C279-DBA6-5C6132215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012942"/>
            <a:ext cx="1752418" cy="17138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 Got Mail Voice Man Is an Uber Driver">
            <a:extLst>
              <a:ext uri="{FF2B5EF4-FFF2-40B4-BE49-F238E27FC236}">
                <a16:creationId xmlns:a16="http://schemas.microsoft.com/office/drawing/2014/main" id="{34A040F1-1170-4E35-A1F0-88122EDB4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545" y="2098999"/>
            <a:ext cx="3492500" cy="232410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7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4" name="TextBox 3">
            <a:extLst>
              <a:ext uri="{FF2B5EF4-FFF2-40B4-BE49-F238E27FC236}">
                <a16:creationId xmlns:a16="http://schemas.microsoft.com/office/drawing/2014/main" id="{4DE73C8F-3C7E-110A-23E0-C327C2017040}"/>
              </a:ext>
            </a:extLst>
          </p:cNvPr>
          <p:cNvSpPr txBox="1"/>
          <p:nvPr/>
        </p:nvSpPr>
        <p:spPr>
          <a:xfrm>
            <a:off x="4700585" y="1895291"/>
            <a:ext cx="6886575" cy="446276"/>
          </a:xfrm>
          <a:prstGeom prst="rect">
            <a:avLst/>
          </a:prstGeom>
          <a:noFill/>
          <a:ln w="63500">
            <a:solidFill>
              <a:schemeClr val="tx1"/>
            </a:solidFill>
          </a:ln>
        </p:spPr>
        <p:txBody>
          <a:bodyPr wrap="square" rtlCol="0">
            <a:spAutoFit/>
          </a:bodyPr>
          <a:lstStyle/>
          <a:p>
            <a:pPr algn="ctr"/>
            <a:r>
              <a:rPr lang="en-US" sz="2300" b="1" dirty="0">
                <a:latin typeface="Century Gothic" panose="020B0502020202020204" pitchFamily="34" charset="0"/>
              </a:rPr>
              <a:t>Average person receives 50 – 200 Emails daily!</a:t>
            </a:r>
          </a:p>
        </p:txBody>
      </p:sp>
      <p:sp>
        <p:nvSpPr>
          <p:cNvPr id="6" name="TextBox 5">
            <a:extLst>
              <a:ext uri="{FF2B5EF4-FFF2-40B4-BE49-F238E27FC236}">
                <a16:creationId xmlns:a16="http://schemas.microsoft.com/office/drawing/2014/main" id="{D16A7B6F-41E3-9CFD-396B-FA86935E0BBB}"/>
              </a:ext>
            </a:extLst>
          </p:cNvPr>
          <p:cNvSpPr txBox="1"/>
          <p:nvPr/>
        </p:nvSpPr>
        <p:spPr>
          <a:xfrm>
            <a:off x="838200" y="2851229"/>
            <a:ext cx="3533775" cy="477054"/>
          </a:xfrm>
          <a:prstGeom prst="rect">
            <a:avLst/>
          </a:prstGeom>
          <a:noFill/>
          <a:ln w="63500">
            <a:solidFill>
              <a:schemeClr val="tx1"/>
            </a:solidFill>
          </a:ln>
        </p:spPr>
        <p:txBody>
          <a:bodyPr wrap="square" rtlCol="0">
            <a:spAutoFit/>
          </a:bodyPr>
          <a:lstStyle/>
          <a:p>
            <a:pPr algn="ctr"/>
            <a:r>
              <a:rPr lang="en-US" sz="2500" b="1" dirty="0">
                <a:solidFill>
                  <a:srgbClr val="0070C0"/>
                </a:solidFill>
                <a:latin typeface="Century Gothic" panose="020B0502020202020204" pitchFamily="34" charset="0"/>
              </a:rPr>
              <a:t>60% </a:t>
            </a:r>
            <a:r>
              <a:rPr lang="en-US" sz="2500" b="1" dirty="0">
                <a:latin typeface="Century Gothic" panose="020B0502020202020204" pitchFamily="34" charset="0"/>
              </a:rPr>
              <a:t>are work related</a:t>
            </a:r>
          </a:p>
        </p:txBody>
      </p:sp>
      <p:sp>
        <p:nvSpPr>
          <p:cNvPr id="3" name="TextBox 2">
            <a:extLst>
              <a:ext uri="{FF2B5EF4-FFF2-40B4-BE49-F238E27FC236}">
                <a16:creationId xmlns:a16="http://schemas.microsoft.com/office/drawing/2014/main" id="{F7FE3B91-DDC8-014D-9D06-9B8409F6292E}"/>
              </a:ext>
            </a:extLst>
          </p:cNvPr>
          <p:cNvSpPr txBox="1"/>
          <p:nvPr/>
        </p:nvSpPr>
        <p:spPr>
          <a:xfrm>
            <a:off x="847726" y="1953637"/>
            <a:ext cx="363855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Email Volume</a:t>
            </a:r>
          </a:p>
        </p:txBody>
      </p:sp>
      <p:sp>
        <p:nvSpPr>
          <p:cNvPr id="5" name="TextBox 4">
            <a:extLst>
              <a:ext uri="{FF2B5EF4-FFF2-40B4-BE49-F238E27FC236}">
                <a16:creationId xmlns:a16="http://schemas.microsoft.com/office/drawing/2014/main" id="{08A1F210-6B64-2F8B-F70E-04B56339C401}"/>
              </a:ext>
            </a:extLst>
          </p:cNvPr>
          <p:cNvSpPr txBox="1"/>
          <p:nvPr/>
        </p:nvSpPr>
        <p:spPr>
          <a:xfrm>
            <a:off x="838200" y="3579943"/>
            <a:ext cx="3533775" cy="861774"/>
          </a:xfrm>
          <a:prstGeom prst="rect">
            <a:avLst/>
          </a:prstGeom>
          <a:noFill/>
          <a:ln w="63500">
            <a:solidFill>
              <a:schemeClr val="tx1"/>
            </a:solidFill>
          </a:ln>
        </p:spPr>
        <p:txBody>
          <a:bodyPr wrap="square" rtlCol="0">
            <a:spAutoFit/>
          </a:bodyPr>
          <a:lstStyle/>
          <a:p>
            <a:pPr algn="ctr"/>
            <a:r>
              <a:rPr lang="en-US" sz="2500" b="1" dirty="0">
                <a:solidFill>
                  <a:srgbClr val="0070C0"/>
                </a:solidFill>
                <a:latin typeface="Century Gothic" panose="020B0502020202020204" pitchFamily="34" charset="0"/>
              </a:rPr>
              <a:t>14%</a:t>
            </a:r>
            <a:r>
              <a:rPr lang="en-US" sz="2500" b="1" dirty="0">
                <a:latin typeface="Century Gothic" panose="020B0502020202020204" pitchFamily="34" charset="0"/>
              </a:rPr>
              <a:t>, 4 hours daily on emails</a:t>
            </a:r>
          </a:p>
        </p:txBody>
      </p:sp>
      <p:sp>
        <p:nvSpPr>
          <p:cNvPr id="8" name="TextBox 7">
            <a:extLst>
              <a:ext uri="{FF2B5EF4-FFF2-40B4-BE49-F238E27FC236}">
                <a16:creationId xmlns:a16="http://schemas.microsoft.com/office/drawing/2014/main" id="{07DEB12D-F89F-254E-8188-F911AED15B0D}"/>
              </a:ext>
            </a:extLst>
          </p:cNvPr>
          <p:cNvSpPr txBox="1"/>
          <p:nvPr/>
        </p:nvSpPr>
        <p:spPr>
          <a:xfrm>
            <a:off x="847726" y="4632341"/>
            <a:ext cx="3033713" cy="861774"/>
          </a:xfrm>
          <a:prstGeom prst="rect">
            <a:avLst/>
          </a:prstGeom>
          <a:noFill/>
          <a:ln w="63500">
            <a:solidFill>
              <a:schemeClr val="tx1"/>
            </a:solidFill>
          </a:ln>
        </p:spPr>
        <p:txBody>
          <a:bodyPr wrap="square" rtlCol="0">
            <a:spAutoFit/>
          </a:bodyPr>
          <a:lstStyle/>
          <a:p>
            <a:pPr algn="ctr"/>
            <a:r>
              <a:rPr lang="en-US" sz="2500" b="1" dirty="0">
                <a:solidFill>
                  <a:srgbClr val="0070C0"/>
                </a:solidFill>
                <a:latin typeface="Century Gothic" panose="020B0502020202020204" pitchFamily="34" charset="0"/>
              </a:rPr>
              <a:t>40% </a:t>
            </a:r>
            <a:r>
              <a:rPr lang="en-US" sz="2500" b="1" dirty="0">
                <a:latin typeface="Century Gothic" panose="020B0502020202020204" pitchFamily="34" charset="0"/>
              </a:rPr>
              <a:t>check emails constantly</a:t>
            </a:r>
          </a:p>
        </p:txBody>
      </p:sp>
      <p:sp>
        <p:nvSpPr>
          <p:cNvPr id="9" name="TextBox 8">
            <a:extLst>
              <a:ext uri="{FF2B5EF4-FFF2-40B4-BE49-F238E27FC236}">
                <a16:creationId xmlns:a16="http://schemas.microsoft.com/office/drawing/2014/main" id="{095FC885-C61E-BC52-096D-8351FA02FE59}"/>
              </a:ext>
            </a:extLst>
          </p:cNvPr>
          <p:cNvSpPr txBox="1"/>
          <p:nvPr/>
        </p:nvSpPr>
        <p:spPr>
          <a:xfrm>
            <a:off x="847726" y="5758136"/>
            <a:ext cx="4952999" cy="861774"/>
          </a:xfrm>
          <a:prstGeom prst="rect">
            <a:avLst/>
          </a:prstGeom>
          <a:noFill/>
          <a:ln w="63500">
            <a:solidFill>
              <a:schemeClr val="tx1"/>
            </a:solidFill>
          </a:ln>
        </p:spPr>
        <p:txBody>
          <a:bodyPr wrap="square" rtlCol="0">
            <a:spAutoFit/>
          </a:bodyPr>
          <a:lstStyle/>
          <a:p>
            <a:pPr algn="ctr"/>
            <a:r>
              <a:rPr lang="en-US" sz="2500" b="1" dirty="0">
                <a:latin typeface="Century Gothic" panose="020B0502020202020204" pitchFamily="34" charset="0"/>
              </a:rPr>
              <a:t>From Microsoft: “Most abused form of communication”</a:t>
            </a:r>
          </a:p>
        </p:txBody>
      </p:sp>
      <p:sp>
        <p:nvSpPr>
          <p:cNvPr id="10" name="TextBox 9">
            <a:extLst>
              <a:ext uri="{FF2B5EF4-FFF2-40B4-BE49-F238E27FC236}">
                <a16:creationId xmlns:a16="http://schemas.microsoft.com/office/drawing/2014/main" id="{CD7AC4A9-BA89-6B07-3FF7-D4F23A3221EE}"/>
              </a:ext>
            </a:extLst>
          </p:cNvPr>
          <p:cNvSpPr txBox="1"/>
          <p:nvPr/>
        </p:nvSpPr>
        <p:spPr>
          <a:xfrm>
            <a:off x="6096000" y="5758136"/>
            <a:ext cx="5905500" cy="861774"/>
          </a:xfrm>
          <a:prstGeom prst="rect">
            <a:avLst/>
          </a:prstGeom>
          <a:noFill/>
          <a:ln w="63500">
            <a:solidFill>
              <a:schemeClr val="tx1"/>
            </a:solidFill>
          </a:ln>
        </p:spPr>
        <p:txBody>
          <a:bodyPr wrap="square" rtlCol="0">
            <a:spAutoFit/>
          </a:bodyPr>
          <a:lstStyle/>
          <a:p>
            <a:pPr algn="ctr"/>
            <a:r>
              <a:rPr lang="en-US" sz="2500" b="1" dirty="0">
                <a:solidFill>
                  <a:srgbClr val="0070C0"/>
                </a:solidFill>
                <a:latin typeface="Century Gothic" panose="020B0502020202020204" pitchFamily="34" charset="0"/>
              </a:rPr>
              <a:t>25%</a:t>
            </a:r>
            <a:r>
              <a:rPr lang="en-US" sz="2500" b="1" dirty="0">
                <a:latin typeface="Century Gothic" panose="020B0502020202020204" pitchFamily="34" charset="0"/>
              </a:rPr>
              <a:t> who get interrupted by an Email don’t return to task for 2 hours!</a:t>
            </a:r>
          </a:p>
        </p:txBody>
      </p:sp>
      <p:sp>
        <p:nvSpPr>
          <p:cNvPr id="11" name="Connector 10">
            <a:extLst>
              <a:ext uri="{FF2B5EF4-FFF2-40B4-BE49-F238E27FC236}">
                <a16:creationId xmlns:a16="http://schemas.microsoft.com/office/drawing/2014/main" id="{944EC8F6-ACD3-726F-A111-DB22E4FC56D0}"/>
              </a:ext>
            </a:extLst>
          </p:cNvPr>
          <p:cNvSpPr/>
          <p:nvPr/>
        </p:nvSpPr>
        <p:spPr>
          <a:xfrm>
            <a:off x="4810124" y="2546170"/>
            <a:ext cx="2571751" cy="1278676"/>
          </a:xfrm>
          <a:prstGeom prst="flowChartConnector">
            <a:avLst/>
          </a:prstGeom>
          <a:no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6733B2-DC0B-2B62-2564-849A6846413D}"/>
              </a:ext>
            </a:extLst>
          </p:cNvPr>
          <p:cNvSpPr txBox="1"/>
          <p:nvPr/>
        </p:nvSpPr>
        <p:spPr>
          <a:xfrm>
            <a:off x="4952999" y="2782669"/>
            <a:ext cx="2286000" cy="646331"/>
          </a:xfrm>
          <a:prstGeom prst="rect">
            <a:avLst/>
          </a:prstGeom>
          <a:noFill/>
        </p:spPr>
        <p:txBody>
          <a:bodyPr wrap="square" rtlCol="0">
            <a:spAutoFit/>
          </a:bodyPr>
          <a:lstStyle/>
          <a:p>
            <a:pPr lvl="0" algn="ctr" defTabSz="914400" fontAlgn="auto">
              <a:spcAft>
                <a:spcPts val="0"/>
              </a:spcAft>
              <a:defRPr/>
            </a:pPr>
            <a:r>
              <a:rPr lang="en-US" sz="1800" b="1" i="1" dirty="0">
                <a:solidFill>
                  <a:srgbClr val="000000"/>
                </a:solidFill>
                <a:latin typeface="Comic Sans MS"/>
                <a:cs typeface="Comic Sans MS"/>
              </a:rPr>
              <a:t>Humans are the same as computers</a:t>
            </a:r>
            <a:endParaRPr lang="en-US" sz="1800" b="1" i="1" dirty="0">
              <a:solidFill>
                <a:schemeClr val="bg1"/>
              </a:solidFill>
              <a:latin typeface="Arial Black"/>
              <a:cs typeface="Arial Black"/>
            </a:endParaRPr>
          </a:p>
        </p:txBody>
      </p:sp>
      <p:sp>
        <p:nvSpPr>
          <p:cNvPr id="15" name="TextBox 14">
            <a:extLst>
              <a:ext uri="{FF2B5EF4-FFF2-40B4-BE49-F238E27FC236}">
                <a16:creationId xmlns:a16="http://schemas.microsoft.com/office/drawing/2014/main" id="{7CF10DED-7327-E9BC-35D8-BA180AD4B142}"/>
              </a:ext>
            </a:extLst>
          </p:cNvPr>
          <p:cNvSpPr txBox="1"/>
          <p:nvPr/>
        </p:nvSpPr>
        <p:spPr>
          <a:xfrm>
            <a:off x="6898413" y="3986010"/>
            <a:ext cx="2033587" cy="646331"/>
          </a:xfrm>
          <a:prstGeom prst="rect">
            <a:avLst/>
          </a:prstGeom>
          <a:noFill/>
        </p:spPr>
        <p:txBody>
          <a:bodyPr wrap="square" rtlCol="0">
            <a:spAutoFit/>
          </a:bodyPr>
          <a:lstStyle/>
          <a:p>
            <a:pPr lvl="0" algn="ctr" defTabSz="914400" fontAlgn="auto">
              <a:spcAft>
                <a:spcPts val="0"/>
              </a:spcAft>
              <a:defRPr/>
            </a:pPr>
            <a:r>
              <a:rPr lang="en-US" sz="1800" b="1" i="1" dirty="0">
                <a:solidFill>
                  <a:srgbClr val="000000"/>
                </a:solidFill>
                <a:latin typeface="Comic Sans MS"/>
                <a:cs typeface="Comic Sans MS"/>
              </a:rPr>
              <a:t>First, they slow down…</a:t>
            </a:r>
            <a:endParaRPr lang="en-US" sz="1800" b="1" i="1" dirty="0">
              <a:solidFill>
                <a:schemeClr val="bg1"/>
              </a:solidFill>
              <a:latin typeface="Arial Black"/>
              <a:cs typeface="Arial Black"/>
            </a:endParaRPr>
          </a:p>
        </p:txBody>
      </p:sp>
      <p:sp>
        <p:nvSpPr>
          <p:cNvPr id="16" name="TextBox 15">
            <a:extLst>
              <a:ext uri="{FF2B5EF4-FFF2-40B4-BE49-F238E27FC236}">
                <a16:creationId xmlns:a16="http://schemas.microsoft.com/office/drawing/2014/main" id="{5E1D2EA3-2778-50C1-79CE-CFE910704E4A}"/>
              </a:ext>
            </a:extLst>
          </p:cNvPr>
          <p:cNvSpPr txBox="1"/>
          <p:nvPr/>
        </p:nvSpPr>
        <p:spPr>
          <a:xfrm>
            <a:off x="4580386" y="4698451"/>
            <a:ext cx="2286000" cy="646331"/>
          </a:xfrm>
          <a:prstGeom prst="rect">
            <a:avLst/>
          </a:prstGeom>
          <a:noFill/>
        </p:spPr>
        <p:txBody>
          <a:bodyPr wrap="square" rtlCol="0">
            <a:spAutoFit/>
          </a:bodyPr>
          <a:lstStyle/>
          <a:p>
            <a:pPr lvl="0" algn="ctr" defTabSz="914400" fontAlgn="auto">
              <a:spcAft>
                <a:spcPts val="0"/>
              </a:spcAft>
              <a:defRPr/>
            </a:pPr>
            <a:r>
              <a:rPr lang="en-US" sz="1800" b="1" i="1" dirty="0">
                <a:solidFill>
                  <a:srgbClr val="000000"/>
                </a:solidFill>
                <a:latin typeface="Comic Sans MS"/>
                <a:cs typeface="Comic Sans MS"/>
              </a:rPr>
              <a:t>Then they SHUT down!</a:t>
            </a:r>
            <a:endParaRPr lang="en-US" sz="1800" b="1" i="1" dirty="0">
              <a:solidFill>
                <a:schemeClr val="bg1"/>
              </a:solidFill>
              <a:latin typeface="Arial Black"/>
              <a:cs typeface="Arial Black"/>
            </a:endParaRPr>
          </a:p>
        </p:txBody>
      </p:sp>
      <p:sp>
        <p:nvSpPr>
          <p:cNvPr id="17" name="Connector 16">
            <a:extLst>
              <a:ext uri="{FF2B5EF4-FFF2-40B4-BE49-F238E27FC236}">
                <a16:creationId xmlns:a16="http://schemas.microsoft.com/office/drawing/2014/main" id="{DF148D84-0C16-91DB-5803-0B06B8F96748}"/>
              </a:ext>
            </a:extLst>
          </p:cNvPr>
          <p:cNvSpPr/>
          <p:nvPr/>
        </p:nvSpPr>
        <p:spPr>
          <a:xfrm>
            <a:off x="6741387" y="3764140"/>
            <a:ext cx="2286000" cy="951541"/>
          </a:xfrm>
          <a:prstGeom prst="flowChartConnector">
            <a:avLst/>
          </a:prstGeom>
          <a:no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nector 17">
            <a:extLst>
              <a:ext uri="{FF2B5EF4-FFF2-40B4-BE49-F238E27FC236}">
                <a16:creationId xmlns:a16="http://schemas.microsoft.com/office/drawing/2014/main" id="{8C0E1F17-722F-CCFA-42D0-323BF2A6AA87}"/>
              </a:ext>
            </a:extLst>
          </p:cNvPr>
          <p:cNvSpPr/>
          <p:nvPr/>
        </p:nvSpPr>
        <p:spPr>
          <a:xfrm>
            <a:off x="4419633" y="4370738"/>
            <a:ext cx="2571751" cy="1246495"/>
          </a:xfrm>
          <a:prstGeom prst="flowChartConnector">
            <a:avLst/>
          </a:prstGeom>
          <a:no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4" name="Picture 4" descr="computer repair - Clip Art Library">
            <a:extLst>
              <a:ext uri="{FF2B5EF4-FFF2-40B4-BE49-F238E27FC236}">
                <a16:creationId xmlns:a16="http://schemas.microsoft.com/office/drawing/2014/main" id="{15CB1466-88B1-DA64-8F85-30BF9B7FF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724" y="2416994"/>
            <a:ext cx="2714625" cy="32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7" name="TextBox 6">
            <a:extLst>
              <a:ext uri="{FF2B5EF4-FFF2-40B4-BE49-F238E27FC236}">
                <a16:creationId xmlns:a16="http://schemas.microsoft.com/office/drawing/2014/main" id="{114B6781-9393-B81F-2B21-52B79F581865}"/>
              </a:ext>
            </a:extLst>
          </p:cNvPr>
          <p:cNvSpPr txBox="1"/>
          <p:nvPr/>
        </p:nvSpPr>
        <p:spPr>
          <a:xfrm>
            <a:off x="2759804" y="4303121"/>
            <a:ext cx="2297971"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Fee</a:t>
            </a:r>
          </a:p>
        </p:txBody>
      </p:sp>
      <p:sp>
        <p:nvSpPr>
          <p:cNvPr id="11" name="TextBox 10">
            <a:extLst>
              <a:ext uri="{FF2B5EF4-FFF2-40B4-BE49-F238E27FC236}">
                <a16:creationId xmlns:a16="http://schemas.microsoft.com/office/drawing/2014/main" id="{CE4D9AAB-67D4-2543-3488-83CCD45FEE71}"/>
              </a:ext>
            </a:extLst>
          </p:cNvPr>
          <p:cNvSpPr txBox="1"/>
          <p:nvPr/>
        </p:nvSpPr>
        <p:spPr>
          <a:xfrm>
            <a:off x="2682340" y="5419820"/>
            <a:ext cx="3133931"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Branding</a:t>
            </a:r>
          </a:p>
        </p:txBody>
      </p:sp>
      <p:sp>
        <p:nvSpPr>
          <p:cNvPr id="4" name="TextBox 3">
            <a:extLst>
              <a:ext uri="{FF2B5EF4-FFF2-40B4-BE49-F238E27FC236}">
                <a16:creationId xmlns:a16="http://schemas.microsoft.com/office/drawing/2014/main" id="{B40369D6-BA67-B7A5-5C83-6CCB08CB49B6}"/>
              </a:ext>
            </a:extLst>
          </p:cNvPr>
          <p:cNvSpPr txBox="1"/>
          <p:nvPr/>
        </p:nvSpPr>
        <p:spPr>
          <a:xfrm>
            <a:off x="1132175" y="2021327"/>
            <a:ext cx="5582950" cy="86177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“Pick battles big enough to matter, small enough to win”</a:t>
            </a:r>
          </a:p>
        </p:txBody>
      </p:sp>
      <p:sp>
        <p:nvSpPr>
          <p:cNvPr id="8" name="Rounded Rectangular Callout 7">
            <a:extLst>
              <a:ext uri="{FF2B5EF4-FFF2-40B4-BE49-F238E27FC236}">
                <a16:creationId xmlns:a16="http://schemas.microsoft.com/office/drawing/2014/main" id="{462762BC-039C-B148-7D8F-1D49227ADA7F}"/>
              </a:ext>
            </a:extLst>
          </p:cNvPr>
          <p:cNvSpPr/>
          <p:nvPr/>
        </p:nvSpPr>
        <p:spPr>
          <a:xfrm>
            <a:off x="1132175" y="1952132"/>
            <a:ext cx="5582950" cy="1022955"/>
          </a:xfrm>
          <a:prstGeom prst="wedgeRoundRectCallout">
            <a:avLst>
              <a:gd name="adj1" fmla="val -53001"/>
              <a:gd name="adj2" fmla="val 7887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C4BB55-DD9E-8540-B94E-B6F176003374}"/>
              </a:ext>
            </a:extLst>
          </p:cNvPr>
          <p:cNvSpPr txBox="1"/>
          <p:nvPr/>
        </p:nvSpPr>
        <p:spPr>
          <a:xfrm>
            <a:off x="2759804" y="3315939"/>
            <a:ext cx="435537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But which Battles?</a:t>
            </a:r>
          </a:p>
        </p:txBody>
      </p:sp>
      <p:sp>
        <p:nvSpPr>
          <p:cNvPr id="10" name="TextBox 9">
            <a:extLst>
              <a:ext uri="{FF2B5EF4-FFF2-40B4-BE49-F238E27FC236}">
                <a16:creationId xmlns:a16="http://schemas.microsoft.com/office/drawing/2014/main" id="{F9378280-8132-939E-36CA-6B3578B02983}"/>
              </a:ext>
            </a:extLst>
          </p:cNvPr>
          <p:cNvSpPr txBox="1"/>
          <p:nvPr/>
        </p:nvSpPr>
        <p:spPr>
          <a:xfrm>
            <a:off x="7334451" y="5295133"/>
            <a:ext cx="3905642" cy="584775"/>
          </a:xfrm>
          <a:prstGeom prst="rect">
            <a:avLst/>
          </a:prstGeom>
          <a:noFill/>
          <a:ln w="50800">
            <a:solidFill>
              <a:schemeClr val="tx1"/>
            </a:solidFill>
          </a:ln>
        </p:spPr>
        <p:txBody>
          <a:bodyPr wrap="square" rtlCol="0">
            <a:spAutoFit/>
          </a:bodyPr>
          <a:lstStyle/>
          <a:p>
            <a:pPr algn="ctr"/>
            <a:r>
              <a:rPr lang="en-US" sz="3200" b="1" dirty="0">
                <a:latin typeface="Century Gothic" panose="020B0502020202020204" pitchFamily="34" charset="0"/>
                <a:cs typeface="Comic Sans MS"/>
              </a:rPr>
              <a:t>Quality of Service</a:t>
            </a:r>
          </a:p>
        </p:txBody>
      </p:sp>
      <p:pic>
        <p:nvPicPr>
          <p:cNvPr id="4098" name="Picture 2" descr="Green checkmark icon - Free green check ...">
            <a:extLst>
              <a:ext uri="{FF2B5EF4-FFF2-40B4-BE49-F238E27FC236}">
                <a16:creationId xmlns:a16="http://schemas.microsoft.com/office/drawing/2014/main" id="{0CB51DB5-6DF9-143B-3E68-F5C79DE51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745" y="4147768"/>
            <a:ext cx="895480" cy="895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 checkmark icon - Free green check ...">
            <a:extLst>
              <a:ext uri="{FF2B5EF4-FFF2-40B4-BE49-F238E27FC236}">
                <a16:creationId xmlns:a16="http://schemas.microsoft.com/office/drawing/2014/main" id="{F8A3C828-F7ED-74C2-B301-93F7B238D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210" y="5219134"/>
            <a:ext cx="895480" cy="895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een checkmark icon - Free green check ...">
            <a:extLst>
              <a:ext uri="{FF2B5EF4-FFF2-40B4-BE49-F238E27FC236}">
                <a16:creationId xmlns:a16="http://schemas.microsoft.com/office/drawing/2014/main" id="{C4BE2825-C931-CFE1-719A-405893392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070" y="5219134"/>
            <a:ext cx="895480" cy="895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niel Swanick">
            <a:extLst>
              <a:ext uri="{FF2B5EF4-FFF2-40B4-BE49-F238E27FC236}">
                <a16:creationId xmlns:a16="http://schemas.microsoft.com/office/drawing/2014/main" id="{93504B34-B7D1-1FC7-3CF9-527F60B25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522" y="2000250"/>
            <a:ext cx="2857500" cy="2857500"/>
          </a:xfrm>
          <a:prstGeom prst="rect">
            <a:avLst/>
          </a:prstGeom>
          <a:noFill/>
          <a:ln w="63500">
            <a:solidFill>
              <a:schemeClr val="accent1">
                <a:shade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2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9" name="TextBox 8">
            <a:extLst>
              <a:ext uri="{FF2B5EF4-FFF2-40B4-BE49-F238E27FC236}">
                <a16:creationId xmlns:a16="http://schemas.microsoft.com/office/drawing/2014/main" id="{A7C4BB55-DD9E-8540-B94E-B6F176003374}"/>
              </a:ext>
            </a:extLst>
          </p:cNvPr>
          <p:cNvSpPr txBox="1"/>
          <p:nvPr/>
        </p:nvSpPr>
        <p:spPr>
          <a:xfrm>
            <a:off x="1205641" y="2228671"/>
            <a:ext cx="4355371" cy="1200329"/>
          </a:xfrm>
          <a:prstGeom prst="rect">
            <a:avLst/>
          </a:prstGeom>
          <a:noFill/>
          <a:ln w="63500">
            <a:solidFill>
              <a:schemeClr val="tx1"/>
            </a:solidFill>
          </a:ln>
        </p:spPr>
        <p:txBody>
          <a:bodyPr wrap="square" rtlCol="0">
            <a:spAutoFit/>
          </a:bodyPr>
          <a:lstStyle/>
          <a:p>
            <a:pPr algn="ctr"/>
            <a:r>
              <a:rPr lang="en-US" sz="3600" b="1" dirty="0">
                <a:latin typeface="Century Gothic" panose="020B0502020202020204" pitchFamily="34" charset="0"/>
              </a:rPr>
              <a:t>We fight to be the Agency of…</a:t>
            </a:r>
          </a:p>
        </p:txBody>
      </p:sp>
      <p:sp>
        <p:nvSpPr>
          <p:cNvPr id="3" name="TextBox 2">
            <a:extLst>
              <a:ext uri="{FF2B5EF4-FFF2-40B4-BE49-F238E27FC236}">
                <a16:creationId xmlns:a16="http://schemas.microsoft.com/office/drawing/2014/main" id="{55118FF2-2F2C-D294-C1F4-5C37E96BC7E9}"/>
              </a:ext>
            </a:extLst>
          </p:cNvPr>
          <p:cNvSpPr txBox="1"/>
          <p:nvPr/>
        </p:nvSpPr>
        <p:spPr>
          <a:xfrm>
            <a:off x="1216754" y="4183834"/>
            <a:ext cx="4355371" cy="1754326"/>
          </a:xfrm>
          <a:prstGeom prst="rect">
            <a:avLst/>
          </a:prstGeom>
          <a:noFill/>
          <a:ln w="63500">
            <a:solidFill>
              <a:schemeClr val="tx1"/>
            </a:solidFill>
          </a:ln>
        </p:spPr>
        <p:txBody>
          <a:bodyPr wrap="square" rtlCol="0">
            <a:spAutoFit/>
          </a:bodyPr>
          <a:lstStyle/>
          <a:p>
            <a:pPr algn="ctr"/>
            <a:r>
              <a:rPr lang="en-US" sz="3600" b="1" dirty="0">
                <a:latin typeface="Century Gothic" panose="020B0502020202020204" pitchFamily="34" charset="0"/>
              </a:rPr>
              <a:t>We MUST fight to be the Agency of…?</a:t>
            </a:r>
          </a:p>
        </p:txBody>
      </p:sp>
      <p:pic>
        <p:nvPicPr>
          <p:cNvPr id="6146" name="Picture 2" descr="76/365: Choice | So Many Unsaid Things…">
            <a:extLst>
              <a:ext uri="{FF2B5EF4-FFF2-40B4-BE49-F238E27FC236}">
                <a16:creationId xmlns:a16="http://schemas.microsoft.com/office/drawing/2014/main" id="{1DF01967-A31D-B817-7C66-892E0ACF8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10902"/>
            <a:ext cx="47498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and red logo&#10;&#10;Description automatically generated">
            <a:extLst>
              <a:ext uri="{FF2B5EF4-FFF2-40B4-BE49-F238E27FC236}">
                <a16:creationId xmlns:a16="http://schemas.microsoft.com/office/drawing/2014/main" id="{6B733530-F256-A629-2D82-B3F97312882B}"/>
              </a:ext>
            </a:extLst>
          </p:cNvPr>
          <p:cNvPicPr>
            <a:picLocks noChangeAspect="1"/>
          </p:cNvPicPr>
          <p:nvPr/>
        </p:nvPicPr>
        <p:blipFill>
          <a:blip r:embed="rId3"/>
          <a:stretch>
            <a:fillRect/>
          </a:stretch>
        </p:blipFill>
        <p:spPr>
          <a:xfrm>
            <a:off x="6314346" y="4380599"/>
            <a:ext cx="4660900" cy="1574800"/>
          </a:xfrm>
          <a:prstGeom prst="rect">
            <a:avLst/>
          </a:prstGeom>
          <a:ln w="63500">
            <a:solidFill>
              <a:srgbClr val="00B0F0"/>
            </a:solidFill>
          </a:ln>
        </p:spPr>
      </p:pic>
    </p:spTree>
    <p:extLst>
      <p:ext uri="{BB962C8B-B14F-4D97-AF65-F5344CB8AC3E}">
        <p14:creationId xmlns:p14="http://schemas.microsoft.com/office/powerpoint/2010/main" val="278635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9" name="TextBox 8">
            <a:extLst>
              <a:ext uri="{FF2B5EF4-FFF2-40B4-BE49-F238E27FC236}">
                <a16:creationId xmlns:a16="http://schemas.microsoft.com/office/drawing/2014/main" id="{A7C4BB55-DD9E-8540-B94E-B6F176003374}"/>
              </a:ext>
            </a:extLst>
          </p:cNvPr>
          <p:cNvSpPr txBox="1"/>
          <p:nvPr/>
        </p:nvSpPr>
        <p:spPr>
          <a:xfrm>
            <a:off x="1019904" y="1903858"/>
            <a:ext cx="4355371" cy="1569660"/>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Average Recruiters talk to their clients, post Job Order…</a:t>
            </a:r>
          </a:p>
        </p:txBody>
      </p:sp>
      <p:sp>
        <p:nvSpPr>
          <p:cNvPr id="3" name="TextBox 2">
            <a:extLst>
              <a:ext uri="{FF2B5EF4-FFF2-40B4-BE49-F238E27FC236}">
                <a16:creationId xmlns:a16="http://schemas.microsoft.com/office/drawing/2014/main" id="{55118FF2-2F2C-D294-C1F4-5C37E96BC7E9}"/>
              </a:ext>
            </a:extLst>
          </p:cNvPr>
          <p:cNvSpPr txBox="1"/>
          <p:nvPr/>
        </p:nvSpPr>
        <p:spPr>
          <a:xfrm>
            <a:off x="1019903" y="4381321"/>
            <a:ext cx="4355371" cy="1569660"/>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Great Recruiters talk to their clients post Job Order…</a:t>
            </a:r>
          </a:p>
        </p:txBody>
      </p:sp>
      <p:sp>
        <p:nvSpPr>
          <p:cNvPr id="4" name="TextBox 3">
            <a:extLst>
              <a:ext uri="{FF2B5EF4-FFF2-40B4-BE49-F238E27FC236}">
                <a16:creationId xmlns:a16="http://schemas.microsoft.com/office/drawing/2014/main" id="{CA81D7F9-4DFD-BE0C-0D6E-D03B9D210024}"/>
              </a:ext>
            </a:extLst>
          </p:cNvPr>
          <p:cNvSpPr txBox="1"/>
          <p:nvPr/>
        </p:nvSpPr>
        <p:spPr>
          <a:xfrm>
            <a:off x="6258654" y="1984237"/>
            <a:ext cx="4355371"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Once a Week</a:t>
            </a:r>
          </a:p>
        </p:txBody>
      </p:sp>
      <p:sp>
        <p:nvSpPr>
          <p:cNvPr id="5" name="TextBox 4">
            <a:extLst>
              <a:ext uri="{FF2B5EF4-FFF2-40B4-BE49-F238E27FC236}">
                <a16:creationId xmlns:a16="http://schemas.microsoft.com/office/drawing/2014/main" id="{580F3193-06F5-EF91-853E-DD5C43418AD4}"/>
              </a:ext>
            </a:extLst>
          </p:cNvPr>
          <p:cNvSpPr txBox="1"/>
          <p:nvPr/>
        </p:nvSpPr>
        <p:spPr>
          <a:xfrm>
            <a:off x="6096000" y="4873763"/>
            <a:ext cx="4355371"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Every day at an appointed time</a:t>
            </a:r>
          </a:p>
        </p:txBody>
      </p:sp>
      <p:pic>
        <p:nvPicPr>
          <p:cNvPr id="8" name="Picture 7" descr="A green letter on a white background&#10;&#10;Description automatically generated">
            <a:extLst>
              <a:ext uri="{FF2B5EF4-FFF2-40B4-BE49-F238E27FC236}">
                <a16:creationId xmlns:a16="http://schemas.microsoft.com/office/drawing/2014/main" id="{CDA72335-5747-EF8F-B4BE-43C597516A60}"/>
              </a:ext>
            </a:extLst>
          </p:cNvPr>
          <p:cNvPicPr>
            <a:picLocks noChangeAspect="1"/>
          </p:cNvPicPr>
          <p:nvPr/>
        </p:nvPicPr>
        <p:blipFill>
          <a:blip r:embed="rId2"/>
          <a:stretch>
            <a:fillRect/>
          </a:stretch>
        </p:blipFill>
        <p:spPr>
          <a:xfrm rot="20652646">
            <a:off x="4846959" y="2984242"/>
            <a:ext cx="3307156" cy="1027767"/>
          </a:xfrm>
          <a:prstGeom prst="rect">
            <a:avLst/>
          </a:prstGeom>
          <a:noFill/>
          <a:ln w="63500">
            <a:solidFill>
              <a:srgbClr val="00B0F0"/>
            </a:solidFill>
          </a:ln>
        </p:spPr>
      </p:pic>
      <p:sp>
        <p:nvSpPr>
          <p:cNvPr id="10" name="TextBox 9">
            <a:extLst>
              <a:ext uri="{FF2B5EF4-FFF2-40B4-BE49-F238E27FC236}">
                <a16:creationId xmlns:a16="http://schemas.microsoft.com/office/drawing/2014/main" id="{D486D2FD-66CA-CA83-B0AE-BC9EB6F8E986}"/>
              </a:ext>
            </a:extLst>
          </p:cNvPr>
          <p:cNvSpPr txBox="1"/>
          <p:nvPr/>
        </p:nvSpPr>
        <p:spPr>
          <a:xfrm rot="20597287">
            <a:off x="6890112" y="3777067"/>
            <a:ext cx="2197101"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JOBS!!</a:t>
            </a:r>
          </a:p>
        </p:txBody>
      </p:sp>
    </p:spTree>
    <p:extLst>
      <p:ext uri="{BB962C8B-B14F-4D97-AF65-F5344CB8AC3E}">
        <p14:creationId xmlns:p14="http://schemas.microsoft.com/office/powerpoint/2010/main" val="328280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6" name="TextBox 5">
            <a:extLst>
              <a:ext uri="{FF2B5EF4-FFF2-40B4-BE49-F238E27FC236}">
                <a16:creationId xmlns:a16="http://schemas.microsoft.com/office/drawing/2014/main" id="{6D46CA9B-6883-A4CF-9FC0-570375B94EB9}"/>
              </a:ext>
            </a:extLst>
          </p:cNvPr>
          <p:cNvSpPr txBox="1"/>
          <p:nvPr/>
        </p:nvSpPr>
        <p:spPr>
          <a:xfrm>
            <a:off x="1089093" y="2023323"/>
            <a:ext cx="435537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Talking Points…</a:t>
            </a:r>
          </a:p>
        </p:txBody>
      </p:sp>
      <p:sp>
        <p:nvSpPr>
          <p:cNvPr id="7" name="Rounded Rectangular Callout 6">
            <a:extLst>
              <a:ext uri="{FF2B5EF4-FFF2-40B4-BE49-F238E27FC236}">
                <a16:creationId xmlns:a16="http://schemas.microsoft.com/office/drawing/2014/main" id="{C4496ADD-483A-6C97-6108-74CB0C58FDCF}"/>
              </a:ext>
            </a:extLst>
          </p:cNvPr>
          <p:cNvSpPr/>
          <p:nvPr/>
        </p:nvSpPr>
        <p:spPr>
          <a:xfrm>
            <a:off x="1575088" y="5517073"/>
            <a:ext cx="4668550" cy="1022955"/>
          </a:xfrm>
          <a:prstGeom prst="wedgeRoundRectCallout">
            <a:avLst>
              <a:gd name="adj1" fmla="val 48085"/>
              <a:gd name="adj2" fmla="val -69178"/>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a:extLst>
              <a:ext uri="{FF2B5EF4-FFF2-40B4-BE49-F238E27FC236}">
                <a16:creationId xmlns:a16="http://schemas.microsoft.com/office/drawing/2014/main" id="{E5E29694-830A-FA7A-7B6A-52EA5B53FD21}"/>
              </a:ext>
            </a:extLst>
          </p:cNvPr>
          <p:cNvSpPr/>
          <p:nvPr/>
        </p:nvSpPr>
        <p:spPr>
          <a:xfrm>
            <a:off x="921325" y="3002289"/>
            <a:ext cx="4579363" cy="1022955"/>
          </a:xfrm>
          <a:prstGeom prst="wedgeRoundRectCallout">
            <a:avLst>
              <a:gd name="adj1" fmla="val -55788"/>
              <a:gd name="adj2" fmla="val 73284"/>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1">
            <a:extLst>
              <a:ext uri="{FF2B5EF4-FFF2-40B4-BE49-F238E27FC236}">
                <a16:creationId xmlns:a16="http://schemas.microsoft.com/office/drawing/2014/main" id="{271F81E7-4AEB-C392-E130-823A51A84921}"/>
              </a:ext>
            </a:extLst>
          </p:cNvPr>
          <p:cNvSpPr/>
          <p:nvPr/>
        </p:nvSpPr>
        <p:spPr>
          <a:xfrm>
            <a:off x="921325" y="4421437"/>
            <a:ext cx="4422199" cy="681554"/>
          </a:xfrm>
          <a:prstGeom prst="wedgeRoundRectCallout">
            <a:avLst>
              <a:gd name="adj1" fmla="val -44556"/>
              <a:gd name="adj2" fmla="val 94235"/>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a:extLst>
              <a:ext uri="{FF2B5EF4-FFF2-40B4-BE49-F238E27FC236}">
                <a16:creationId xmlns:a16="http://schemas.microsoft.com/office/drawing/2014/main" id="{48A16D5D-F397-5A3B-902D-65579CF0E123}"/>
              </a:ext>
            </a:extLst>
          </p:cNvPr>
          <p:cNvSpPr/>
          <p:nvPr/>
        </p:nvSpPr>
        <p:spPr>
          <a:xfrm>
            <a:off x="6095999" y="2104770"/>
            <a:ext cx="5876925" cy="2167193"/>
          </a:xfrm>
          <a:prstGeom prst="wedgeRoundRectCallout">
            <a:avLst>
              <a:gd name="adj1" fmla="val -52233"/>
              <a:gd name="adj2" fmla="val 7116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B6E8C4-71E6-8935-3D0F-DBFD8811E287}"/>
              </a:ext>
            </a:extLst>
          </p:cNvPr>
          <p:cNvSpPr txBox="1"/>
          <p:nvPr/>
        </p:nvSpPr>
        <p:spPr>
          <a:xfrm>
            <a:off x="999905" y="3075981"/>
            <a:ext cx="4422200" cy="86177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What is your preferred mode of communication?</a:t>
            </a:r>
          </a:p>
        </p:txBody>
      </p:sp>
      <p:sp>
        <p:nvSpPr>
          <p:cNvPr id="16" name="TextBox 15">
            <a:extLst>
              <a:ext uri="{FF2B5EF4-FFF2-40B4-BE49-F238E27FC236}">
                <a16:creationId xmlns:a16="http://schemas.microsoft.com/office/drawing/2014/main" id="{878CF0A5-4272-53A1-1C1E-1320674290A7}"/>
              </a:ext>
            </a:extLst>
          </p:cNvPr>
          <p:cNvSpPr txBox="1"/>
          <p:nvPr/>
        </p:nvSpPr>
        <p:spPr>
          <a:xfrm>
            <a:off x="999906" y="4548260"/>
            <a:ext cx="4422199" cy="47705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When is your ‘quiet time’?</a:t>
            </a:r>
          </a:p>
        </p:txBody>
      </p:sp>
      <p:sp>
        <p:nvSpPr>
          <p:cNvPr id="17" name="TextBox 16">
            <a:extLst>
              <a:ext uri="{FF2B5EF4-FFF2-40B4-BE49-F238E27FC236}">
                <a16:creationId xmlns:a16="http://schemas.microsoft.com/office/drawing/2014/main" id="{AAD97105-83B6-3A58-9E10-70F1381CF840}"/>
              </a:ext>
            </a:extLst>
          </p:cNvPr>
          <p:cNvSpPr txBox="1"/>
          <p:nvPr/>
        </p:nvSpPr>
        <p:spPr>
          <a:xfrm>
            <a:off x="1575088" y="5607644"/>
            <a:ext cx="4668550" cy="86177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What is your preferred mode of communication?</a:t>
            </a:r>
          </a:p>
        </p:txBody>
      </p:sp>
      <p:sp>
        <p:nvSpPr>
          <p:cNvPr id="18" name="TextBox 17">
            <a:extLst>
              <a:ext uri="{FF2B5EF4-FFF2-40B4-BE49-F238E27FC236}">
                <a16:creationId xmlns:a16="http://schemas.microsoft.com/office/drawing/2014/main" id="{66F03CC3-5A82-D4DC-C19E-F49B282738B5}"/>
              </a:ext>
            </a:extLst>
          </p:cNvPr>
          <p:cNvSpPr txBox="1"/>
          <p:nvPr/>
        </p:nvSpPr>
        <p:spPr>
          <a:xfrm>
            <a:off x="6243638" y="2104770"/>
            <a:ext cx="5582950" cy="2400657"/>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I’m assuming you would be responsive to a recruited candidate who has another offer from your competitor, and I get them in the 11th hour. Is that right?</a:t>
            </a:r>
          </a:p>
          <a:p>
            <a:pPr algn="ctr"/>
            <a:endParaRPr lang="en-US" sz="2500" b="1" i="1" dirty="0">
              <a:solidFill>
                <a:srgbClr val="000000"/>
              </a:solidFill>
              <a:latin typeface="Century Gothic" panose="020B0502020202020204" pitchFamily="34" charset="0"/>
              <a:cs typeface="Comic Sans MS"/>
            </a:endParaRPr>
          </a:p>
        </p:txBody>
      </p:sp>
      <p:pic>
        <p:nvPicPr>
          <p:cNvPr id="8196" name="Picture 4" descr="Talking Points with Trevor Chappell ...">
            <a:extLst>
              <a:ext uri="{FF2B5EF4-FFF2-40B4-BE49-F238E27FC236}">
                <a16:creationId xmlns:a16="http://schemas.microsoft.com/office/drawing/2014/main" id="{324E48E6-407E-98D6-B23B-863FE0710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262" y="4597994"/>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11" name="Rounded Rectangular Callout 10">
            <a:extLst>
              <a:ext uri="{FF2B5EF4-FFF2-40B4-BE49-F238E27FC236}">
                <a16:creationId xmlns:a16="http://schemas.microsoft.com/office/drawing/2014/main" id="{E5E29694-830A-FA7A-7B6A-52EA5B53FD21}"/>
              </a:ext>
            </a:extLst>
          </p:cNvPr>
          <p:cNvSpPr/>
          <p:nvPr/>
        </p:nvSpPr>
        <p:spPr>
          <a:xfrm>
            <a:off x="921324" y="2192002"/>
            <a:ext cx="4579363" cy="1479886"/>
          </a:xfrm>
          <a:prstGeom prst="wedgeRoundRectCallout">
            <a:avLst>
              <a:gd name="adj1" fmla="val -55788"/>
              <a:gd name="adj2" fmla="val 73284"/>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B6E8C4-71E6-8935-3D0F-DBFD8811E287}"/>
              </a:ext>
            </a:extLst>
          </p:cNvPr>
          <p:cNvSpPr txBox="1"/>
          <p:nvPr/>
        </p:nvSpPr>
        <p:spPr>
          <a:xfrm>
            <a:off x="999906" y="2267271"/>
            <a:ext cx="4422200" cy="1246495"/>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I’ll tell you right now, I’ll fight you on this. I HAVE to talk to you…</a:t>
            </a:r>
          </a:p>
        </p:txBody>
      </p:sp>
      <p:sp>
        <p:nvSpPr>
          <p:cNvPr id="3" name="TextBox 2">
            <a:extLst>
              <a:ext uri="{FF2B5EF4-FFF2-40B4-BE49-F238E27FC236}">
                <a16:creationId xmlns:a16="http://schemas.microsoft.com/office/drawing/2014/main" id="{2E7B9C4F-FABA-AF8C-428C-10EBC6564EF1}"/>
              </a:ext>
            </a:extLst>
          </p:cNvPr>
          <p:cNvSpPr txBox="1"/>
          <p:nvPr/>
        </p:nvSpPr>
        <p:spPr>
          <a:xfrm>
            <a:off x="5872010" y="1944106"/>
            <a:ext cx="5398666" cy="1077218"/>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1. When I first present a candidate</a:t>
            </a:r>
          </a:p>
        </p:txBody>
      </p:sp>
      <p:sp>
        <p:nvSpPr>
          <p:cNvPr id="4" name="TextBox 3">
            <a:extLst>
              <a:ext uri="{FF2B5EF4-FFF2-40B4-BE49-F238E27FC236}">
                <a16:creationId xmlns:a16="http://schemas.microsoft.com/office/drawing/2014/main" id="{C425C47B-227F-9511-5D8F-4DADF46D7738}"/>
              </a:ext>
            </a:extLst>
          </p:cNvPr>
          <p:cNvSpPr txBox="1"/>
          <p:nvPr/>
        </p:nvSpPr>
        <p:spPr>
          <a:xfrm>
            <a:off x="5872010" y="3288914"/>
            <a:ext cx="5320084"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2. After the first interview</a:t>
            </a:r>
          </a:p>
        </p:txBody>
      </p:sp>
      <p:sp>
        <p:nvSpPr>
          <p:cNvPr id="5" name="TextBox 4">
            <a:extLst>
              <a:ext uri="{FF2B5EF4-FFF2-40B4-BE49-F238E27FC236}">
                <a16:creationId xmlns:a16="http://schemas.microsoft.com/office/drawing/2014/main" id="{718B3C30-FB1B-0C51-939E-3794CC5084EF}"/>
              </a:ext>
            </a:extLst>
          </p:cNvPr>
          <p:cNvSpPr txBox="1"/>
          <p:nvPr/>
        </p:nvSpPr>
        <p:spPr>
          <a:xfrm>
            <a:off x="5891060" y="4115666"/>
            <a:ext cx="4355371"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3. Offer Formulation</a:t>
            </a:r>
          </a:p>
        </p:txBody>
      </p:sp>
      <p:sp>
        <p:nvSpPr>
          <p:cNvPr id="8" name="TextBox 7">
            <a:extLst>
              <a:ext uri="{FF2B5EF4-FFF2-40B4-BE49-F238E27FC236}">
                <a16:creationId xmlns:a16="http://schemas.microsoft.com/office/drawing/2014/main" id="{8EA558BB-F2B5-D9CA-D622-03A5F0CB95B0}"/>
              </a:ext>
            </a:extLst>
          </p:cNvPr>
          <p:cNvSpPr txBox="1"/>
          <p:nvPr/>
        </p:nvSpPr>
        <p:spPr>
          <a:xfrm>
            <a:off x="5891060" y="4968031"/>
            <a:ext cx="5891365"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4. Counteroffer collaboration</a:t>
            </a:r>
          </a:p>
        </p:txBody>
      </p:sp>
      <p:sp>
        <p:nvSpPr>
          <p:cNvPr id="9" name="TextBox 8">
            <a:extLst>
              <a:ext uri="{FF2B5EF4-FFF2-40B4-BE49-F238E27FC236}">
                <a16:creationId xmlns:a16="http://schemas.microsoft.com/office/drawing/2014/main" id="{E2175AD2-2D76-DEE5-0591-DC8FA200F051}"/>
              </a:ext>
            </a:extLst>
          </p:cNvPr>
          <p:cNvSpPr txBox="1"/>
          <p:nvPr/>
        </p:nvSpPr>
        <p:spPr>
          <a:xfrm>
            <a:off x="5891060" y="5820396"/>
            <a:ext cx="4369656" cy="584775"/>
          </a:xfrm>
          <a:prstGeom prst="rect">
            <a:avLst/>
          </a:prstGeom>
          <a:noFill/>
          <a:ln w="63500">
            <a:solidFill>
              <a:schemeClr val="tx1"/>
            </a:solidFill>
          </a:ln>
        </p:spPr>
        <p:txBody>
          <a:bodyPr wrap="square" rtlCol="0">
            <a:spAutoFit/>
          </a:bodyPr>
          <a:lstStyle/>
          <a:p>
            <a:r>
              <a:rPr lang="en-US" sz="3200" b="1" dirty="0">
                <a:latin typeface="Century Gothic" panose="020B0502020202020204" pitchFamily="34" charset="0"/>
              </a:rPr>
              <a:t>5. Post Acceptance</a:t>
            </a:r>
          </a:p>
        </p:txBody>
      </p:sp>
      <p:pic>
        <p:nvPicPr>
          <p:cNvPr id="14" name="Picture 13" descr="A drawing of a sign&#10;&#10;Description automatically generated">
            <a:extLst>
              <a:ext uri="{FF2B5EF4-FFF2-40B4-BE49-F238E27FC236}">
                <a16:creationId xmlns:a16="http://schemas.microsoft.com/office/drawing/2014/main" id="{8C042EF5-9D88-25A9-1EA3-C023C7892B9F}"/>
              </a:ext>
            </a:extLst>
          </p:cNvPr>
          <p:cNvPicPr>
            <a:picLocks noChangeAspect="1"/>
          </p:cNvPicPr>
          <p:nvPr/>
        </p:nvPicPr>
        <p:blipFill>
          <a:blip r:embed="rId2"/>
          <a:stretch>
            <a:fillRect/>
          </a:stretch>
        </p:blipFill>
        <p:spPr>
          <a:xfrm rot="19436913">
            <a:off x="61676" y="4569361"/>
            <a:ext cx="2946400" cy="1168400"/>
          </a:xfrm>
          <a:prstGeom prst="rect">
            <a:avLst/>
          </a:prstGeom>
        </p:spPr>
      </p:pic>
      <p:pic>
        <p:nvPicPr>
          <p:cNvPr id="10242" name="Picture 2" descr="20+ Shaking Finger No Stock Illustrations, Royalty-Free Vector Graphics &amp;  Clip Art - iStock">
            <a:extLst>
              <a:ext uri="{FF2B5EF4-FFF2-40B4-BE49-F238E27FC236}">
                <a16:creationId xmlns:a16="http://schemas.microsoft.com/office/drawing/2014/main" id="{240A66CE-CEE0-5189-BEF4-2A8FF8330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4025922"/>
            <a:ext cx="2759121"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8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11" name="Rounded Rectangular Callout 10">
            <a:extLst>
              <a:ext uri="{FF2B5EF4-FFF2-40B4-BE49-F238E27FC236}">
                <a16:creationId xmlns:a16="http://schemas.microsoft.com/office/drawing/2014/main" id="{E5E29694-830A-FA7A-7B6A-52EA5B53FD21}"/>
              </a:ext>
            </a:extLst>
          </p:cNvPr>
          <p:cNvSpPr/>
          <p:nvPr/>
        </p:nvSpPr>
        <p:spPr>
          <a:xfrm>
            <a:off x="6931600" y="2459925"/>
            <a:ext cx="4579363" cy="1479886"/>
          </a:xfrm>
          <a:prstGeom prst="wedgeRoundRectCallout">
            <a:avLst>
              <a:gd name="adj1" fmla="val -55788"/>
              <a:gd name="adj2" fmla="val 73284"/>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B6E8C4-71E6-8935-3D0F-DBFD8811E287}"/>
              </a:ext>
            </a:extLst>
          </p:cNvPr>
          <p:cNvSpPr txBox="1"/>
          <p:nvPr/>
        </p:nvSpPr>
        <p:spPr>
          <a:xfrm>
            <a:off x="7010181" y="2693316"/>
            <a:ext cx="4422200" cy="1246495"/>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“I can’t work with someone who doesn’t value what I do”.</a:t>
            </a:r>
          </a:p>
        </p:txBody>
      </p:sp>
      <p:sp>
        <p:nvSpPr>
          <p:cNvPr id="8" name="TextBox 7">
            <a:extLst>
              <a:ext uri="{FF2B5EF4-FFF2-40B4-BE49-F238E27FC236}">
                <a16:creationId xmlns:a16="http://schemas.microsoft.com/office/drawing/2014/main" id="{8EA558BB-F2B5-D9CA-D622-03A5F0CB95B0}"/>
              </a:ext>
            </a:extLst>
          </p:cNvPr>
          <p:cNvSpPr txBox="1"/>
          <p:nvPr/>
        </p:nvSpPr>
        <p:spPr>
          <a:xfrm>
            <a:off x="838200" y="5057628"/>
            <a:ext cx="10868025" cy="1077218"/>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If you can’t differentiate yourself from other services, the customer defaults to the lowest? ________________</a:t>
            </a:r>
          </a:p>
        </p:txBody>
      </p:sp>
      <p:sp>
        <p:nvSpPr>
          <p:cNvPr id="9" name="TextBox 8">
            <a:extLst>
              <a:ext uri="{FF2B5EF4-FFF2-40B4-BE49-F238E27FC236}">
                <a16:creationId xmlns:a16="http://schemas.microsoft.com/office/drawing/2014/main" id="{E2175AD2-2D76-DEE5-0591-DC8FA200F051}"/>
              </a:ext>
            </a:extLst>
          </p:cNvPr>
          <p:cNvSpPr txBox="1"/>
          <p:nvPr/>
        </p:nvSpPr>
        <p:spPr>
          <a:xfrm>
            <a:off x="984536" y="2144230"/>
            <a:ext cx="2124075" cy="2554545"/>
          </a:xfrm>
          <a:prstGeom prst="rect">
            <a:avLst/>
          </a:prstGeom>
          <a:noFill/>
          <a:ln w="63500">
            <a:solidFill>
              <a:schemeClr val="tx1"/>
            </a:solidFill>
          </a:ln>
        </p:spPr>
        <p:txBody>
          <a:bodyPr wrap="square" rtlCol="0">
            <a:spAutoFit/>
          </a:bodyPr>
          <a:lstStyle/>
          <a:p>
            <a:pPr algn="ctr"/>
            <a:r>
              <a:rPr lang="en-US" sz="4000" b="1" dirty="0">
                <a:latin typeface="Century Gothic" panose="020B0502020202020204" pitchFamily="34" charset="0"/>
              </a:rPr>
              <a:t>But what if they say…</a:t>
            </a:r>
          </a:p>
        </p:txBody>
      </p:sp>
      <p:pic>
        <p:nvPicPr>
          <p:cNvPr id="12290" name="Picture 2" descr="No Vector Art, Icons, and Graphics for ...">
            <a:extLst>
              <a:ext uri="{FF2B5EF4-FFF2-40B4-BE49-F238E27FC236}">
                <a16:creationId xmlns:a16="http://schemas.microsoft.com/office/drawing/2014/main" id="{39A2234F-3699-992F-DE20-F26A11864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455" y="1976713"/>
            <a:ext cx="3035300"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9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YOU’VE GOT MAIL</a:t>
            </a:r>
          </a:p>
        </p:txBody>
      </p:sp>
      <p:sp>
        <p:nvSpPr>
          <p:cNvPr id="8" name="TextBox 7">
            <a:extLst>
              <a:ext uri="{FF2B5EF4-FFF2-40B4-BE49-F238E27FC236}">
                <a16:creationId xmlns:a16="http://schemas.microsoft.com/office/drawing/2014/main" id="{8EA558BB-F2B5-D9CA-D622-03A5F0CB95B0}"/>
              </a:ext>
            </a:extLst>
          </p:cNvPr>
          <p:cNvSpPr txBox="1"/>
          <p:nvPr/>
        </p:nvSpPr>
        <p:spPr>
          <a:xfrm>
            <a:off x="4781878" y="3233745"/>
            <a:ext cx="2743200" cy="1569660"/>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We have lost the </a:t>
            </a:r>
            <a:r>
              <a:rPr lang="en-US" sz="3200" b="1" dirty="0" err="1">
                <a:latin typeface="Century Gothic" panose="020B0502020202020204" pitchFamily="34" charset="0"/>
              </a:rPr>
              <a:t>PrEsent</a:t>
            </a:r>
            <a:r>
              <a:rPr lang="en-US" sz="3200" b="1" dirty="0">
                <a:latin typeface="Century Gothic" panose="020B0502020202020204" pitchFamily="34" charset="0"/>
              </a:rPr>
              <a:t> Part</a:t>
            </a:r>
          </a:p>
        </p:txBody>
      </p:sp>
      <p:sp>
        <p:nvSpPr>
          <p:cNvPr id="3" name="TextBox 2">
            <a:extLst>
              <a:ext uri="{FF2B5EF4-FFF2-40B4-BE49-F238E27FC236}">
                <a16:creationId xmlns:a16="http://schemas.microsoft.com/office/drawing/2014/main" id="{8839FDDD-55C5-184F-F59F-B6F73966500C}"/>
              </a:ext>
            </a:extLst>
          </p:cNvPr>
          <p:cNvSpPr txBox="1"/>
          <p:nvPr/>
        </p:nvSpPr>
        <p:spPr>
          <a:xfrm>
            <a:off x="3467100" y="1956063"/>
            <a:ext cx="4355371"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Presentation Calls</a:t>
            </a:r>
          </a:p>
        </p:txBody>
      </p:sp>
      <p:sp>
        <p:nvSpPr>
          <p:cNvPr id="4" name="TextBox 3">
            <a:extLst>
              <a:ext uri="{FF2B5EF4-FFF2-40B4-BE49-F238E27FC236}">
                <a16:creationId xmlns:a16="http://schemas.microsoft.com/office/drawing/2014/main" id="{4DE73C8F-3C7E-110A-23E0-C327C2017040}"/>
              </a:ext>
            </a:extLst>
          </p:cNvPr>
          <p:cNvSpPr txBox="1"/>
          <p:nvPr/>
        </p:nvSpPr>
        <p:spPr>
          <a:xfrm>
            <a:off x="838200" y="5556616"/>
            <a:ext cx="5257800"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You say Email is FASTER?</a:t>
            </a:r>
          </a:p>
        </p:txBody>
      </p:sp>
      <p:sp>
        <p:nvSpPr>
          <p:cNvPr id="5" name="TextBox 4">
            <a:extLst>
              <a:ext uri="{FF2B5EF4-FFF2-40B4-BE49-F238E27FC236}">
                <a16:creationId xmlns:a16="http://schemas.microsoft.com/office/drawing/2014/main" id="{36D33ECF-213F-81B8-B742-32D66C5175B2}"/>
              </a:ext>
            </a:extLst>
          </p:cNvPr>
          <p:cNvSpPr txBox="1"/>
          <p:nvPr/>
        </p:nvSpPr>
        <p:spPr>
          <a:xfrm>
            <a:off x="8008801" y="2936341"/>
            <a:ext cx="334499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Present…</a:t>
            </a:r>
          </a:p>
        </p:txBody>
      </p:sp>
      <p:sp>
        <p:nvSpPr>
          <p:cNvPr id="6" name="TextBox 5">
            <a:extLst>
              <a:ext uri="{FF2B5EF4-FFF2-40B4-BE49-F238E27FC236}">
                <a16:creationId xmlns:a16="http://schemas.microsoft.com/office/drawing/2014/main" id="{D16A7B6F-41E3-9CFD-396B-FA86935E0BBB}"/>
              </a:ext>
            </a:extLst>
          </p:cNvPr>
          <p:cNvSpPr txBox="1"/>
          <p:nvPr/>
        </p:nvSpPr>
        <p:spPr>
          <a:xfrm>
            <a:off x="6329362" y="5556616"/>
            <a:ext cx="509203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Here is why it’s NOT…</a:t>
            </a:r>
          </a:p>
        </p:txBody>
      </p:sp>
      <p:sp>
        <p:nvSpPr>
          <p:cNvPr id="7" name="TextBox 6">
            <a:extLst>
              <a:ext uri="{FF2B5EF4-FFF2-40B4-BE49-F238E27FC236}">
                <a16:creationId xmlns:a16="http://schemas.microsoft.com/office/drawing/2014/main" id="{66DD798D-BCA1-DA8E-E7E0-E0DA7735ED2C}"/>
              </a:ext>
            </a:extLst>
          </p:cNvPr>
          <p:cNvSpPr txBox="1"/>
          <p:nvPr/>
        </p:nvSpPr>
        <p:spPr>
          <a:xfrm>
            <a:off x="8008801" y="3726188"/>
            <a:ext cx="334499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…Now…</a:t>
            </a:r>
          </a:p>
        </p:txBody>
      </p:sp>
      <p:sp>
        <p:nvSpPr>
          <p:cNvPr id="10" name="TextBox 9">
            <a:extLst>
              <a:ext uri="{FF2B5EF4-FFF2-40B4-BE49-F238E27FC236}">
                <a16:creationId xmlns:a16="http://schemas.microsoft.com/office/drawing/2014/main" id="{C2427756-F85C-58BC-3B02-4E860A2B4C24}"/>
              </a:ext>
            </a:extLst>
          </p:cNvPr>
          <p:cNvSpPr txBox="1"/>
          <p:nvPr/>
        </p:nvSpPr>
        <p:spPr>
          <a:xfrm>
            <a:off x="8008800" y="4474381"/>
            <a:ext cx="3344999" cy="584775"/>
          </a:xfrm>
          <a:prstGeom prst="rect">
            <a:avLst/>
          </a:prstGeom>
          <a:noFill/>
          <a:ln w="63500">
            <a:solidFill>
              <a:schemeClr val="tx1"/>
            </a:solidFill>
          </a:ln>
        </p:spPr>
        <p:txBody>
          <a:bodyPr wrap="square" rtlCol="0">
            <a:spAutoFit/>
          </a:bodyPr>
          <a:lstStyle/>
          <a:p>
            <a:pPr algn="ctr"/>
            <a:r>
              <a:rPr lang="en-US" sz="3200" b="1" dirty="0">
                <a:latin typeface="Century Gothic" panose="020B0502020202020204" pitchFamily="34" charset="0"/>
              </a:rPr>
              <a:t>…Real Time</a:t>
            </a:r>
          </a:p>
        </p:txBody>
      </p:sp>
      <p:pic>
        <p:nvPicPr>
          <p:cNvPr id="14338" name="Picture 2" descr="072 - Now (Essentialism Pt 22) [Podcast ...">
            <a:extLst>
              <a:ext uri="{FF2B5EF4-FFF2-40B4-BE49-F238E27FC236}">
                <a16:creationId xmlns:a16="http://schemas.microsoft.com/office/drawing/2014/main" id="{C9D11946-74A0-3114-A025-43581925A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56" y="2917455"/>
            <a:ext cx="3492500" cy="2324100"/>
          </a:xfrm>
          <a:prstGeom prst="rect">
            <a:avLst/>
          </a:prstGeom>
          <a:noFill/>
          <a:ln w="635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3673</TotalTime>
  <Words>1098</Words>
  <Application>Microsoft Macintosh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Arial Black</vt:lpstr>
      <vt:lpstr>Arial Rounded MT Bold</vt:lpstr>
      <vt:lpstr>Century Gothic</vt:lpstr>
      <vt:lpstr>Comic Sans MS</vt:lpstr>
      <vt:lpstr>Office Theme</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lpstr>YOU’VE GOT MAIL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Tambourlas</dc:creator>
  <cp:lastModifiedBy>Kelly Tambourlas</cp:lastModifiedBy>
  <cp:revision>116</cp:revision>
  <dcterms:created xsi:type="dcterms:W3CDTF">2024-08-12T10:45:38Z</dcterms:created>
  <dcterms:modified xsi:type="dcterms:W3CDTF">2024-09-09T12:46:34Z</dcterms:modified>
</cp:coreProperties>
</file>