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1"/>
  </p:sldMasterIdLst>
  <p:notesMasterIdLst>
    <p:notesMasterId r:id="rId21"/>
  </p:notesMasterIdLst>
  <p:handoutMasterIdLst>
    <p:handoutMasterId r:id="rId22"/>
  </p:handoutMasterIdLst>
  <p:sldIdLst>
    <p:sldId id="287" r:id="rId2"/>
    <p:sldId id="427" r:id="rId3"/>
    <p:sldId id="449" r:id="rId4"/>
    <p:sldId id="428" r:id="rId5"/>
    <p:sldId id="450" r:id="rId6"/>
    <p:sldId id="433" r:id="rId7"/>
    <p:sldId id="434" r:id="rId8"/>
    <p:sldId id="451" r:id="rId9"/>
    <p:sldId id="452" r:id="rId10"/>
    <p:sldId id="453" r:id="rId11"/>
    <p:sldId id="435" r:id="rId12"/>
    <p:sldId id="436" r:id="rId13"/>
    <p:sldId id="454" r:id="rId14"/>
    <p:sldId id="455" r:id="rId15"/>
    <p:sldId id="456" r:id="rId16"/>
    <p:sldId id="457" r:id="rId17"/>
    <p:sldId id="459" r:id="rId18"/>
    <p:sldId id="460" r:id="rId19"/>
    <p:sldId id="461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748" autoAdjust="0"/>
    <p:restoredTop sz="94660"/>
  </p:normalViewPr>
  <p:slideViewPr>
    <p:cSldViewPr snapToObjects="1">
      <p:cViewPr varScale="1">
        <p:scale>
          <a:sx n="50" d="100"/>
          <a:sy n="50" d="100"/>
        </p:scale>
        <p:origin x="176" y="1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C1FA-D322-FE45-9017-5D317B3AE100}" type="datetimeFigureOut">
              <a:rPr lang="en-US" smtClean="0"/>
              <a:t>5/14/24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BE519-2A1A-4649-8B10-06EB8862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5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91D1F-BA7B-3643-AB88-93C204E54714}" type="datetimeFigureOut">
              <a:rPr lang="en-US" smtClean="0"/>
              <a:pPr/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A71BF-00DC-8149-BDD3-534AE6C4C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7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A71BF-00DC-8149-BDD3-534AE6C4C1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E3AF9-380B-FC49-A0E7-499F75CF42AF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8FE49-E975-734D-9DA0-2301E44CDA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FB065F-65AA-3645-A507-B156FF2E7F66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ED686-5B0E-7C49-8E5A-67C36EC996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A2AA1A-FEF5-AC4C-9117-172E6CFBED6F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1AB15-DF22-1147-AE37-042B550523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E1715E-1305-0A46-B92D-B0736CBADECB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66289-1DB9-8E4E-81B0-C9E053602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FCC9B6-AEC8-B341-8FF7-27A8D71AA88D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EDA1FE-CC79-E14D-8B13-F014C81AC6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28A8D2-021F-3745-9444-5EC51AB24CDD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874D1-D4E3-AE42-986D-20EFC9197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6AEEAB-28D0-8044-A860-5A5196A2D9E2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34C3E-DC4C-0F48-8712-B4D0C69427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63621C-8046-9744-B618-2DF0F60D6ABC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394D0-3BD9-F547-B5DE-2A1F459008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7337A7-E7CB-1D48-A8DD-A687A46869F3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84B7D-8AD3-4F4B-995D-A5E11B681D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4BBB5B-3B43-FC4D-AABF-0451ADCCFDFF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E09C6-8EA8-774F-8A8F-ED4C065D9AE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40C97-4964-F742-9762-1B795D49BA44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D976E2-15D6-7644-BC06-F9B969B86C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6D080-DE3B-3743-ADD3-CE69FB6E9284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DFBF8-6C23-1042-939F-28CECFB3811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928A8D2-021F-3745-9444-5EC51AB24CDD}" type="datetime1">
              <a:rPr lang="en-US" smtClean="0"/>
              <a:pPr>
                <a:defRPr/>
              </a:pPr>
              <a:t>5/14/24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84874D1-D4E3-AE42-986D-20EFC9197C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57201"/>
            <a:ext cx="5900136" cy="1963687"/>
          </a:xfrm>
          <a:prstGeom prst="rect">
            <a:avLst/>
          </a:prstGeom>
        </p:spPr>
      </p:pic>
      <p:pic>
        <p:nvPicPr>
          <p:cNvPr id="3" name="Picture 2" descr="download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572297" cy="34557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6298" y="1295400"/>
            <a:ext cx="8626475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Word 4 Word</a:t>
            </a: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306298" y="1905000"/>
            <a:ext cx="8620633" cy="495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</a:rPr>
              <a:t>I need your assistance. One of my top clients is looking to [</a:t>
            </a:r>
            <a:r>
              <a:rPr lang="en-US" sz="2600" b="1" dirty="0">
                <a:solidFill>
                  <a:srgbClr val="FF0000"/>
                </a:solidFill>
              </a:rPr>
              <a:t>expand its Sales Division by hiring an Account Executive Director to grow their relationships with systems integrators and other partners in the world of software development</a:t>
            </a:r>
            <a:r>
              <a:rPr lang="en-US" sz="2600" b="1" dirty="0">
                <a:solidFill>
                  <a:srgbClr val="000000"/>
                </a:solidFill>
              </a:rPr>
              <a:t>].</a:t>
            </a:r>
          </a:p>
          <a:p>
            <a:pPr lvl="0" defTabSz="914400" fontAlgn="auto">
              <a:spcAft>
                <a:spcPts val="0"/>
              </a:spcAft>
              <a:defRPr/>
            </a:pPr>
            <a:endParaRPr lang="en-US" sz="2600" b="1" dirty="0">
              <a:solidFill>
                <a:srgbClr val="000000"/>
              </a:solidFill>
            </a:endParaRPr>
          </a:p>
          <a:p>
            <a:pPr lvl="0" defTabSz="91440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</a:rPr>
              <a:t>If you don’t know of someone you can refer me to, would you pass this on to a friend, colleague, or associate who you consider to be closer to this type of person?</a:t>
            </a:r>
          </a:p>
          <a:p>
            <a:pPr lvl="0" defTabSz="914400" fontAlgn="auto">
              <a:spcAft>
                <a:spcPts val="0"/>
              </a:spcAft>
              <a:defRPr/>
            </a:pPr>
            <a:endParaRPr lang="en-US" sz="2600" b="1" dirty="0">
              <a:solidFill>
                <a:srgbClr val="000000"/>
              </a:solidFill>
            </a:endParaRPr>
          </a:p>
          <a:p>
            <a:pPr lvl="0" defTabSz="91440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</a:rPr>
              <a:t>I appreciate your consideration.</a:t>
            </a:r>
          </a:p>
          <a:p>
            <a:pPr lvl="0" defTabSz="914400" fontAlgn="auto">
              <a:spcAft>
                <a:spcPts val="0"/>
              </a:spcAft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  <a:p>
            <a:pPr lvl="0" defTabSz="914400" fontAlgn="auto">
              <a:spcAft>
                <a:spcPts val="0"/>
              </a:spcAft>
              <a:defRPr/>
            </a:pP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8" name="Picture 7" descr="email_ic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2756">
            <a:off x="181288" y="616305"/>
            <a:ext cx="1358189" cy="135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The Real Results</a:t>
            </a: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2272928" y="2009423"/>
            <a:ext cx="4688831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0000"/>
                </a:solidFill>
              </a:rPr>
              <a:t>Sent out 300 Emails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2272928" y="2792382"/>
            <a:ext cx="2895601" cy="6394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0000"/>
                </a:solidFill>
              </a:rPr>
              <a:t>84 Responses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2278112" y="3533422"/>
            <a:ext cx="2286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0000"/>
                </a:solidFill>
              </a:rPr>
              <a:t>23 Names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2278112" y="4241800"/>
            <a:ext cx="3810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0000"/>
                </a:solidFill>
              </a:rPr>
              <a:t>15 passed it along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>
          <a:xfrm>
            <a:off x="2272928" y="4952622"/>
            <a:ext cx="27432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100" b="1" dirty="0">
                <a:solidFill>
                  <a:srgbClr val="000000"/>
                </a:solidFill>
              </a:rPr>
              <a:t>12 Interested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8" name="Title 9"/>
          <p:cNvSpPr txBox="1">
            <a:spLocks/>
          </p:cNvSpPr>
          <p:nvPr/>
        </p:nvSpPr>
        <p:spPr>
          <a:xfrm>
            <a:off x="2272928" y="5744709"/>
            <a:ext cx="3385800" cy="69375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4500" b="1" dirty="0">
                <a:solidFill>
                  <a:srgbClr val="000000"/>
                </a:solidFill>
              </a:rPr>
              <a:t>4 Sendouts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The Referral Call</a:t>
            </a: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304800" y="2057400"/>
            <a:ext cx="8624974" cy="12001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100" b="1" noProof="0" dirty="0">
                <a:solidFill>
                  <a:srgbClr val="000000"/>
                </a:solidFill>
              </a:rPr>
              <a:t>People brought up in the Technology Age do not require emotional attention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131840" y="3429000"/>
            <a:ext cx="2805338" cy="3096344"/>
          </a:xfrm>
          <a:prstGeom prst="wedgeRoundRectCallout">
            <a:avLst>
              <a:gd name="adj1" fmla="val -36683"/>
              <a:gd name="adj2" fmla="val 1883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Comic Sans MS"/>
                <a:cs typeface="Comic Sans MS"/>
              </a:rPr>
              <a:t>I didn’t know if you might know someone…</a:t>
            </a:r>
            <a:endParaRPr lang="en-US" sz="3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084168" y="3429000"/>
            <a:ext cx="2845606" cy="3096344"/>
          </a:xfrm>
          <a:prstGeom prst="wedgeRoundRectCallout">
            <a:avLst>
              <a:gd name="adj1" fmla="val -10618"/>
              <a:gd name="adj2" fmla="val 3748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Comic Sans MS"/>
                <a:cs typeface="Comic Sans MS"/>
              </a:rPr>
              <a:t>Is there somebody who you know who might…</a:t>
            </a:r>
            <a:endParaRPr lang="en-US" sz="3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304800" y="3861048"/>
            <a:ext cx="2629746" cy="20882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Tentative Passive Tone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The Referral Call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179512" y="2105025"/>
            <a:ext cx="2376264" cy="3988271"/>
          </a:xfrm>
          <a:prstGeom prst="wedgeRoundRectCallout">
            <a:avLst>
              <a:gd name="adj1" fmla="val -26043"/>
              <a:gd name="adj2" fmla="val 459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Is there somebody who you know who might be right for this?</a:t>
            </a:r>
            <a:endParaRPr lang="en-US" sz="3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444208" y="2105025"/>
            <a:ext cx="2487066" cy="3988271"/>
          </a:xfrm>
          <a:prstGeom prst="wedgeRoundRectCallout">
            <a:avLst>
              <a:gd name="adj1" fmla="val -23948"/>
              <a:gd name="adj2" fmla="val 358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Is there somebody who you know who might be looking?</a:t>
            </a:r>
            <a:endParaRPr lang="en-US" sz="3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2808883" y="5105400"/>
            <a:ext cx="3432594" cy="15824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300" b="1" noProof="0" dirty="0">
                <a:solidFill>
                  <a:srgbClr val="FF0000"/>
                </a:solidFill>
              </a:rPr>
              <a:t>Everyone you’ve ever met in your life!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3" name="Picture 2" descr="A picture containing design&#10;&#10;Description automatically generated">
            <a:extLst>
              <a:ext uri="{FF2B5EF4-FFF2-40B4-BE49-F238E27FC236}">
                <a16:creationId xmlns:a16="http://schemas.microsoft.com/office/drawing/2014/main" id="{C761585E-35EA-99F7-F55D-AC73DDE56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105025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The Referral Call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414889" y="2276872"/>
            <a:ext cx="5509902" cy="4001219"/>
          </a:xfrm>
          <a:prstGeom prst="wedgeRoundRectCallout">
            <a:avLst>
              <a:gd name="adj1" fmla="val -44753"/>
              <a:gd name="adj2" fmla="val 78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b="1" i="1" dirty="0">
                <a:solidFill>
                  <a:srgbClr val="000000"/>
                </a:solidFill>
                <a:latin typeface="Comic Sans MS"/>
                <a:cs typeface="Comic Sans MS"/>
              </a:rPr>
              <a:t>Look, you’ve been doing this for 15 years. You’ve GOT to know people who can do this. Who do you know?</a:t>
            </a:r>
            <a:endParaRPr lang="en-US" sz="3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304799" y="3253857"/>
            <a:ext cx="2755033" cy="1800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Confident, Assumptive Tone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Qualifying the Referral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1905000" y="2339622"/>
            <a:ext cx="4967376" cy="2305050"/>
          </a:xfrm>
          <a:prstGeom prst="wedgeRoundRectCallout">
            <a:avLst>
              <a:gd name="adj1" fmla="val -45946"/>
              <a:gd name="adj2" fmla="val 214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omic Sans MS"/>
                <a:cs typeface="Comic Sans MS"/>
              </a:rPr>
              <a:t>Ok, what do you know about her? Why did she come to mind? What do you think about her?</a:t>
            </a:r>
            <a:endParaRPr lang="en-US" sz="3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905000" y="4876800"/>
            <a:ext cx="4967376" cy="1209675"/>
          </a:xfrm>
          <a:prstGeom prst="wedgeRoundRectCallout">
            <a:avLst>
              <a:gd name="adj1" fmla="val -7993"/>
              <a:gd name="adj2" fmla="val -21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omic Sans MS"/>
                <a:cs typeface="Comic Sans MS"/>
              </a:rPr>
              <a:t>Is she active in the marketplace?</a:t>
            </a:r>
            <a:endParaRPr lang="en-US" sz="3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The Magic Phrase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2109204" y="2132856"/>
            <a:ext cx="4967376" cy="1676400"/>
          </a:xfrm>
          <a:prstGeom prst="wedgeRoundRectCallout">
            <a:avLst>
              <a:gd name="adj1" fmla="val -48389"/>
              <a:gd name="adj2" fmla="val 848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000" b="1" i="1" dirty="0">
                <a:solidFill>
                  <a:srgbClr val="000000"/>
                </a:solidFill>
                <a:latin typeface="Comic Sans MS"/>
                <a:cs typeface="Comic Sans MS"/>
              </a:rPr>
              <a:t>I really appreciate your time. Who else comes to mind?</a:t>
            </a:r>
            <a:endParaRPr lang="en-US" sz="3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443655" y="4005064"/>
            <a:ext cx="8487619" cy="9178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DEMsays GO TO Questions!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43655" y="5096354"/>
            <a:ext cx="3959264" cy="1619956"/>
          </a:xfrm>
          <a:prstGeom prst="wedgeRoundRectCallout">
            <a:avLst>
              <a:gd name="adj1" fmla="val -30435"/>
              <a:gd name="adj2" fmla="val 4247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omic Sans MS"/>
                <a:cs typeface="Comic Sans MS"/>
              </a:rPr>
              <a:t>Who is the best [TITLE] you’ve ever worked with?</a:t>
            </a:r>
            <a:endParaRPr lang="en-US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4883278" y="5096354"/>
            <a:ext cx="4047996" cy="1635768"/>
          </a:xfrm>
          <a:prstGeom prst="wedgeRoundRectCallout">
            <a:avLst>
              <a:gd name="adj1" fmla="val -42935"/>
              <a:gd name="adj2" fmla="val -2188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omic Sans MS"/>
                <a:cs typeface="Comic Sans MS"/>
              </a:rPr>
              <a:t>Who do you respect enough to want to help?</a:t>
            </a:r>
            <a:endParaRPr lang="en-US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When the Candidate Asks…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04799" y="2204864"/>
            <a:ext cx="4267201" cy="1008112"/>
          </a:xfrm>
          <a:prstGeom prst="wedgeRoundRectCallout">
            <a:avLst>
              <a:gd name="adj1" fmla="val 41218"/>
              <a:gd name="adj2" fmla="val -308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omic Sans MS"/>
                <a:cs typeface="Comic Sans MS"/>
              </a:rPr>
              <a:t>Who’s the company?</a:t>
            </a:r>
            <a:endParaRPr lang="en-US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788024" y="2204864"/>
            <a:ext cx="4143250" cy="1008112"/>
          </a:xfrm>
          <a:prstGeom prst="wedgeRoundRectCallout">
            <a:avLst>
              <a:gd name="adj1" fmla="val -48712"/>
              <a:gd name="adj2" fmla="val 1631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b="1" i="1" dirty="0">
                <a:solidFill>
                  <a:srgbClr val="000000"/>
                </a:solidFill>
                <a:latin typeface="Comic Sans MS"/>
                <a:cs typeface="Comic Sans MS"/>
              </a:rPr>
              <a:t>Who do YOU think it is?</a:t>
            </a:r>
            <a:endParaRPr lang="en-US" sz="28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04799" y="3356992"/>
            <a:ext cx="8626475" cy="64807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Other Sources of Referrals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304799" y="4100689"/>
            <a:ext cx="8626475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Candidates that clients didn’t hire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>
          <a:xfrm>
            <a:off x="304799" y="5015089"/>
            <a:ext cx="8626475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Companies that won’t pay your fee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304799" y="5929489"/>
            <a:ext cx="8626475" cy="762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Call ABOVE the level of the job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523999"/>
            <a:ext cx="8626475" cy="68580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Other Sources of Referrals</a:t>
            </a: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304799" y="2438400"/>
            <a:ext cx="2587207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When a candidate breaks your heart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692" y="2438400"/>
            <a:ext cx="2857500" cy="2857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itle 9"/>
          <p:cNvSpPr txBox="1">
            <a:spLocks/>
          </p:cNvSpPr>
          <p:nvPr/>
        </p:nvSpPr>
        <p:spPr>
          <a:xfrm>
            <a:off x="6313486" y="2438400"/>
            <a:ext cx="2617788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</a:rPr>
              <a:t>Previous Placements you’ve made.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3352800" y="1412776"/>
            <a:ext cx="5578474" cy="53285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2800" b="1" i="1" dirty="0">
                <a:solidFill>
                  <a:srgbClr val="000000"/>
                </a:solidFill>
              </a:rPr>
              <a:t>“Everybody on this planet is separated by 6 other people. 6 degrees of separation. Between us and everyone else on this planet. The President of the United States, a Gondolier in Venice, a native in a rain forest, an Eskimo. It’s a profound thought. Every new person is a new door opening up into other worlds”.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1600200"/>
            <a:ext cx="2812169" cy="41876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447800"/>
            <a:ext cx="4752528" cy="5221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8989" y="116632"/>
            <a:ext cx="8626475" cy="720080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pic>
        <p:nvPicPr>
          <p:cNvPr id="2" name="Picture 1" descr="kevin-ba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7"/>
            <a:ext cx="9144000" cy="587727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304799" y="1524000"/>
            <a:ext cx="8626475" cy="6096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4600" b="1" dirty="0">
                <a:solidFill>
                  <a:srgbClr val="000000"/>
                </a:solidFill>
              </a:rPr>
              <a:t>Paul Erdos and Kevin Bacon</a:t>
            </a: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304799" y="2590800"/>
            <a:ext cx="5105401" cy="1066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2600" b="1" noProof="0" dirty="0">
                <a:solidFill>
                  <a:srgbClr val="000000"/>
                </a:solidFill>
              </a:rPr>
              <a:t>Connections between people have nothing to do with…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5410200" y="2590800"/>
            <a:ext cx="3521074" cy="1066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700" b="1" noProof="0" dirty="0">
                <a:solidFill>
                  <a:srgbClr val="000000"/>
                </a:solidFill>
              </a:rPr>
              <a:t>…QUALITY</a:t>
            </a: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>
          <a:xfrm>
            <a:off x="304799" y="4114800"/>
            <a:ext cx="8626475" cy="1066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2600" b="1" dirty="0">
                <a:solidFill>
                  <a:srgbClr val="000000"/>
                </a:solidFill>
              </a:rPr>
              <a:t>Recruiters only call people in their database who they see as matches for their jobs.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304799" y="13716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4600" b="1" dirty="0">
                <a:solidFill>
                  <a:srgbClr val="000000"/>
                </a:solidFill>
              </a:rPr>
              <a:t>The Strength of Weak Ties</a:t>
            </a: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1763688" y="2132856"/>
            <a:ext cx="5616624" cy="1008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2800" b="1" noProof="0" dirty="0">
                <a:solidFill>
                  <a:srgbClr val="000000"/>
                </a:solidFill>
              </a:rPr>
              <a:t>A lot of people know a lot of different people.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>
          <a:xfrm>
            <a:off x="304799" y="3284984"/>
            <a:ext cx="8626475" cy="129614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There is no connection between how good you are and how connected you are.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304799" y="4725144"/>
            <a:ext cx="8626475" cy="10081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</a:rPr>
              <a:t>What you should be looking for in your database is not a fit, but a…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2743200" y="5949280"/>
            <a:ext cx="39624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700" b="1" noProof="0" dirty="0">
                <a:solidFill>
                  <a:srgbClr val="000000"/>
                </a:solidFill>
              </a:rPr>
              <a:t>CONNECTION!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4799" y="15240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4400" b="1" dirty="0">
                <a:solidFill>
                  <a:srgbClr val="000000"/>
                </a:solidFill>
              </a:rPr>
              <a:t>Voice Mail Pitch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04799" y="2276872"/>
            <a:ext cx="8626475" cy="4176464"/>
          </a:xfrm>
          <a:prstGeom prst="wedgeRoundRectCallout">
            <a:avLst>
              <a:gd name="adj1" fmla="val -49246"/>
              <a:gd name="adj2" fmla="val 170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4000" b="1" i="1" dirty="0">
                <a:solidFill>
                  <a:srgbClr val="000000"/>
                </a:solidFill>
                <a:latin typeface="Comic Sans MS"/>
                <a:cs typeface="Comic Sans MS"/>
              </a:rPr>
              <a:t>[NAME], I’m not calling to recruit YOU, though your day will come. But I have been asked to find an unusually talent [XYZ], and I was told to borrow your expertise.</a:t>
            </a:r>
            <a:endParaRPr lang="en-US" sz="4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307797" y="2133600"/>
            <a:ext cx="8624976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900" b="1" dirty="0">
                <a:solidFill>
                  <a:srgbClr val="000000"/>
                </a:solidFill>
              </a:rPr>
              <a:t>The Milgram Experiment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6298" y="12954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Email Marketing &amp; 6 Degrees</a:t>
            </a: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302721" y="3068960"/>
            <a:ext cx="3905036" cy="20162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196 people in Nebraska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4496414" y="3068960"/>
            <a:ext cx="4429783" cy="20162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</a:rPr>
              <a:t>Forward package to stock broker in Boston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1239533" y="5448300"/>
            <a:ext cx="2743201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It took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4211334" y="5448300"/>
            <a:ext cx="9144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7600" b="1" dirty="0">
                <a:solidFill>
                  <a:srgbClr val="000000"/>
                </a:solidFill>
              </a:rPr>
              <a:t>?</a:t>
            </a:r>
            <a:endParaRPr kumimoji="0" lang="en-US" sz="7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>
          <a:xfrm>
            <a:off x="5354334" y="5448300"/>
            <a:ext cx="2455773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Steps!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307797" y="2133600"/>
            <a:ext cx="8624976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900" b="1" dirty="0">
                <a:solidFill>
                  <a:srgbClr val="000000"/>
                </a:solidFill>
              </a:rPr>
              <a:t>The Duncan Watts Experiment</a:t>
            </a:r>
            <a:endParaRPr kumimoji="0" lang="en-US" sz="3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6298" y="12954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Email Marketing &amp; 6 Degrees</a:t>
            </a:r>
          </a:p>
        </p:txBody>
      </p:sp>
      <p:sp>
        <p:nvSpPr>
          <p:cNvPr id="8" name="Title 9"/>
          <p:cNvSpPr txBox="1">
            <a:spLocks/>
          </p:cNvSpPr>
          <p:nvPr/>
        </p:nvSpPr>
        <p:spPr>
          <a:xfrm>
            <a:off x="306298" y="3124200"/>
            <a:ext cx="4553734" cy="210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61 000 people in 166 countries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9" name="Title 9"/>
          <p:cNvSpPr txBox="1">
            <a:spLocks/>
          </p:cNvSpPr>
          <p:nvPr/>
        </p:nvSpPr>
        <p:spPr>
          <a:xfrm>
            <a:off x="5105399" y="3124200"/>
            <a:ext cx="3824375" cy="2105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Forward Email to intended recipient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219199" y="5445224"/>
            <a:ext cx="2743201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It took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4" name="Title 9"/>
          <p:cNvSpPr txBox="1">
            <a:spLocks/>
          </p:cNvSpPr>
          <p:nvPr/>
        </p:nvSpPr>
        <p:spPr>
          <a:xfrm>
            <a:off x="5334000" y="5445224"/>
            <a:ext cx="2455773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</a:rPr>
              <a:t>Steps!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>
          <a:xfrm>
            <a:off x="4191000" y="5445224"/>
            <a:ext cx="914400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7600" b="1" dirty="0">
                <a:solidFill>
                  <a:srgbClr val="000000"/>
                </a:solidFill>
              </a:rPr>
              <a:t>?</a:t>
            </a:r>
            <a:endParaRPr kumimoji="0" lang="en-US" sz="7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799" y="304800"/>
            <a:ext cx="8626475" cy="883024"/>
          </a:xfrm>
          <a:solidFill>
            <a:schemeClr val="bg2">
              <a:lumMod val="75000"/>
              <a:lumOff val="25000"/>
            </a:schemeClr>
          </a:solidFill>
          <a:ln w="38100" cmpd="sng">
            <a:solidFill>
              <a:schemeClr val="bg2">
                <a:lumMod val="25000"/>
              </a:schemeClr>
            </a:solidFill>
          </a:ln>
          <a:effectLst>
            <a:outerShdw blurRad="38100" dist="25400" dir="5400000" algn="tl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 Degrees of Separation</a:t>
            </a:r>
            <a:endParaRPr lang="en-US" sz="3900" b="1" dirty="0">
              <a:solidFill>
                <a:schemeClr val="tx1"/>
              </a:solidFill>
              <a:latin typeface="Perpetua"/>
              <a:cs typeface="Perpetua"/>
            </a:endParaRPr>
          </a:p>
        </p:txBody>
      </p:sp>
      <p:sp>
        <p:nvSpPr>
          <p:cNvPr id="24" name="Title 9"/>
          <p:cNvSpPr txBox="1">
            <a:spLocks/>
          </p:cNvSpPr>
          <p:nvPr/>
        </p:nvSpPr>
        <p:spPr>
          <a:xfrm>
            <a:off x="306298" y="1295400"/>
            <a:ext cx="8626475" cy="609600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indent="-457200" algn="ctr">
              <a:buNone/>
            </a:pPr>
            <a:r>
              <a:rPr lang="en-US" sz="3600" b="1" dirty="0">
                <a:solidFill>
                  <a:srgbClr val="000000"/>
                </a:solidFill>
              </a:rPr>
              <a:t>The Cave Man Approach</a:t>
            </a: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3429000" y="2171700"/>
            <a:ext cx="5502274" cy="6858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rgbClr val="000000"/>
                </a:solidFill>
              </a:rPr>
              <a:t>Lived in Clusters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  <p:pic>
        <p:nvPicPr>
          <p:cNvPr id="12" name="Picture 11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98" y="2171700"/>
            <a:ext cx="2578100" cy="3162300"/>
          </a:xfrm>
          <a:prstGeom prst="rect">
            <a:avLst/>
          </a:prstGeom>
        </p:spPr>
      </p:pic>
      <p:sp>
        <p:nvSpPr>
          <p:cNvPr id="13" name="Title 9"/>
          <p:cNvSpPr txBox="1">
            <a:spLocks/>
          </p:cNvSpPr>
          <p:nvPr/>
        </p:nvSpPr>
        <p:spPr>
          <a:xfrm>
            <a:off x="3424657" y="3009900"/>
            <a:ext cx="5502274" cy="1638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rgbClr val="000000"/>
                </a:solidFill>
              </a:rPr>
              <a:t>The Modern World is connected because of Technology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/>
              <a:ea typeface="+mj-ea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34299</TotalTime>
  <Words>662</Words>
  <Application>Microsoft Macintosh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News Gothic MT</vt:lpstr>
      <vt:lpstr>Perpetua</vt:lpstr>
      <vt:lpstr>Wingdings 2</vt:lpstr>
      <vt:lpstr>Breeze</vt:lpstr>
      <vt:lpstr>PowerPoint Presentation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  <vt:lpstr>6 Degrees of Separation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Recruitment Training &amp; Mentoring for the SA Staffing Industry</dc:title>
  <dc:subject/>
  <dc:creator>Demitri Tambourlas</dc:creator>
  <cp:keywords/>
  <dc:description/>
  <cp:lastModifiedBy>Kelly Tambourlas</cp:lastModifiedBy>
  <cp:revision>438</cp:revision>
  <cp:lastPrinted>2021-07-29T12:19:47Z</cp:lastPrinted>
  <dcterms:created xsi:type="dcterms:W3CDTF">2013-08-11T13:03:20Z</dcterms:created>
  <dcterms:modified xsi:type="dcterms:W3CDTF">2024-05-14T09:36:22Z</dcterms:modified>
  <cp:category/>
</cp:coreProperties>
</file>