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4"/>
    <p:restoredTop sz="94558"/>
  </p:normalViewPr>
  <p:slideViewPr>
    <p:cSldViewPr snapToGrid="0">
      <p:cViewPr varScale="1">
        <p:scale>
          <a:sx n="103" d="100"/>
          <a:sy n="103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2023</c:v>
                </c:pt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0.15</c:v>
                </c:pt>
                <c:pt idx="1">
                  <c:v>0.42299999999999999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6-544A-8B9C-7F6434924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881631"/>
        <c:axId val="1861301823"/>
      </c:barChart>
      <c:catAx>
        <c:axId val="1749881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301823"/>
        <c:crosses val="autoZero"/>
        <c:auto val="1"/>
        <c:lblAlgn val="ctr"/>
        <c:lblOffset val="100"/>
        <c:noMultiLvlLbl val="0"/>
      </c:catAx>
      <c:valAx>
        <c:axId val="186130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881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335E-5058-22E8-C739-EF8F1CA21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3C77F-B7AA-A68C-3E9A-CA81CF34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B74B-1FFE-80AB-0303-6203E54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AF2F-5D95-91CA-060B-2C24BCF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F131-AD38-4868-6B09-9CD9CCAE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7B05-9716-4870-A7C7-861103E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734E-6D17-5E4A-75A1-484809A2C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5272-18E5-25E3-FE18-BAE3CA3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A825-CFB7-E4B8-2F55-68A709E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A493-EB84-71F4-6FA4-DD5F9477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020DD-3AA6-CEA9-6871-9D98D2864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8B676-B4C5-625A-9FE3-0DEA8228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A74-B129-997A-1722-C481BC1F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F428-781C-8CFD-0CA0-51AA611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DA2A-937E-EC33-2852-86EB5E2C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AEA5-B659-666D-B76F-22A3B4E4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9332-0068-7D6A-8BA4-58FD01BD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C3DC-5FF8-BFB6-CA6D-4183B3C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0855-D6D5-FE39-3C7E-7DC7263C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8D3D-9B61-D3F1-F81F-43451DD2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B36-949A-09E8-3D23-51EEF89F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12A8-9398-5960-A806-270FE068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C4AC-E30A-6C4A-A014-E2FD63ED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685B-B41D-556B-419B-32429353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2CC9-1883-B3DC-7D81-9B958AA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161E-7F71-FD35-21C2-F4804D3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570-716C-EF55-D306-C39C08D8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AE8B2-EE90-9AED-59FB-78C11709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2A995-F0F1-916D-4CEC-E29B7863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3D475-DD0E-C41D-ECB5-9FD1A4B4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5F3D-4404-E541-A6D7-DD5ECAE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24DA-7063-AF8A-21EC-5186733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F423-EF3E-C50E-0ECC-D3A9BA2B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099F3-B185-A1AC-5923-445404E61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7ABE1-4F61-0E3E-AA72-3E7C2E9CF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5DD44-CD3A-C812-E373-105EEF0AC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EB5F1-C473-0CDB-CEF4-7DEC167C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982EE-7F04-9256-95FA-08C4E994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41536-0B5F-3124-60AD-A6896C1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109F-8FFA-2C28-4664-4923275D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28FC-267D-88C0-C074-E5350EB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D728-3C75-9222-1BF6-99580582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172EF-FC91-0400-FE24-5B70536A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68F2C-09C6-A6FA-200E-A5A0D60A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72E2A-401E-79B2-2AB2-06E83E26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A428-4929-C932-E396-E2129B74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FCD7-35B7-8212-20E4-FBE169AA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746B-C8CA-00E5-41B1-6BD78B51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862B-5A06-8176-84F6-0AE20713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2FC3-4CA8-4D5C-EB2B-637399D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01CC-13DC-6036-5CBB-D12F9AAF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651EE-E714-9D65-E7F3-9628BEB5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80A1-466A-0673-6F93-B53E7844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56BB8-6C83-AC5E-C096-A998D65BF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CDA7E-325C-C121-4F57-7EF379FEE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5E0DB-14C5-493F-6BF6-C036536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20236-C501-7BA8-C6DD-4E56A26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4358-E892-4642-3AC3-2B84775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0E85A-B524-9494-E735-5D0157B3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E272-E52B-F810-565E-6EB97FB0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BBD0-E1D2-2485-9126-EB8D90E09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414DD-D40B-3446-B690-84515C87260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6C3C-A861-C18E-9883-8BE566B4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9A97-E6B2-854E-42AD-92022B58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9D730-7C33-4EBA-D357-944AC54E6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624468"/>
            <a:ext cx="6143625" cy="1918010"/>
          </a:xfrm>
          <a:ln w="635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CLIENTS BILL OF RIGHTS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1A958F-B13C-493F-9379-F8B2A8E2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FB5EAED-0736-41E4-9FF1-75ABE9B8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A11F6D4-9A5C-47E6-8FE1-23C1050E9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6DBB23-7826-41BB-B874-141EA54613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43AD90C-3309-4439-99A6-B9EE5E85B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A3E9337-6002-4002-B793-055F19307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6D3F49-18AE-475F-915A-DF73EF064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 descr="A close-up of a bill of rights&#10;&#10;Description automatically generated">
            <a:extLst>
              <a:ext uri="{FF2B5EF4-FFF2-40B4-BE49-F238E27FC236}">
                <a16:creationId xmlns:a16="http://schemas.microsoft.com/office/drawing/2014/main" id="{C935ECB7-E70C-E33E-C768-1131D8336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891" y="3166946"/>
            <a:ext cx="3219059" cy="3480064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39CF6895-D7D5-6A7B-B146-EDB9F5618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160" y="1360761"/>
            <a:ext cx="2664000" cy="6460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2" name="Picture 21" descr="A person holding a sign&#10;&#10;Description automatically generated">
            <a:extLst>
              <a:ext uri="{FF2B5EF4-FFF2-40B4-BE49-F238E27FC236}">
                <a16:creationId xmlns:a16="http://schemas.microsoft.com/office/drawing/2014/main" id="{BDB8F848-3297-0977-7C55-FC5463311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891" y="3249483"/>
            <a:ext cx="2235778" cy="255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7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976661" y="2027111"/>
            <a:ext cx="10238678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Realities of Pricing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321E47-1379-79CB-2322-38DBCBFA2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15430"/>
              </p:ext>
            </p:extLst>
          </p:nvPr>
        </p:nvGraphicFramePr>
        <p:xfrm>
          <a:off x="838200" y="2948309"/>
          <a:ext cx="3140675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675">
                  <a:extLst>
                    <a:ext uri="{9D8B030D-6E8A-4147-A177-3AD203B41FA5}">
                      <a16:colId xmlns:a16="http://schemas.microsoft.com/office/drawing/2014/main" val="3794578150"/>
                    </a:ext>
                  </a:extLst>
                </a:gridCol>
              </a:tblGrid>
              <a:tr h="3279494">
                <a:tc>
                  <a:txBody>
                    <a:bodyPr/>
                    <a:lstStyle/>
                    <a:p>
                      <a:pPr lvl="0" algn="ctr" defTabSz="914400" fontAlgn="auto">
                        <a:spcAft>
                          <a:spcPts val="0"/>
                        </a:spcAft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Declining Value of Service: Value of services diminishes rapidly after performing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379860"/>
                  </a:ext>
                </a:extLst>
              </a:tr>
            </a:tbl>
          </a:graphicData>
        </a:graphic>
      </p:graphicFrame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80774AB-E383-8C25-9EC4-517F93155654}"/>
              </a:ext>
            </a:extLst>
          </p:cNvPr>
          <p:cNvSpPr/>
          <p:nvPr/>
        </p:nvSpPr>
        <p:spPr>
          <a:xfrm>
            <a:off x="4819135" y="2826360"/>
            <a:ext cx="5496697" cy="855954"/>
          </a:xfrm>
          <a:prstGeom prst="wedgeRoundRectCallout">
            <a:avLst>
              <a:gd name="adj1" fmla="val 60632"/>
              <a:gd name="adj2" fmla="val 16937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889AECB9-FDFB-074E-0007-5B38B660BF5F}"/>
              </a:ext>
            </a:extLst>
          </p:cNvPr>
          <p:cNvSpPr/>
          <p:nvPr/>
        </p:nvSpPr>
        <p:spPr>
          <a:xfrm>
            <a:off x="4819135" y="4031640"/>
            <a:ext cx="6944498" cy="2461235"/>
          </a:xfrm>
          <a:prstGeom prst="wedgeRoundRectCallout">
            <a:avLst>
              <a:gd name="adj1" fmla="val -58985"/>
              <a:gd name="adj2" fmla="val 21059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 understand that. But if I found THE candidate, is there any point in me telling you about him, or should I just take him to other companies?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93675-22EF-FA73-8C4A-F6142BA6E5F9}"/>
              </a:ext>
            </a:extLst>
          </p:cNvPr>
          <p:cNvSpPr txBox="1"/>
          <p:nvPr/>
        </p:nvSpPr>
        <p:spPr>
          <a:xfrm>
            <a:off x="4515364" y="2890391"/>
            <a:ext cx="6104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 don’t have the budget</a:t>
            </a:r>
          </a:p>
        </p:txBody>
      </p:sp>
    </p:spTree>
    <p:extLst>
      <p:ext uri="{BB962C8B-B14F-4D97-AF65-F5344CB8AC3E}">
        <p14:creationId xmlns:p14="http://schemas.microsoft.com/office/powerpoint/2010/main" val="94855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976661" y="1954774"/>
            <a:ext cx="10238678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Splitting the Difference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30C6F3-FD70-567F-AFA1-AF0D8E5CA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54944"/>
              </p:ext>
            </p:extLst>
          </p:nvPr>
        </p:nvGraphicFramePr>
        <p:xfrm>
          <a:off x="295531" y="2803634"/>
          <a:ext cx="2324101" cy="377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1">
                  <a:extLst>
                    <a:ext uri="{9D8B030D-6E8A-4147-A177-3AD203B41FA5}">
                      <a16:colId xmlns:a16="http://schemas.microsoft.com/office/drawing/2014/main" val="1549142129"/>
                    </a:ext>
                  </a:extLst>
                </a:gridCol>
              </a:tblGrid>
              <a:tr h="1736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Fight a bit: “Jostle”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pPr algn="ctr"/>
                      <a:endParaRPr lang="en-US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850983"/>
                  </a:ext>
                </a:extLst>
              </a:tr>
              <a:tr h="1736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They go first!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27165"/>
                  </a:ext>
                </a:extLst>
              </a:tr>
            </a:tbl>
          </a:graphicData>
        </a:graphic>
      </p:graphicFrame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096D4F4-E26F-7D39-2663-5708DBD2458E}"/>
              </a:ext>
            </a:extLst>
          </p:cNvPr>
          <p:cNvSpPr/>
          <p:nvPr/>
        </p:nvSpPr>
        <p:spPr>
          <a:xfrm>
            <a:off x="3583459" y="2803635"/>
            <a:ext cx="8377882" cy="1179836"/>
          </a:xfrm>
          <a:prstGeom prst="wedgeRoundRectCallou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3B085-9244-938E-6C9E-C3C5E5631A52}"/>
              </a:ext>
            </a:extLst>
          </p:cNvPr>
          <p:cNvSpPr txBox="1"/>
          <p:nvPr/>
        </p:nvSpPr>
        <p:spPr>
          <a:xfrm>
            <a:off x="3583459" y="2916499"/>
            <a:ext cx="8155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Ok, I give up. And it’s a shame, because we’re SO close, and I know this market.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BE52277-1381-043B-B1B3-29E709B1CD09}"/>
              </a:ext>
            </a:extLst>
          </p:cNvPr>
          <p:cNvSpPr/>
          <p:nvPr/>
        </p:nvSpPr>
        <p:spPr>
          <a:xfrm>
            <a:off x="2791078" y="4394307"/>
            <a:ext cx="2866769" cy="2134161"/>
          </a:xfrm>
          <a:prstGeom prst="wedgeRoundRectCallout">
            <a:avLst>
              <a:gd name="adj1" fmla="val 4167"/>
              <a:gd name="adj2" fmla="val 57868"/>
              <a:gd name="adj3" fmla="val 16667"/>
            </a:avLst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241CC-A7B7-06B1-F02E-28D6F2A83391}"/>
              </a:ext>
            </a:extLst>
          </p:cNvPr>
          <p:cNvSpPr txBox="1"/>
          <p:nvPr/>
        </p:nvSpPr>
        <p:spPr>
          <a:xfrm>
            <a:off x="2839987" y="4663149"/>
            <a:ext cx="28667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I’m going to try and get this done.</a:t>
            </a:r>
            <a:endParaRPr lang="en-US" sz="32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44F5926B-04C2-C55C-9616-355F3F29D54C}"/>
              </a:ext>
            </a:extLst>
          </p:cNvPr>
          <p:cNvSpPr/>
          <p:nvPr/>
        </p:nvSpPr>
        <p:spPr>
          <a:xfrm>
            <a:off x="9637241" y="4184344"/>
            <a:ext cx="2324100" cy="2400842"/>
          </a:xfrm>
          <a:prstGeom prst="wedgeRoundRectCallout">
            <a:avLst>
              <a:gd name="adj1" fmla="val 6648"/>
              <a:gd name="adj2" fmla="val 58383"/>
              <a:gd name="adj3" fmla="val 16667"/>
            </a:avLst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B67BA2-AFBC-222A-BD67-97911FC9968A}"/>
              </a:ext>
            </a:extLst>
          </p:cNvPr>
          <p:cNvSpPr txBox="1"/>
          <p:nvPr/>
        </p:nvSpPr>
        <p:spPr>
          <a:xfrm>
            <a:off x="9749481" y="4267572"/>
            <a:ext cx="22118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No go. How about 17.5%?</a:t>
            </a:r>
            <a:endParaRPr lang="en-US" sz="32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  <p:pic>
        <p:nvPicPr>
          <p:cNvPr id="19" name="Picture 18" descr="A person holding a stack of money&#10;&#10;Description automatically generated">
            <a:extLst>
              <a:ext uri="{FF2B5EF4-FFF2-40B4-BE49-F238E27FC236}">
                <a16:creationId xmlns:a16="http://schemas.microsoft.com/office/drawing/2014/main" id="{2A26705D-B9E7-A9FD-392A-1129C1B50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293" y="4184343"/>
            <a:ext cx="3624145" cy="23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4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976661" y="1954774"/>
            <a:ext cx="10238678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 Clients have a right to expect you to find them candidates, fast!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48F3CB-F1A3-BE4B-F8F9-88055BC5D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29003"/>
              </p:ext>
            </p:extLst>
          </p:nvPr>
        </p:nvGraphicFramePr>
        <p:xfrm>
          <a:off x="5239265" y="3429000"/>
          <a:ext cx="6549084" cy="3063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271">
                  <a:extLst>
                    <a:ext uri="{9D8B030D-6E8A-4147-A177-3AD203B41FA5}">
                      <a16:colId xmlns:a16="http://schemas.microsoft.com/office/drawing/2014/main" val="1454149387"/>
                    </a:ext>
                  </a:extLst>
                </a:gridCol>
                <a:gridCol w="1637271">
                  <a:extLst>
                    <a:ext uri="{9D8B030D-6E8A-4147-A177-3AD203B41FA5}">
                      <a16:colId xmlns:a16="http://schemas.microsoft.com/office/drawing/2014/main" val="907666975"/>
                    </a:ext>
                  </a:extLst>
                </a:gridCol>
                <a:gridCol w="1637271">
                  <a:extLst>
                    <a:ext uri="{9D8B030D-6E8A-4147-A177-3AD203B41FA5}">
                      <a16:colId xmlns:a16="http://schemas.microsoft.com/office/drawing/2014/main" val="2382378205"/>
                    </a:ext>
                  </a:extLst>
                </a:gridCol>
                <a:gridCol w="1637271">
                  <a:extLst>
                    <a:ext uri="{9D8B030D-6E8A-4147-A177-3AD203B41FA5}">
                      <a16:colId xmlns:a16="http://schemas.microsoft.com/office/drawing/2014/main" val="835826192"/>
                    </a:ext>
                  </a:extLst>
                </a:gridCol>
              </a:tblGrid>
              <a:tr h="10212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181168"/>
                  </a:ext>
                </a:extLst>
              </a:tr>
              <a:tr h="10212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79310"/>
                  </a:ext>
                </a:extLst>
              </a:tr>
              <a:tr h="102129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119751"/>
                  </a:ext>
                </a:extLst>
              </a:tr>
            </a:tbl>
          </a:graphicData>
        </a:graphic>
      </p:graphicFrame>
      <p:pic>
        <p:nvPicPr>
          <p:cNvPr id="9" name="Picture 8" descr="A cartoon snail with a red and yellow shell&#10;&#10;Description automatically generated">
            <a:extLst>
              <a:ext uri="{FF2B5EF4-FFF2-40B4-BE49-F238E27FC236}">
                <a16:creationId xmlns:a16="http://schemas.microsoft.com/office/drawing/2014/main" id="{09B94A01-52B3-73CE-8A93-8BB89B68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4" y="3826009"/>
            <a:ext cx="4755595" cy="200637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38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408249" y="2201908"/>
            <a:ext cx="6659815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 most Perm Recruiters, fill time has increased by: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872051-FAA2-DFBA-E648-A679FAC11C59}"/>
              </a:ext>
            </a:extLst>
          </p:cNvPr>
          <p:cNvSpPr txBox="1"/>
          <p:nvPr/>
        </p:nvSpPr>
        <p:spPr>
          <a:xfrm>
            <a:off x="408250" y="4127157"/>
            <a:ext cx="2680939" cy="92333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69434-1FEC-29A0-C5FD-D6978F7970B5}"/>
              </a:ext>
            </a:extLst>
          </p:cNvPr>
          <p:cNvSpPr txBox="1"/>
          <p:nvPr/>
        </p:nvSpPr>
        <p:spPr>
          <a:xfrm>
            <a:off x="5115697" y="3790348"/>
            <a:ext cx="2680939" cy="170816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</a:rPr>
              <a:t>To present candidates within…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3E5C01A-9442-BD0A-1898-9492E79EFD3C}"/>
              </a:ext>
            </a:extLst>
          </p:cNvPr>
          <p:cNvSpPr/>
          <p:nvPr/>
        </p:nvSpPr>
        <p:spPr>
          <a:xfrm>
            <a:off x="3358088" y="4172945"/>
            <a:ext cx="1433384" cy="9429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neon sign with numbers and arrow&#10;&#10;Description automatically generated">
            <a:extLst>
              <a:ext uri="{FF2B5EF4-FFF2-40B4-BE49-F238E27FC236}">
                <a16:creationId xmlns:a16="http://schemas.microsoft.com/office/drawing/2014/main" id="{DCF2806C-8732-E350-B114-0475305FD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861" y="3790348"/>
            <a:ext cx="3747182" cy="2756115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6" name="Picture 15" descr="A blue number with a percent sign&#10;&#10;Description automatically generated">
            <a:extLst>
              <a:ext uri="{FF2B5EF4-FFF2-40B4-BE49-F238E27FC236}">
                <a16:creationId xmlns:a16="http://schemas.microsoft.com/office/drawing/2014/main" id="{7444500F-B0BE-B6C4-32A4-B64746F6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006" y="1946656"/>
            <a:ext cx="3270358" cy="14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3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1062681" y="2201908"/>
            <a:ext cx="100584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do we DO for our money?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620067-C9EB-E36B-DF18-97E0983CF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40341"/>
              </p:ext>
            </p:extLst>
          </p:nvPr>
        </p:nvGraphicFramePr>
        <p:xfrm>
          <a:off x="3459892" y="3421014"/>
          <a:ext cx="5436973" cy="30081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36973">
                  <a:extLst>
                    <a:ext uri="{9D8B030D-6E8A-4147-A177-3AD203B41FA5}">
                      <a16:colId xmlns:a16="http://schemas.microsoft.com/office/drawing/2014/main" val="3122301221"/>
                    </a:ext>
                  </a:extLst>
                </a:gridCol>
              </a:tblGrid>
              <a:tr h="100270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entury Gothic" panose="020B0502020202020204" pitchFamily="34" charset="0"/>
                        </a:rPr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8698"/>
                  </a:ext>
                </a:extLst>
              </a:tr>
              <a:tr h="1002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latin typeface="Century Gothic" panose="020B0502020202020204" pitchFamily="34" charset="0"/>
                        </a:rPr>
                        <a:t>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03728"/>
                  </a:ext>
                </a:extLst>
              </a:tr>
              <a:tr h="1002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latin typeface="Century Gothic" panose="020B0502020202020204" pitchFamily="34" charset="0"/>
                        </a:rPr>
                        <a:t>DELIVER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428232"/>
                  </a:ext>
                </a:extLst>
              </a:tr>
            </a:tbl>
          </a:graphicData>
        </a:graphic>
      </p:graphicFrame>
      <p:pic>
        <p:nvPicPr>
          <p:cNvPr id="9" name="Picture 8" descr="A cartoon of a person holding a magnifying glass&#10;&#10;Description automatically generated">
            <a:extLst>
              <a:ext uri="{FF2B5EF4-FFF2-40B4-BE49-F238E27FC236}">
                <a16:creationId xmlns:a16="http://schemas.microsoft.com/office/drawing/2014/main" id="{1CC71175-D624-640C-2758-C0C09CCD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78" y="3743564"/>
            <a:ext cx="2901125" cy="2363013"/>
          </a:xfrm>
          <a:prstGeom prst="rect">
            <a:avLst/>
          </a:prstGeom>
          <a:noFill/>
          <a:ln w="63500">
            <a:solidFill>
              <a:schemeClr val="dk1"/>
            </a:solidFill>
          </a:ln>
        </p:spPr>
      </p:pic>
      <p:pic>
        <p:nvPicPr>
          <p:cNvPr id="11" name="Picture 10" descr="Cartoon of a person in a hat&#10;&#10;Description automatically generated">
            <a:extLst>
              <a:ext uri="{FF2B5EF4-FFF2-40B4-BE49-F238E27FC236}">
                <a16:creationId xmlns:a16="http://schemas.microsoft.com/office/drawing/2014/main" id="{65C38F12-D759-181D-8A84-176F4F4C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653" y="3173507"/>
            <a:ext cx="2721913" cy="32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3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1062681" y="2201908"/>
            <a:ext cx="100584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Deliver- ables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200C11-8BFA-11FB-28AF-BDA6BF25A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14767"/>
              </p:ext>
            </p:extLst>
          </p:nvPr>
        </p:nvGraphicFramePr>
        <p:xfrm>
          <a:off x="1035111" y="3225114"/>
          <a:ext cx="6477798" cy="330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749">
                  <a:extLst>
                    <a:ext uri="{9D8B030D-6E8A-4147-A177-3AD203B41FA5}">
                      <a16:colId xmlns:a16="http://schemas.microsoft.com/office/drawing/2014/main" val="2448138441"/>
                    </a:ext>
                  </a:extLst>
                </a:gridCol>
                <a:gridCol w="1495779">
                  <a:extLst>
                    <a:ext uri="{9D8B030D-6E8A-4147-A177-3AD203B41FA5}">
                      <a16:colId xmlns:a16="http://schemas.microsoft.com/office/drawing/2014/main" val="4141747188"/>
                    </a:ext>
                  </a:extLst>
                </a:gridCol>
                <a:gridCol w="4399270">
                  <a:extLst>
                    <a:ext uri="{9D8B030D-6E8A-4147-A177-3AD203B41FA5}">
                      <a16:colId xmlns:a16="http://schemas.microsoft.com/office/drawing/2014/main" val="100163121"/>
                    </a:ext>
                  </a:extLst>
                </a:gridCol>
              </a:tblGrid>
              <a:tr h="660045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Delayed Offer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939410"/>
                  </a:ext>
                </a:extLst>
              </a:tr>
              <a:tr h="6600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Offer was too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97549"/>
                  </a:ext>
                </a:extLst>
              </a:tr>
              <a:tr h="6600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No Idea!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1225"/>
                  </a:ext>
                </a:extLst>
              </a:tr>
              <a:tr h="6600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Another Offer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81197"/>
                  </a:ext>
                </a:extLst>
              </a:tr>
              <a:tr h="6600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Counter Offer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1289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CBCE06-418E-D928-DDAF-510C9F22A360}"/>
              </a:ext>
            </a:extLst>
          </p:cNvPr>
          <p:cNvSpPr txBox="1"/>
          <p:nvPr/>
        </p:nvSpPr>
        <p:spPr>
          <a:xfrm rot="5400000">
            <a:off x="-556840" y="5048521"/>
            <a:ext cx="382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TURNDOWN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73E03A5-FCCC-1DBB-C05F-445715CA666D}"/>
              </a:ext>
            </a:extLst>
          </p:cNvPr>
          <p:cNvSpPr/>
          <p:nvPr/>
        </p:nvSpPr>
        <p:spPr>
          <a:xfrm>
            <a:off x="7784756" y="3429000"/>
            <a:ext cx="4201297" cy="2922373"/>
          </a:xfrm>
          <a:prstGeom prst="wedgeRoundRectCallout">
            <a:avLst>
              <a:gd name="adj1" fmla="val -48891"/>
              <a:gd name="adj2" fmla="val 633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Have you ever made an offer to a candidate who didn’t accept? What was the reason?</a:t>
            </a:r>
            <a:endParaRPr lang="en-US" sz="2800" i="1" dirty="0">
              <a:solidFill>
                <a:schemeClr val="bg1"/>
              </a:solidFill>
              <a:latin typeface="Century Gothic" panose="020B0502020202020204" pitchFamily="34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5791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395416" y="2201908"/>
            <a:ext cx="11219935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Clients have a right to expect 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BCE06-418E-D928-DDAF-510C9F22A360}"/>
              </a:ext>
            </a:extLst>
          </p:cNvPr>
          <p:cNvSpPr txBox="1"/>
          <p:nvPr/>
        </p:nvSpPr>
        <p:spPr>
          <a:xfrm rot="5400000">
            <a:off x="-556840" y="5048521"/>
            <a:ext cx="382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TURNDOWN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73E03A5-FCCC-1DBB-C05F-445715CA666D}"/>
              </a:ext>
            </a:extLst>
          </p:cNvPr>
          <p:cNvSpPr/>
          <p:nvPr/>
        </p:nvSpPr>
        <p:spPr>
          <a:xfrm>
            <a:off x="9844211" y="3429000"/>
            <a:ext cx="2141841" cy="2763438"/>
          </a:xfrm>
          <a:prstGeom prst="wedgeRoundRectCallout">
            <a:avLst>
              <a:gd name="adj1" fmla="val -48891"/>
              <a:gd name="adj2" fmla="val 633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bg1"/>
              </a:solidFill>
              <a:latin typeface="Century Gothic" panose="020B0502020202020204" pitchFamily="34" charset="0"/>
              <a:cs typeface="Comic Sans MS"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How are you verifying?</a:t>
            </a:r>
          </a:p>
          <a:p>
            <a:pPr algn="ctr"/>
            <a:endParaRPr lang="en-US" sz="3200" b="1" i="1" dirty="0">
              <a:solidFill>
                <a:schemeClr val="bg1"/>
              </a:solidFill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43E3A-8073-B184-8E03-B5FCEDE385C8}"/>
              </a:ext>
            </a:extLst>
          </p:cNvPr>
          <p:cNvSpPr txBox="1"/>
          <p:nvPr/>
        </p:nvSpPr>
        <p:spPr>
          <a:xfrm>
            <a:off x="230660" y="3429000"/>
            <a:ext cx="8303741" cy="58477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Reference Checks have been in decline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 Blac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B7D50-E5D4-694E-EAC5-88FF3EB8D81C}"/>
              </a:ext>
            </a:extLst>
          </p:cNvPr>
          <p:cNvSpPr txBox="1"/>
          <p:nvPr/>
        </p:nvSpPr>
        <p:spPr>
          <a:xfrm>
            <a:off x="230659" y="4547286"/>
            <a:ext cx="4094205" cy="58477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People tell the truth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929E7-BFED-4B6A-8678-85EAB834EA82}"/>
              </a:ext>
            </a:extLst>
          </p:cNvPr>
          <p:cNvSpPr txBox="1"/>
          <p:nvPr/>
        </p:nvSpPr>
        <p:spPr>
          <a:xfrm>
            <a:off x="7360580" y="4496278"/>
            <a:ext cx="2372606" cy="58477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Of the time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 Blac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EBCF62-E5D2-95A1-482C-2056541ECC50}"/>
              </a:ext>
            </a:extLst>
          </p:cNvPr>
          <p:cNvSpPr txBox="1"/>
          <p:nvPr/>
        </p:nvSpPr>
        <p:spPr>
          <a:xfrm>
            <a:off x="230659" y="5580727"/>
            <a:ext cx="2907957" cy="1077218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They call back!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B3EEC-691A-C236-A275-DF14683FE380}"/>
              </a:ext>
            </a:extLst>
          </p:cNvPr>
          <p:cNvSpPr txBox="1"/>
          <p:nvPr/>
        </p:nvSpPr>
        <p:spPr>
          <a:xfrm>
            <a:off x="3464011" y="5715384"/>
            <a:ext cx="6231919" cy="95410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Their “Emailed Quotes” become powerful presentation tools.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 Black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A55855-C075-59B9-64EE-5C2955FB2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431" y="4125268"/>
            <a:ext cx="2693884" cy="13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395416" y="2201908"/>
            <a:ext cx="11219935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4. Clients have a right to use Social Media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BCE06-418E-D928-DDAF-510C9F22A360}"/>
              </a:ext>
            </a:extLst>
          </p:cNvPr>
          <p:cNvSpPr txBox="1"/>
          <p:nvPr/>
        </p:nvSpPr>
        <p:spPr>
          <a:xfrm rot="5400000">
            <a:off x="-556840" y="5048521"/>
            <a:ext cx="382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TURNDOWN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43E3A-8073-B184-8E03-B5FCEDE385C8}"/>
              </a:ext>
            </a:extLst>
          </p:cNvPr>
          <p:cNvSpPr txBox="1"/>
          <p:nvPr/>
        </p:nvSpPr>
        <p:spPr>
          <a:xfrm>
            <a:off x="2507392" y="3128626"/>
            <a:ext cx="4796482" cy="58477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“Ad Revenue” Model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CD5D97-41B4-22F7-616F-5F04DCD8C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12733"/>
              </p:ext>
            </p:extLst>
          </p:nvPr>
        </p:nvGraphicFramePr>
        <p:xfrm>
          <a:off x="77938" y="3948207"/>
          <a:ext cx="8998329" cy="254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533">
                  <a:extLst>
                    <a:ext uri="{9D8B030D-6E8A-4147-A177-3AD203B41FA5}">
                      <a16:colId xmlns:a16="http://schemas.microsoft.com/office/drawing/2014/main" val="994161040"/>
                    </a:ext>
                  </a:extLst>
                </a:gridCol>
                <a:gridCol w="5091796">
                  <a:extLst>
                    <a:ext uri="{9D8B030D-6E8A-4147-A177-3AD203B41FA5}">
                      <a16:colId xmlns:a16="http://schemas.microsoft.com/office/drawing/2014/main" val="280972920"/>
                    </a:ext>
                  </a:extLst>
                </a:gridCol>
              </a:tblGrid>
              <a:tr h="6361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Write an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LinkedIn Status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238115"/>
                  </a:ext>
                </a:extLst>
              </a:tr>
              <a:tr h="6361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Database Email 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LinkedIn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71259"/>
                  </a:ext>
                </a:extLst>
              </a:tr>
              <a:tr h="6361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Post to PNet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Online Publications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47215"/>
                  </a:ext>
                </a:extLst>
              </a:tr>
              <a:tr h="6361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LinkedIn / Twitter / Facebook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515809"/>
                  </a:ext>
                </a:extLst>
              </a:tr>
            </a:tbl>
          </a:graphicData>
        </a:graphic>
      </p:graphicFrame>
      <p:pic>
        <p:nvPicPr>
          <p:cNvPr id="9" name="Picture 8" descr="A group of logos on a red background&#10;&#10;Description automatically generated">
            <a:extLst>
              <a:ext uri="{FF2B5EF4-FFF2-40B4-BE49-F238E27FC236}">
                <a16:creationId xmlns:a16="http://schemas.microsoft.com/office/drawing/2014/main" id="{FF1F986A-8D7D-8207-C00D-C73C3820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261" y="3948207"/>
            <a:ext cx="2544668" cy="254466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734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395417" y="2201908"/>
            <a:ext cx="11219934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5. Clients have a right to expect that you have access to Candidates that no-one else does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BCE06-418E-D928-DDAF-510C9F22A360}"/>
              </a:ext>
            </a:extLst>
          </p:cNvPr>
          <p:cNvSpPr txBox="1"/>
          <p:nvPr/>
        </p:nvSpPr>
        <p:spPr>
          <a:xfrm rot="5400000">
            <a:off x="-556840" y="5048521"/>
            <a:ext cx="382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TURNDOWN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CD5D97-41B4-22F7-616F-5F04DCD8C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25720"/>
              </p:ext>
            </p:extLst>
          </p:nvPr>
        </p:nvGraphicFramePr>
        <p:xfrm>
          <a:off x="395416" y="3948207"/>
          <a:ext cx="8128651" cy="190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628">
                  <a:extLst>
                    <a:ext uri="{9D8B030D-6E8A-4147-A177-3AD203B41FA5}">
                      <a16:colId xmlns:a16="http://schemas.microsoft.com/office/drawing/2014/main" val="994161040"/>
                    </a:ext>
                  </a:extLst>
                </a:gridCol>
                <a:gridCol w="4355023">
                  <a:extLst>
                    <a:ext uri="{9D8B030D-6E8A-4147-A177-3AD203B41FA5}">
                      <a16:colId xmlns:a16="http://schemas.microsoft.com/office/drawing/2014/main" val="280972920"/>
                    </a:ext>
                  </a:extLst>
                </a:gridCol>
              </a:tblGrid>
              <a:tr h="6361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Recruiting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LinkedIn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238115"/>
                  </a:ext>
                </a:extLst>
              </a:tr>
              <a:tr h="6361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Referrals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Trade Shows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71259"/>
                  </a:ext>
                </a:extLst>
              </a:tr>
              <a:tr h="6361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Job Sites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Marketing Call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47215"/>
                  </a:ext>
                </a:extLst>
              </a:tr>
            </a:tbl>
          </a:graphicData>
        </a:graphic>
      </p:graphicFrame>
      <p:pic>
        <p:nvPicPr>
          <p:cNvPr id="15" name="Picture 1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655228A-03BF-F3F0-6C1C-1EEB795E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94" y="3429000"/>
            <a:ext cx="2200006" cy="3312097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78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395417" y="2201908"/>
            <a:ext cx="11219934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Clients have a right to expect that you have access to Candidates that no-one else does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BCE06-418E-D928-DDAF-510C9F22A360}"/>
              </a:ext>
            </a:extLst>
          </p:cNvPr>
          <p:cNvSpPr txBox="1"/>
          <p:nvPr/>
        </p:nvSpPr>
        <p:spPr>
          <a:xfrm rot="5400000">
            <a:off x="-556840" y="5048521"/>
            <a:ext cx="382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TURNDOWN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7CD20-9D28-54E8-F1D4-C68AA79EF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24775"/>
              </p:ext>
            </p:extLst>
          </p:nvPr>
        </p:nvGraphicFramePr>
        <p:xfrm>
          <a:off x="395418" y="3578875"/>
          <a:ext cx="7982463" cy="256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769">
                  <a:extLst>
                    <a:ext uri="{9D8B030D-6E8A-4147-A177-3AD203B41FA5}">
                      <a16:colId xmlns:a16="http://schemas.microsoft.com/office/drawing/2014/main" val="1450515813"/>
                    </a:ext>
                  </a:extLst>
                </a:gridCol>
                <a:gridCol w="3758186">
                  <a:extLst>
                    <a:ext uri="{9D8B030D-6E8A-4147-A177-3AD203B41FA5}">
                      <a16:colId xmlns:a16="http://schemas.microsoft.com/office/drawing/2014/main" val="4098969209"/>
                    </a:ext>
                  </a:extLst>
                </a:gridCol>
                <a:gridCol w="2026508">
                  <a:extLst>
                    <a:ext uri="{9D8B030D-6E8A-4147-A177-3AD203B41FA5}">
                      <a16:colId xmlns:a16="http://schemas.microsoft.com/office/drawing/2014/main" val="1295540578"/>
                    </a:ext>
                  </a:extLst>
                </a:gridCol>
              </a:tblGrid>
              <a:tr h="640990">
                <a:tc rowSpan="4">
                  <a:txBody>
                    <a:bodyPr/>
                    <a:lstStyle/>
                    <a:p>
                      <a:endParaRPr lang="en-US" sz="40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4000" b="1" dirty="0">
                          <a:latin typeface="Century Gothic" panose="020B0502020202020204" pitchFamily="34" charset="0"/>
                        </a:rPr>
                        <a:t>How long known?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0 – 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25679"/>
                  </a:ext>
                </a:extLst>
              </a:tr>
              <a:tr h="6409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3 – 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11525"/>
                  </a:ext>
                </a:extLst>
              </a:tr>
              <a:tr h="6409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6 – 12 months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74186"/>
                  </a:ext>
                </a:extLst>
              </a:tr>
              <a:tr h="6409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Over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74229"/>
                  </a:ext>
                </a:extLst>
              </a:tr>
            </a:tbl>
          </a:graphicData>
        </a:graphic>
      </p:graphicFrame>
      <p:pic>
        <p:nvPicPr>
          <p:cNvPr id="8" name="Picture 7" descr="A group of people walking in different colors&#10;&#10;Description automatically generated">
            <a:extLst>
              <a:ext uri="{FF2B5EF4-FFF2-40B4-BE49-F238E27FC236}">
                <a16:creationId xmlns:a16="http://schemas.microsoft.com/office/drawing/2014/main" id="{C47979DB-91A5-6951-F5CB-2C3313F7D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881" y="3790345"/>
            <a:ext cx="3418701" cy="26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5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4DAA-C8E2-4493-93F8-75A414E0B978}"/>
              </a:ext>
            </a:extLst>
          </p:cNvPr>
          <p:cNvSpPr txBox="1"/>
          <p:nvPr/>
        </p:nvSpPr>
        <p:spPr>
          <a:xfrm>
            <a:off x="838200" y="2001181"/>
            <a:ext cx="4157547" cy="12121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ANGRY OWNERS</a:t>
            </a:r>
          </a:p>
          <a:p>
            <a:pPr algn="ctr"/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3B246-9A11-E8E1-9D33-B5996C4A2BDE}"/>
              </a:ext>
            </a:extLst>
          </p:cNvPr>
          <p:cNvSpPr txBox="1"/>
          <p:nvPr/>
        </p:nvSpPr>
        <p:spPr>
          <a:xfrm>
            <a:off x="5215055" y="2216869"/>
            <a:ext cx="3237570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Give us the “Basics”</a:t>
            </a: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73CA1-0695-D186-E39C-791C24245EA8}"/>
              </a:ext>
            </a:extLst>
          </p:cNvPr>
          <p:cNvSpPr txBox="1"/>
          <p:nvPr/>
        </p:nvSpPr>
        <p:spPr>
          <a:xfrm>
            <a:off x="5215054" y="3769112"/>
            <a:ext cx="3233739" cy="286232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Everything has changed. Show us the “new way”.</a:t>
            </a: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  <p:pic>
        <p:nvPicPr>
          <p:cNvPr id="8" name="Picture 7" descr="A person with smoke coming out of his ears&#10;&#10;Description automatically generated">
            <a:extLst>
              <a:ext uri="{FF2B5EF4-FFF2-40B4-BE49-F238E27FC236}">
                <a16:creationId xmlns:a16="http://schemas.microsoft.com/office/drawing/2014/main" id="{9C2935FA-E322-645E-299D-8B221DEE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47" y="3584575"/>
            <a:ext cx="4381500" cy="29083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0" name="Picture 9" descr="A person yelling on a phone&#10;&#10;Description automatically generated">
            <a:extLst>
              <a:ext uri="{FF2B5EF4-FFF2-40B4-BE49-F238E27FC236}">
                <a16:creationId xmlns:a16="http://schemas.microsoft.com/office/drawing/2014/main" id="{8805D00F-12F0-57FD-F9EF-928A18C2F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100" y="2817033"/>
            <a:ext cx="3233738" cy="269294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6537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359791" y="2021235"/>
            <a:ext cx="11219934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6. Clients have a right to know the current status of the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BCE06-418E-D928-DDAF-510C9F22A360}"/>
              </a:ext>
            </a:extLst>
          </p:cNvPr>
          <p:cNvSpPr txBox="1"/>
          <p:nvPr/>
        </p:nvSpPr>
        <p:spPr>
          <a:xfrm rot="5400000">
            <a:off x="-556840" y="5048521"/>
            <a:ext cx="382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TURNDOWN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2F66202-960C-8C7F-6118-7A38A22B6C48}"/>
              </a:ext>
            </a:extLst>
          </p:cNvPr>
          <p:cNvSpPr/>
          <p:nvPr/>
        </p:nvSpPr>
        <p:spPr>
          <a:xfrm>
            <a:off x="5593277" y="3577422"/>
            <a:ext cx="6182231" cy="2416689"/>
          </a:xfrm>
          <a:prstGeom prst="wedgeRoundRectCallout">
            <a:avLst>
              <a:gd name="adj1" fmla="val -58130"/>
              <a:gd name="adj2" fmla="val 44219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One of the things that separates us from agencies that charge less is that you will always know where you stand with us.</a:t>
            </a:r>
          </a:p>
        </p:txBody>
      </p:sp>
      <p:pic>
        <p:nvPicPr>
          <p:cNvPr id="11" name="Picture 10" descr="A red rubber duck in front of yellow rubber ducks&#10;&#10;Description automatically generated">
            <a:extLst>
              <a:ext uri="{FF2B5EF4-FFF2-40B4-BE49-F238E27FC236}">
                <a16:creationId xmlns:a16="http://schemas.microsoft.com/office/drawing/2014/main" id="{9F1127CE-E504-6F78-A5EE-CA484577D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3" y="3326163"/>
            <a:ext cx="4192300" cy="2667948"/>
          </a:xfrm>
          <a:prstGeom prst="rect">
            <a:avLst/>
          </a:prstGeom>
          <a:ln w="63500"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545358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359791" y="2021235"/>
            <a:ext cx="11219934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7. Clients have a right to expect YOU to push them.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BCE06-418E-D928-DDAF-510C9F22A360}"/>
              </a:ext>
            </a:extLst>
          </p:cNvPr>
          <p:cNvSpPr txBox="1"/>
          <p:nvPr/>
        </p:nvSpPr>
        <p:spPr>
          <a:xfrm rot="5400000">
            <a:off x="-556840" y="5048521"/>
            <a:ext cx="382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TURNDOWN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2F66202-960C-8C7F-6118-7A38A22B6C48}"/>
              </a:ext>
            </a:extLst>
          </p:cNvPr>
          <p:cNvSpPr/>
          <p:nvPr/>
        </p:nvSpPr>
        <p:spPr>
          <a:xfrm>
            <a:off x="7124589" y="2941047"/>
            <a:ext cx="4646575" cy="1451778"/>
          </a:xfrm>
          <a:prstGeom prst="wedgeRoundRectCallout">
            <a:avLst>
              <a:gd name="adj1" fmla="val -71249"/>
              <a:gd name="adj2" fmla="val -19932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No, that won’t work. Can you do it sooner?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7117C-FEA7-8C2D-6CF9-BC759ADBB387}"/>
              </a:ext>
            </a:extLst>
          </p:cNvPr>
          <p:cNvSpPr txBox="1"/>
          <p:nvPr/>
        </p:nvSpPr>
        <p:spPr>
          <a:xfrm>
            <a:off x="1062680" y="2897560"/>
            <a:ext cx="3953933" cy="58477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Sense of Urgency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BE1EB-6D34-532E-2BDB-6886A0C66DB1}"/>
              </a:ext>
            </a:extLst>
          </p:cNvPr>
          <p:cNvSpPr txBox="1"/>
          <p:nvPr/>
        </p:nvSpPr>
        <p:spPr>
          <a:xfrm>
            <a:off x="1062680" y="3775035"/>
            <a:ext cx="3953933" cy="58477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Nothing can wait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2B905-7D86-A103-1BA7-CB379C3BF752}"/>
              </a:ext>
            </a:extLst>
          </p:cNvPr>
          <p:cNvSpPr txBox="1"/>
          <p:nvPr/>
        </p:nvSpPr>
        <p:spPr>
          <a:xfrm>
            <a:off x="1062679" y="4652510"/>
            <a:ext cx="3953933" cy="156966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Paranoid about uncontrolled variables</a:t>
            </a:r>
          </a:p>
        </p:txBody>
      </p:sp>
      <p:pic>
        <p:nvPicPr>
          <p:cNvPr id="10" name="Picture 9" descr="Cartoon a cartoon of a person peeking through a blue curtain&#10;&#10;Description automatically generated">
            <a:extLst>
              <a:ext uri="{FF2B5EF4-FFF2-40B4-BE49-F238E27FC236}">
                <a16:creationId xmlns:a16="http://schemas.microsoft.com/office/drawing/2014/main" id="{9F1C56AF-2951-205C-5673-B4FDB69B6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758" y="4652510"/>
            <a:ext cx="3155894" cy="21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376724" y="2679276"/>
            <a:ext cx="5939409" cy="206210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8. Clients have a right to expect that you are in the head of the candidate throughout the process.</a:t>
            </a:r>
          </a:p>
        </p:txBody>
      </p:sp>
      <p:pic>
        <p:nvPicPr>
          <p:cNvPr id="11" name="Picture 10" descr="A silhouette of a person's head with a keyhole in the middle&#10;&#10;Description automatically generated">
            <a:extLst>
              <a:ext uri="{FF2B5EF4-FFF2-40B4-BE49-F238E27FC236}">
                <a16:creationId xmlns:a16="http://schemas.microsoft.com/office/drawing/2014/main" id="{2BB50A7B-C3CC-47AF-3764-DF74ABBE5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94" y="2021234"/>
            <a:ext cx="5011873" cy="326196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893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CLIENTS BILL OF RIGHTS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 descr="A street sign and a traffic light&#10;&#10;Description automatically generated">
            <a:extLst>
              <a:ext uri="{FF2B5EF4-FFF2-40B4-BE49-F238E27FC236}">
                <a16:creationId xmlns:a16="http://schemas.microsoft.com/office/drawing/2014/main" id="{A1671D8D-2D1B-3947-16B6-04DF5684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175933"/>
            <a:ext cx="4610100" cy="38608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4BF45A3-A19F-FD4F-B454-5A91E33B2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566" y="2006599"/>
            <a:ext cx="4182533" cy="4182533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8582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EBE772-FC6C-BEC2-11A1-937F333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12CED-4486-5478-5F29-C06060682C34}"/>
              </a:ext>
            </a:extLst>
          </p:cNvPr>
          <p:cNvSpPr txBox="1"/>
          <p:nvPr/>
        </p:nvSpPr>
        <p:spPr>
          <a:xfrm>
            <a:off x="333379" y="2216869"/>
            <a:ext cx="4157546" cy="64633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RESEARCH STUDY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69A2A5-6440-B412-25C4-29CB2C40A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62626"/>
              </p:ext>
            </p:extLst>
          </p:nvPr>
        </p:nvGraphicFramePr>
        <p:xfrm>
          <a:off x="4795023" y="2216869"/>
          <a:ext cx="7063599" cy="4169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533">
                  <a:extLst>
                    <a:ext uri="{9D8B030D-6E8A-4147-A177-3AD203B41FA5}">
                      <a16:colId xmlns:a16="http://schemas.microsoft.com/office/drawing/2014/main" val="2096929546"/>
                    </a:ext>
                  </a:extLst>
                </a:gridCol>
                <a:gridCol w="2354533">
                  <a:extLst>
                    <a:ext uri="{9D8B030D-6E8A-4147-A177-3AD203B41FA5}">
                      <a16:colId xmlns:a16="http://schemas.microsoft.com/office/drawing/2014/main" val="2720544243"/>
                    </a:ext>
                  </a:extLst>
                </a:gridCol>
                <a:gridCol w="2354533">
                  <a:extLst>
                    <a:ext uri="{9D8B030D-6E8A-4147-A177-3AD203B41FA5}">
                      <a16:colId xmlns:a16="http://schemas.microsoft.com/office/drawing/2014/main" val="235204304"/>
                    </a:ext>
                  </a:extLst>
                </a:gridCol>
              </a:tblGrid>
              <a:tr h="898663">
                <a:tc row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74%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Said there was a gap between them and their parents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80763"/>
                  </a:ext>
                </a:extLst>
              </a:tr>
              <a:tr h="9584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79%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260891"/>
                  </a:ext>
                </a:extLst>
              </a:tr>
              <a:tr h="1156288">
                <a:tc row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be a good parent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64322"/>
                  </a:ext>
                </a:extLst>
              </a:tr>
              <a:tr h="11562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successful marriage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946293"/>
                  </a:ext>
                </a:extLst>
              </a:tr>
            </a:tbl>
          </a:graphicData>
        </a:graphic>
      </p:graphicFrame>
      <p:pic>
        <p:nvPicPr>
          <p:cNvPr id="10" name="Picture 9" descr="A group of post-it notes with words on them&#10;&#10;Description automatically generated">
            <a:extLst>
              <a:ext uri="{FF2B5EF4-FFF2-40B4-BE49-F238E27FC236}">
                <a16:creationId xmlns:a16="http://schemas.microsoft.com/office/drawing/2014/main" id="{9DBAFCC0-890D-715C-CC97-E84D63FB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8" y="3429000"/>
            <a:ext cx="4157546" cy="267270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9856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926332-A1CE-BE4C-0804-EFED3E8E11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4E1A40-9EAD-A4CB-F3D9-FEA2D8FB8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53213"/>
              </p:ext>
            </p:extLst>
          </p:nvPr>
        </p:nvGraphicFramePr>
        <p:xfrm>
          <a:off x="3814762" y="2000250"/>
          <a:ext cx="753903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519">
                  <a:extLst>
                    <a:ext uri="{9D8B030D-6E8A-4147-A177-3AD203B41FA5}">
                      <a16:colId xmlns:a16="http://schemas.microsoft.com/office/drawing/2014/main" val="2038963980"/>
                    </a:ext>
                  </a:extLst>
                </a:gridCol>
                <a:gridCol w="3769519">
                  <a:extLst>
                    <a:ext uri="{9D8B030D-6E8A-4147-A177-3AD203B41FA5}">
                      <a16:colId xmlns:a16="http://schemas.microsoft.com/office/drawing/2014/main" val="3443196001"/>
                    </a:ext>
                  </a:extLst>
                </a:gridCol>
              </a:tblGrid>
              <a:tr h="845820">
                <a:tc>
                  <a:txBody>
                    <a:bodyPr/>
                    <a:lstStyle/>
                    <a:p>
                      <a:pPr lvl="0" algn="ctr" defTabSz="914400" fontAlgn="auto">
                        <a:spcAft>
                          <a:spcPts val="0"/>
                        </a:spcAft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Millenials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noProof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Technology Unites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pPr algn="ctr"/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56492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Boomers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pPr algn="ctr"/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noProof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Technology Isolates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pPr algn="ctr"/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841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89A182-5275-4DBB-315A-9DA6388F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69257"/>
              </p:ext>
            </p:extLst>
          </p:nvPr>
        </p:nvGraphicFramePr>
        <p:xfrm>
          <a:off x="3967162" y="4108862"/>
          <a:ext cx="738663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319">
                  <a:extLst>
                    <a:ext uri="{9D8B030D-6E8A-4147-A177-3AD203B41FA5}">
                      <a16:colId xmlns:a16="http://schemas.microsoft.com/office/drawing/2014/main" val="2038963980"/>
                    </a:ext>
                  </a:extLst>
                </a:gridCol>
                <a:gridCol w="3693319">
                  <a:extLst>
                    <a:ext uri="{9D8B030D-6E8A-4147-A177-3AD203B41FA5}">
                      <a16:colId xmlns:a16="http://schemas.microsoft.com/office/drawing/2014/main" val="3443196001"/>
                    </a:ext>
                  </a:extLst>
                </a:gridCol>
              </a:tblGrid>
              <a:tr h="2481943">
                <a:tc>
                  <a:txBody>
                    <a:bodyPr/>
                    <a:lstStyle/>
                    <a:p>
                      <a:pPr lvl="0" algn="ctr" defTabSz="914400" fontAlgn="auto">
                        <a:spcAft>
                          <a:spcPts val="0"/>
                        </a:spcAft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 algn="ctr" defTabSz="914400" fontAlgn="auto">
                        <a:spcAft>
                          <a:spcPts val="0"/>
                        </a:spcAft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 algn="ctr" defTabSz="914400" fontAlgn="auto">
                        <a:spcAft>
                          <a:spcPts val="0"/>
                        </a:spcAft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Projecting Anger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noProof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Defense mechanism where we ignore what we don’t like about ourselves and see that same trait in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another.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232864"/>
                  </a:ext>
                </a:extLst>
              </a:tr>
            </a:tbl>
          </a:graphicData>
        </a:graphic>
      </p:graphicFrame>
      <p:pic>
        <p:nvPicPr>
          <p:cNvPr id="8" name="Picture 7" descr="A cartoon of two people&#10;&#10;Description automatically generated">
            <a:extLst>
              <a:ext uri="{FF2B5EF4-FFF2-40B4-BE49-F238E27FC236}">
                <a16:creationId xmlns:a16="http://schemas.microsoft.com/office/drawing/2014/main" id="{25AEE8FC-6A7A-39B8-708C-8496335C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2" y="2513516"/>
            <a:ext cx="34417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9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78FD2-F432-942E-D329-81754E1BB8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C2F6F-5CE6-E066-9F12-D40325AAD3BB}"/>
              </a:ext>
            </a:extLst>
          </p:cNvPr>
          <p:cNvSpPr txBox="1"/>
          <p:nvPr/>
        </p:nvSpPr>
        <p:spPr>
          <a:xfrm>
            <a:off x="1115122" y="2051824"/>
            <a:ext cx="10238678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1. Clients have a right to negotiate FEE!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8B016-1040-6FEF-FBF3-4874161ECD32}"/>
              </a:ext>
            </a:extLst>
          </p:cNvPr>
          <p:cNvSpPr txBox="1"/>
          <p:nvPr/>
        </p:nvSpPr>
        <p:spPr>
          <a:xfrm>
            <a:off x="1197339" y="3394677"/>
            <a:ext cx="334536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Retail Study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07736-80A1-6C0B-66F3-938685FD1424}"/>
              </a:ext>
            </a:extLst>
          </p:cNvPr>
          <p:cNvSpPr txBox="1"/>
          <p:nvPr/>
        </p:nvSpPr>
        <p:spPr>
          <a:xfrm>
            <a:off x="1052373" y="4737530"/>
            <a:ext cx="3635298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3 toasters, </a:t>
            </a:r>
          </a:p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3 different prices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 Black"/>
            </a:endParaRPr>
          </a:p>
        </p:txBody>
      </p:sp>
      <p:pic>
        <p:nvPicPr>
          <p:cNvPr id="9" name="Picture 8" descr="A blue toaster with four toasters&#10;&#10;Description automatically generated">
            <a:extLst>
              <a:ext uri="{FF2B5EF4-FFF2-40B4-BE49-F238E27FC236}">
                <a16:creationId xmlns:a16="http://schemas.microsoft.com/office/drawing/2014/main" id="{0AF95B47-8D27-BC63-22B1-D4AA42F80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61" y="3617907"/>
            <a:ext cx="2794000" cy="25908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79C4E0-54AE-C428-4484-0EA6B1410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30744"/>
              </p:ext>
            </p:extLst>
          </p:nvPr>
        </p:nvGraphicFramePr>
        <p:xfrm>
          <a:off x="8028878" y="2832409"/>
          <a:ext cx="359069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691">
                  <a:extLst>
                    <a:ext uri="{9D8B030D-6E8A-4147-A177-3AD203B41FA5}">
                      <a16:colId xmlns:a16="http://schemas.microsoft.com/office/drawing/2014/main" val="1563010129"/>
                    </a:ext>
                  </a:extLst>
                </a:gridCol>
              </a:tblGrid>
              <a:tr h="1750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Customers chose the highest priced toaster…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32329"/>
                  </a:ext>
                </a:extLst>
              </a:tr>
              <a:tr h="1750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UNLESS…a salesperson helped them.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818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31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AF1A6A-1BBA-4CC0-E437-D9A7FBEC5C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374F8-95E4-B9DB-8744-2773FDC89A88}"/>
              </a:ext>
            </a:extLst>
          </p:cNvPr>
          <p:cNvSpPr txBox="1"/>
          <p:nvPr/>
        </p:nvSpPr>
        <p:spPr>
          <a:xfrm>
            <a:off x="838200" y="2297151"/>
            <a:ext cx="4469780" cy="203132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% of agencies charging 15% or less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 Black"/>
            </a:endParaRP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F55246-5681-C6D7-2115-A17436662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976461"/>
              </p:ext>
            </p:extLst>
          </p:nvPr>
        </p:nvGraphicFramePr>
        <p:xfrm>
          <a:off x="5857102" y="2026508"/>
          <a:ext cx="5496697" cy="411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054236-9912-386E-73FF-72FC0242D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15059"/>
              </p:ext>
            </p:extLst>
          </p:nvPr>
        </p:nvGraphicFramePr>
        <p:xfrm>
          <a:off x="838200" y="4695567"/>
          <a:ext cx="4469780" cy="1797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890">
                  <a:extLst>
                    <a:ext uri="{9D8B030D-6E8A-4147-A177-3AD203B41FA5}">
                      <a16:colId xmlns:a16="http://schemas.microsoft.com/office/drawing/2014/main" val="2813322236"/>
                    </a:ext>
                  </a:extLst>
                </a:gridCol>
                <a:gridCol w="2234890">
                  <a:extLst>
                    <a:ext uri="{9D8B030D-6E8A-4147-A177-3AD203B41FA5}">
                      <a16:colId xmlns:a16="http://schemas.microsoft.com/office/drawing/2014/main" val="230564379"/>
                    </a:ext>
                  </a:extLst>
                </a:gridCol>
              </a:tblGrid>
              <a:tr h="89865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27673"/>
                  </a:ext>
                </a:extLst>
              </a:tr>
              <a:tr h="89865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42.3%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13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10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E18B0E-476E-1363-E65A-6BF2409E1E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8F12E-1B52-1221-26C2-85D740E12F98}"/>
              </a:ext>
            </a:extLst>
          </p:cNvPr>
          <p:cNvSpPr txBox="1"/>
          <p:nvPr/>
        </p:nvSpPr>
        <p:spPr>
          <a:xfrm>
            <a:off x="1115122" y="2051824"/>
            <a:ext cx="10238678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Clients have a right to negotiate FEE!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B56FF-351A-1817-3DBE-1B535047CE91}"/>
              </a:ext>
            </a:extLst>
          </p:cNvPr>
          <p:cNvSpPr txBox="1"/>
          <p:nvPr/>
        </p:nvSpPr>
        <p:spPr>
          <a:xfrm>
            <a:off x="1383957" y="3101164"/>
            <a:ext cx="3756454" cy="107721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Lesson Learned from Speaking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 Blac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909D5-3F64-82B7-FF7B-B2589BA18BE9}"/>
              </a:ext>
            </a:extLst>
          </p:cNvPr>
          <p:cNvSpPr txBox="1"/>
          <p:nvPr/>
        </p:nvSpPr>
        <p:spPr>
          <a:xfrm>
            <a:off x="1334916" y="4919946"/>
            <a:ext cx="4899545" cy="1077218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Get over the thrill of getting Job Orders!</a:t>
            </a:r>
          </a:p>
        </p:txBody>
      </p:sp>
      <p:pic>
        <p:nvPicPr>
          <p:cNvPr id="13" name="Picture 12" descr="A red stamp with text&#10;&#10;Description automatically generated">
            <a:extLst>
              <a:ext uri="{FF2B5EF4-FFF2-40B4-BE49-F238E27FC236}">
                <a16:creationId xmlns:a16="http://schemas.microsoft.com/office/drawing/2014/main" id="{A30475CF-96F7-AE0D-0D20-F64A986D9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643" y="2997735"/>
            <a:ext cx="4899545" cy="33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57D64-FE09-AB53-C218-11F9791E6F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286BB-3E28-A7B8-6BA9-A1FB7C67C4D3}"/>
              </a:ext>
            </a:extLst>
          </p:cNvPr>
          <p:cNvSpPr txBox="1"/>
          <p:nvPr/>
        </p:nvSpPr>
        <p:spPr>
          <a:xfrm>
            <a:off x="976661" y="2027111"/>
            <a:ext cx="10238678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LOW Maintenance | HIGH Maintenance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B5F8160-D7AE-E5EF-7FA1-11529540B73E}"/>
              </a:ext>
            </a:extLst>
          </p:cNvPr>
          <p:cNvSpPr/>
          <p:nvPr/>
        </p:nvSpPr>
        <p:spPr>
          <a:xfrm>
            <a:off x="838199" y="2948309"/>
            <a:ext cx="4707925" cy="3544565"/>
          </a:xfrm>
          <a:prstGeom prst="wedgeRoundRectCallout">
            <a:avLst>
              <a:gd name="adj1" fmla="val 6825"/>
              <a:gd name="adj2" fmla="val 5761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I’m happy to work on this job, but you need to know, I’m low maintenance about some things, I’m high maintenance about other things.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D6D2CEA-4BD3-3151-0C71-5148ECE3FCB9}"/>
              </a:ext>
            </a:extLst>
          </p:cNvPr>
          <p:cNvSpPr/>
          <p:nvPr/>
        </p:nvSpPr>
        <p:spPr>
          <a:xfrm>
            <a:off x="7422294" y="3138511"/>
            <a:ext cx="4440192" cy="739450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23235FF-34CA-C472-1867-7EBE2ADC337F}"/>
              </a:ext>
            </a:extLst>
          </p:cNvPr>
          <p:cNvSpPr/>
          <p:nvPr/>
        </p:nvSpPr>
        <p:spPr>
          <a:xfrm>
            <a:off x="7053650" y="4147433"/>
            <a:ext cx="5076568" cy="1079993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200C94C-CA66-5BE7-9ECA-D613279FB779}"/>
              </a:ext>
            </a:extLst>
          </p:cNvPr>
          <p:cNvSpPr/>
          <p:nvPr/>
        </p:nvSpPr>
        <p:spPr>
          <a:xfrm>
            <a:off x="5667636" y="5626898"/>
            <a:ext cx="6462582" cy="865976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41DC1-B73A-0ECB-EA7C-3DFA35E8263D}"/>
              </a:ext>
            </a:extLst>
          </p:cNvPr>
          <p:cNvSpPr txBox="1"/>
          <p:nvPr/>
        </p:nvSpPr>
        <p:spPr>
          <a:xfrm>
            <a:off x="6724136" y="4434654"/>
            <a:ext cx="6104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 need absolute honesty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8006E2-ED72-7F13-E101-83FD90D0D387}"/>
              </a:ext>
            </a:extLst>
          </p:cNvPr>
          <p:cNvSpPr txBox="1"/>
          <p:nvPr/>
        </p:nvSpPr>
        <p:spPr>
          <a:xfrm>
            <a:off x="7422293" y="3242410"/>
            <a:ext cx="4707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 need your cell phone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654EA-04FA-F669-2B7B-7541C2DD271F}"/>
              </a:ext>
            </a:extLst>
          </p:cNvPr>
          <p:cNvSpPr txBox="1"/>
          <p:nvPr/>
        </p:nvSpPr>
        <p:spPr>
          <a:xfrm>
            <a:off x="5846808" y="5860720"/>
            <a:ext cx="6104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I need to know when we can talk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7441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8F41-7C4B-6674-5703-48C3EB6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CLIENTS BILL OF RIGHTS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5BF3-1A93-2290-F00E-6D9B4DC6C023}"/>
              </a:ext>
            </a:extLst>
          </p:cNvPr>
          <p:cNvSpPr txBox="1"/>
          <p:nvPr/>
        </p:nvSpPr>
        <p:spPr>
          <a:xfrm>
            <a:off x="976661" y="2027111"/>
            <a:ext cx="10238678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Realities of Pricing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321E47-1379-79CB-2322-38DBCBFA2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43887"/>
              </p:ext>
            </p:extLst>
          </p:nvPr>
        </p:nvGraphicFramePr>
        <p:xfrm>
          <a:off x="976661" y="2948310"/>
          <a:ext cx="5119339" cy="354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9339">
                  <a:extLst>
                    <a:ext uri="{9D8B030D-6E8A-4147-A177-3AD203B41FA5}">
                      <a16:colId xmlns:a16="http://schemas.microsoft.com/office/drawing/2014/main" val="3794578150"/>
                    </a:ext>
                  </a:extLst>
                </a:gridCol>
              </a:tblGrid>
              <a:tr h="1862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Salespeople are more concerned with price than customers are!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379860"/>
                  </a:ext>
                </a:extLst>
              </a:tr>
              <a:tr h="1682565">
                <a:tc>
                  <a:txBody>
                    <a:bodyPr/>
                    <a:lstStyle/>
                    <a:p>
                      <a:pPr lvl="0" algn="ctr" defTabSz="914400" fontAlgn="auto">
                        <a:spcAft>
                          <a:spcPts val="0"/>
                        </a:spcAft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All serious buyers complain.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 Black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9937"/>
                  </a:ext>
                </a:extLst>
              </a:tr>
            </a:tbl>
          </a:graphicData>
        </a:graphic>
      </p:graphicFrame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80774AB-E383-8C25-9EC4-517F93155654}"/>
              </a:ext>
            </a:extLst>
          </p:cNvPr>
          <p:cNvSpPr/>
          <p:nvPr/>
        </p:nvSpPr>
        <p:spPr>
          <a:xfrm>
            <a:off x="6647935" y="2948310"/>
            <a:ext cx="4705865" cy="1030566"/>
          </a:xfrm>
          <a:prstGeom prst="wedgeRoundRectCallout">
            <a:avLst>
              <a:gd name="adj1" fmla="val 51640"/>
              <a:gd name="adj2" fmla="val 67296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889AECB9-FDFB-074E-0007-5B38B660BF5F}"/>
              </a:ext>
            </a:extLst>
          </p:cNvPr>
          <p:cNvSpPr/>
          <p:nvPr/>
        </p:nvSpPr>
        <p:spPr>
          <a:xfrm>
            <a:off x="6301947" y="4378581"/>
            <a:ext cx="5461686" cy="1849223"/>
          </a:xfrm>
          <a:prstGeom prst="wedgeRoundRectCallout">
            <a:avLst>
              <a:gd name="adj1" fmla="val -62544"/>
              <a:gd name="adj2" fmla="val 82267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There’s no question that’s true. One other things that’s true is, the job is still open.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93675-22EF-FA73-8C4A-F6142BA6E5F9}"/>
              </a:ext>
            </a:extLst>
          </p:cNvPr>
          <p:cNvSpPr txBox="1"/>
          <p:nvPr/>
        </p:nvSpPr>
        <p:spPr>
          <a:xfrm>
            <a:off x="6087762" y="3202846"/>
            <a:ext cx="6104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Your fee is too high!</a:t>
            </a:r>
            <a:endParaRPr lang="en-US" sz="3200" dirty="0">
              <a:solidFill>
                <a:srgbClr val="000000"/>
              </a:solidFill>
              <a:latin typeface="Century Gothic" panose="020B0502020202020204" pitchFamily="34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1747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779</Words>
  <Application>Microsoft Macintosh PowerPoint</Application>
  <PresentationFormat>Widescreen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Arial Rounded MT Bold</vt:lpstr>
      <vt:lpstr>Century Gothic</vt:lpstr>
      <vt:lpstr>Office Theme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  <vt:lpstr>CLIENTS BILL OF RIGHTS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Tambourlas</dc:creator>
  <cp:lastModifiedBy>Kelly Tambourlas</cp:lastModifiedBy>
  <cp:revision>33</cp:revision>
  <dcterms:created xsi:type="dcterms:W3CDTF">2024-08-12T10:45:38Z</dcterms:created>
  <dcterms:modified xsi:type="dcterms:W3CDTF">2026-01-14T10:33:19Z</dcterms:modified>
</cp:coreProperties>
</file>