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9" r:id="rId1"/>
  </p:sldMasterIdLst>
  <p:notesMasterIdLst>
    <p:notesMasterId r:id="rId19"/>
  </p:notesMasterIdLst>
  <p:sldIdLst>
    <p:sldId id="507" r:id="rId2"/>
    <p:sldId id="508" r:id="rId3"/>
    <p:sldId id="509" r:id="rId4"/>
    <p:sldId id="510" r:id="rId5"/>
    <p:sldId id="511" r:id="rId6"/>
    <p:sldId id="512" r:id="rId7"/>
    <p:sldId id="514" r:id="rId8"/>
    <p:sldId id="515" r:id="rId9"/>
    <p:sldId id="516" r:id="rId10"/>
    <p:sldId id="517" r:id="rId11"/>
    <p:sldId id="518" r:id="rId12"/>
    <p:sldId id="519" r:id="rId13"/>
    <p:sldId id="521" r:id="rId14"/>
    <p:sldId id="522" r:id="rId15"/>
    <p:sldId id="523" r:id="rId16"/>
    <p:sldId id="524" r:id="rId17"/>
    <p:sldId id="525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ＭＳ Ｐゴシック" pitchFamily="-108" charset="-128"/>
        <a:cs typeface="ＭＳ Ｐゴシック" pitchFamily="-108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195" autoAdjust="0"/>
    <p:restoredTop sz="94660"/>
  </p:normalViewPr>
  <p:slideViewPr>
    <p:cSldViewPr snapToObjects="1">
      <p:cViewPr varScale="1">
        <p:scale>
          <a:sx n="51" d="100"/>
          <a:sy n="51" d="100"/>
        </p:scale>
        <p:origin x="208" y="1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8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91D1F-BA7B-3643-AB88-93C204E54714}" type="datetimeFigureOut">
              <a:rPr lang="en-US" smtClean="0"/>
              <a:pPr/>
              <a:t>4/19/24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A71BF-00DC-8149-BDD3-534AE6C4C1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08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A71BF-00DC-8149-BDD3-534AE6C4C1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4E3AF9-380B-FC49-A0E7-499F75CF42AF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8FE49-E975-734D-9DA0-2301E44CDA1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FB065F-65AA-3645-A507-B156FF2E7F66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BED686-5B0E-7C49-8E5A-67C36EC9962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A2AA1A-FEF5-AC4C-9117-172E6CFBED6F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1AB15-DF22-1147-AE37-042B550523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1715E-1305-0A46-B92D-B0736CBADECB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66289-1DB9-8E4E-81B0-C9E05360289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FCC9B6-AEC8-B341-8FF7-27A8D71AA88D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EDA1FE-CC79-E14D-8B13-F014C81AC6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6AEEAB-28D0-8044-A860-5A5196A2D9E2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34C3E-DC4C-0F48-8712-B4D0C69427F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63621C-8046-9744-B618-2DF0F60D6ABC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1394D0-3BD9-F547-B5DE-2A1F4590085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337A7-E7CB-1D48-A8DD-A687A46869F3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284B7D-8AD3-4F4B-995D-A5E11B681D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4BBB5B-3B43-FC4D-AABF-0451ADCCFDFF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BE09C6-8EA8-774F-8A8F-ED4C065D9A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C40C97-4964-F742-9762-1B795D49BA44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D976E2-15D6-7644-BC06-F9B969B86C7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6D080-DE3B-3743-ADD3-CE69FB6E9284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DFBF8-6C23-1042-939F-28CECFB381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928A8D2-021F-3745-9444-5EC51AB24CDD}" type="datetime1">
              <a:rPr lang="en-US" smtClean="0"/>
              <a:pPr>
                <a:defRPr/>
              </a:pPr>
              <a:t>4/19/24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4874D1-D4E3-AE42-986D-20EFC9197C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280570"/>
            <a:ext cx="3810000" cy="312249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 rot="21017124">
            <a:off x="5334000" y="3962400"/>
            <a:ext cx="2895600" cy="1600200"/>
          </a:xfrm>
          <a:prstGeom prst="rect">
            <a:avLst/>
          </a:prstGeom>
          <a:ln w="38100" cmpd="sng">
            <a:noFill/>
            <a:bevel/>
          </a:ln>
        </p:spPr>
        <p:txBody>
          <a:bodyPr anchor="ctr">
            <a:no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200" b="1" i="1" dirty="0">
                <a:latin typeface="Chalkduster"/>
                <a:ea typeface="+mn-ea"/>
                <a:cs typeface="Chalkduster"/>
              </a:rPr>
              <a:t>FOLLOW THE MONEY</a:t>
            </a:r>
            <a:endParaRPr lang="en-US" sz="3200" dirty="0">
              <a:latin typeface="Chalkduster"/>
              <a:ea typeface="+mn-ea"/>
              <a:cs typeface="Chalkduster"/>
            </a:endParaRPr>
          </a:p>
        </p:txBody>
      </p:sp>
      <p:pic>
        <p:nvPicPr>
          <p:cNvPr id="9" name="Picture 8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818" y="2678884"/>
            <a:ext cx="3724182" cy="3724182"/>
          </a:xfrm>
          <a:prstGeom prst="rect">
            <a:avLst/>
          </a:prstGeom>
        </p:spPr>
      </p:pic>
      <p:pic>
        <p:nvPicPr>
          <p:cNvPr id="10" name="Picture 9" descr="image018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400" y="457200"/>
            <a:ext cx="4272636" cy="12689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8762" y="1314824"/>
            <a:ext cx="8626475" cy="1538112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“I’m taking a Counter Offer”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47664" y="2994356"/>
            <a:ext cx="6005871" cy="2590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3500" b="1" i="1" dirty="0">
                <a:solidFill>
                  <a:srgbClr val="000000"/>
                </a:solidFill>
              </a:rPr>
              <a:t>“…you’ve just taken a part time job! Who else do you know?”</a:t>
            </a:r>
            <a:endParaRPr lang="en-US" sz="3500" i="1" dirty="0">
              <a:solidFill>
                <a:srgbClr val="000000"/>
              </a:solidFill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258762" y="5877272"/>
            <a:ext cx="8626475" cy="7387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1" u="none" strike="noStrike" kern="120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 Black"/>
                <a:ea typeface="+mj-ea"/>
                <a:cs typeface="Arial Black"/>
              </a:rPr>
              <a:t>Where else have you Interviewed?</a:t>
            </a: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E3488B49-70B2-FCBB-6CDA-85E090ACA9D2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8762" y="1754088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“I AM taking your Job”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1477963" y="3049488"/>
            <a:ext cx="5870998" cy="2590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3500" b="1" i="1" dirty="0">
                <a:solidFill>
                  <a:srgbClr val="000000"/>
                </a:solidFill>
              </a:rPr>
              <a:t>“…you are calling them and you are withdrawing, is that right?”</a:t>
            </a:r>
            <a:endParaRPr lang="en-US" sz="3500" i="1" dirty="0">
              <a:solidFill>
                <a:srgbClr val="000000"/>
              </a:solidFill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258762" y="6021288"/>
            <a:ext cx="8626475" cy="7387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 Black"/>
                <a:ea typeface="+mj-ea"/>
                <a:cs typeface="Arial Black"/>
              </a:rPr>
              <a:t>Make a Marketing</a:t>
            </a:r>
            <a:r>
              <a:rPr kumimoji="0" lang="en-US" sz="4000" b="1" i="1" u="none" strike="noStrike" kern="1200" spc="50" normalizeH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 Black"/>
                <a:ea typeface="+mj-ea"/>
                <a:cs typeface="Arial Black"/>
              </a:rPr>
              <a:t> Call!</a:t>
            </a:r>
            <a:endParaRPr kumimoji="0" lang="en-US" sz="4000" b="1" i="1" u="none" strike="noStrike" kern="1200" spc="50" normalizeH="0" baseline="0" noProof="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F7D049E1-E086-5A93-B8C5-E4C5D4AE081A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66698" y="1291649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 Tough Call!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58501" y="3289727"/>
            <a:ext cx="5870998" cy="25908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3500" b="1" i="1" dirty="0">
                <a:solidFill>
                  <a:srgbClr val="000000"/>
                </a:solidFill>
              </a:rPr>
              <a:t>“I understand you’re looking for a [TITLE]…it was just business.”</a:t>
            </a:r>
            <a:endParaRPr lang="en-US" sz="3500" i="1" dirty="0">
              <a:solidFill>
                <a:srgbClr val="000000"/>
              </a:solidFill>
            </a:endParaRP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266698" y="2322405"/>
            <a:ext cx="8626475" cy="7387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 Black"/>
                <a:ea typeface="+mj-ea"/>
                <a:cs typeface="Arial Black"/>
              </a:rPr>
              <a:t>Post- Resignation Call</a:t>
            </a:r>
          </a:p>
        </p:txBody>
      </p:sp>
      <p:sp>
        <p:nvSpPr>
          <p:cNvPr id="6" name="Title 9"/>
          <p:cNvSpPr txBox="1">
            <a:spLocks/>
          </p:cNvSpPr>
          <p:nvPr/>
        </p:nvSpPr>
        <p:spPr>
          <a:xfrm>
            <a:off x="723899" y="6021288"/>
            <a:ext cx="7696201" cy="7387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u="none" strike="noStrike" kern="1200" spc="50" normalizeH="0" baseline="0" noProof="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 Black"/>
                <a:ea typeface="+mj-ea"/>
                <a:cs typeface="Arial Black"/>
              </a:rPr>
              <a:t>…You’ve got a lot of nerve!</a:t>
            </a: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9679DB75-7CD3-36F2-A53B-87BC69615F94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1722884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Reference Check Marketing</a:t>
            </a:r>
            <a:endParaRPr lang="en-US" sz="4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258762" y="2852936"/>
            <a:ext cx="8626475" cy="381987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i="1" dirty="0">
                <a:solidFill>
                  <a:srgbClr val="000000"/>
                </a:solidFill>
              </a:rPr>
              <a:t>…you can see that I care about the quality of the people that I represent, and if I were working with you, I would give you that same level of service. What type of openings do you have?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5EFEFA3E-249E-09D6-313F-99724F96C2C3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1583395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Debrief Marketing</a:t>
            </a:r>
            <a:endParaRPr lang="en-US" sz="4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304799" y="2636912"/>
            <a:ext cx="8626475" cy="325983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800" b="1" i="1" dirty="0">
                <a:solidFill>
                  <a:srgbClr val="000000"/>
                </a:solidFill>
              </a:rPr>
              <a:t>…you recently interviewed one of my candidates and I wanted to get your feedback.</a:t>
            </a:r>
          </a:p>
          <a:p>
            <a:pPr algn="ctr">
              <a:buNone/>
            </a:pPr>
            <a:endParaRPr lang="en-US" sz="2800" b="1" i="1" dirty="0">
              <a:solidFill>
                <a:srgbClr val="000000"/>
              </a:solidFill>
            </a:endParaRPr>
          </a:p>
          <a:p>
            <a:pPr algn="ctr">
              <a:buNone/>
            </a:pPr>
            <a:r>
              <a:rPr lang="en-US" sz="2800" b="1" i="1" dirty="0">
                <a:solidFill>
                  <a:srgbClr val="000000"/>
                </a:solidFill>
              </a:rPr>
              <a:t>…What type of openings do you have?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7965B94B-F937-B71C-AED1-68861AE6D917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64231" y="1684784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3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The Last Question in the Placement Process</a:t>
            </a:r>
            <a:endParaRPr lang="en-US" sz="3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598984" y="3284984"/>
            <a:ext cx="4032447" cy="3429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4400" b="1" i="1" dirty="0">
                <a:solidFill>
                  <a:srgbClr val="000000"/>
                </a:solidFill>
              </a:rPr>
              <a:t>“Who do I send the Invoice to?”</a:t>
            </a:r>
            <a:endParaRPr lang="en-US" sz="4400" i="1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713785" y="3284984"/>
            <a:ext cx="4032447" cy="3429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3200" b="1" i="1" dirty="0">
                <a:solidFill>
                  <a:srgbClr val="000000"/>
                </a:solidFill>
              </a:rPr>
              <a:t>“What’s the next search assignment?”</a:t>
            </a:r>
            <a:endParaRPr lang="en-US" sz="3200" i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944" y="3080792"/>
            <a:ext cx="992829" cy="1461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900" b="1" dirty="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15E2F9D4-0781-17E7-7B11-FFA8AC1AE8BC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8762" y="1407912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7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Answer to ‘No Vacancies’</a:t>
            </a:r>
            <a:endParaRPr lang="en-US" sz="47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441327" y="2443336"/>
            <a:ext cx="3886201" cy="205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300" b="1" i="1" dirty="0">
                <a:solidFill>
                  <a:srgbClr val="000000"/>
                </a:solidFill>
              </a:rPr>
              <a:t>“Where do YOU think I could send this candidate?”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0" y="2443336"/>
            <a:ext cx="3886201" cy="205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300" b="1" i="1" dirty="0">
                <a:solidFill>
                  <a:srgbClr val="000000"/>
                </a:solidFill>
              </a:rPr>
              <a:t>“Do YOU know anybody who’s looking?”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3727" y="4653136"/>
            <a:ext cx="3886201" cy="205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300" b="1" i="1" dirty="0">
                <a:solidFill>
                  <a:srgbClr val="000000"/>
                </a:solidFill>
              </a:rPr>
              <a:t>“What would YOU do if you were me?”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572000" y="4653136"/>
            <a:ext cx="3886201" cy="2057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300" b="1" i="1" dirty="0">
                <a:solidFill>
                  <a:srgbClr val="000000"/>
                </a:solidFill>
              </a:rPr>
              <a:t>“Who would YOU call?”</a:t>
            </a:r>
            <a:endParaRPr lang="en-US" sz="2300" dirty="0">
              <a:solidFill>
                <a:srgbClr val="000000"/>
              </a:solidFill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2C2BAC77-E343-8E51-2A09-BDCD358B30D4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58762" y="1432520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50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Some Final Tips</a:t>
            </a:r>
            <a:r>
              <a:rPr lang="en-US" sz="5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…</a:t>
            </a:r>
            <a:endParaRPr lang="en-US" sz="5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8" name="Title 9"/>
          <p:cNvSpPr txBox="1">
            <a:spLocks/>
          </p:cNvSpPr>
          <p:nvPr/>
        </p:nvSpPr>
        <p:spPr>
          <a:xfrm>
            <a:off x="258762" y="2499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1. Collaborative Planning</a:t>
            </a:r>
          </a:p>
        </p:txBody>
      </p:sp>
      <p:sp>
        <p:nvSpPr>
          <p:cNvPr id="13" name="Title 9"/>
          <p:cNvSpPr txBox="1">
            <a:spLocks/>
          </p:cNvSpPr>
          <p:nvPr/>
        </p:nvSpPr>
        <p:spPr>
          <a:xfrm>
            <a:off x="258762" y="3261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2. Trickle Down Marketing</a:t>
            </a:r>
          </a:p>
        </p:txBody>
      </p:sp>
      <p:sp>
        <p:nvSpPr>
          <p:cNvPr id="14" name="Title 9"/>
          <p:cNvSpPr txBox="1">
            <a:spLocks/>
          </p:cNvSpPr>
          <p:nvPr/>
        </p:nvSpPr>
        <p:spPr>
          <a:xfrm>
            <a:off x="258762" y="4023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3. Top Billers Avoid Big Business</a:t>
            </a:r>
          </a:p>
        </p:txBody>
      </p:sp>
      <p:sp>
        <p:nvSpPr>
          <p:cNvPr id="15" name="Title 9"/>
          <p:cNvSpPr txBox="1">
            <a:spLocks/>
          </p:cNvSpPr>
          <p:nvPr/>
        </p:nvSpPr>
        <p:spPr>
          <a:xfrm>
            <a:off x="258762" y="4785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4. Top Billers TRACK</a:t>
            </a:r>
            <a:r>
              <a:rPr kumimoji="0" lang="en-US" sz="2400" i="0" u="none" strike="noStrike" kern="1200" normalizeH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 their Candidates</a:t>
            </a:r>
            <a:endParaRPr kumimoji="0" lang="en-US" sz="2400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7" name="Title 9"/>
          <p:cNvSpPr txBox="1">
            <a:spLocks/>
          </p:cNvSpPr>
          <p:nvPr/>
        </p:nvSpPr>
        <p:spPr>
          <a:xfrm>
            <a:off x="258762" y="5547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5. Top Billers DO make Marketing Calls!</a:t>
            </a: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258762" y="6309320"/>
            <a:ext cx="8626475" cy="4572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n w="50800"/>
                <a:solidFill>
                  <a:schemeClr val="bg1">
                    <a:shade val="50000"/>
                  </a:schemeClr>
                </a:solidFill>
                <a:latin typeface="Arial Black"/>
                <a:ea typeface="+mj-ea"/>
                <a:cs typeface="Arial Black"/>
              </a:rPr>
              <a:t>6</a:t>
            </a:r>
            <a:r>
              <a:rPr kumimoji="0" lang="en-US" sz="20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. Recommended Reading: Good to Great by Jim Collins</a:t>
            </a: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EAB597EA-9B6F-7A29-ACF5-E3E99A289ADF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  <p:bldP spid="17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12" name="Picture 11" descr="rockybalbo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295400"/>
            <a:ext cx="8626475" cy="495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  <p:pic>
        <p:nvPicPr>
          <p:cNvPr id="5" name="Picture 4" descr="Screen Shot 2011-11-28 at 21.16.4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99" y="1371600"/>
            <a:ext cx="8626475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9"/>
          <p:cNvSpPr txBox="1">
            <a:spLocks/>
          </p:cNvSpPr>
          <p:nvPr/>
        </p:nvSpPr>
        <p:spPr>
          <a:xfrm>
            <a:off x="304799" y="1752600"/>
            <a:ext cx="862647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Top Billers Follow the Money!</a:t>
            </a:r>
          </a:p>
        </p:txBody>
      </p:sp>
      <p:sp>
        <p:nvSpPr>
          <p:cNvPr id="18" name="Bent-Up Arrow 17"/>
          <p:cNvSpPr/>
          <p:nvPr/>
        </p:nvSpPr>
        <p:spPr>
          <a:xfrm rot="5400000">
            <a:off x="1517281" y="1669682"/>
            <a:ext cx="1689836" cy="4114801"/>
          </a:xfrm>
          <a:prstGeom prst="bentUpArrow">
            <a:avLst>
              <a:gd name="adj1" fmla="val 25000"/>
              <a:gd name="adj2" fmla="val 24171"/>
              <a:gd name="adj3" fmla="val 25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80396" y="2882164"/>
            <a:ext cx="3044404" cy="249132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900" b="1" i="1" dirty="0">
                <a:solidFill>
                  <a:schemeClr val="bg1"/>
                </a:solidFill>
              </a:rPr>
              <a:t>NICHE</a:t>
            </a: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5FC23C4B-5722-3A05-5611-5208321C6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9"/>
          <p:cNvSpPr txBox="1">
            <a:spLocks/>
          </p:cNvSpPr>
          <p:nvPr/>
        </p:nvSpPr>
        <p:spPr>
          <a:xfrm>
            <a:off x="304799" y="1371600"/>
            <a:ext cx="862647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1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“I’ve got people for that”</a:t>
            </a:r>
          </a:p>
        </p:txBody>
      </p:sp>
      <p:sp>
        <p:nvSpPr>
          <p:cNvPr id="7" name="Title 9"/>
          <p:cNvSpPr txBox="1">
            <a:spLocks/>
          </p:cNvSpPr>
          <p:nvPr/>
        </p:nvSpPr>
        <p:spPr>
          <a:xfrm>
            <a:off x="304799" y="2133600"/>
            <a:ext cx="862647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Follow Ads</a:t>
            </a:r>
          </a:p>
        </p:txBody>
      </p:sp>
      <p:sp>
        <p:nvSpPr>
          <p:cNvPr id="8" name="Oval 7"/>
          <p:cNvSpPr/>
          <p:nvPr/>
        </p:nvSpPr>
        <p:spPr>
          <a:xfrm>
            <a:off x="304799" y="2895600"/>
            <a:ext cx="8626475" cy="3505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2200" b="1" i="1" dirty="0">
                <a:solidFill>
                  <a:srgbClr val="000000"/>
                </a:solidFill>
              </a:rPr>
              <a:t>“The reason for my call is, I’m connected to your industry, and I’ve got several people in my network who tell me you’re looking for a [Title], and that is my specialty. I have no idea where you are in the search, or how many candidates you’ve already talked to, but I wanted to throw my hat in the ring and compete”.</a:t>
            </a: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3024631A-ED71-783C-435F-E3DC3FEB2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9"/>
          <p:cNvSpPr txBox="1">
            <a:spLocks/>
          </p:cNvSpPr>
          <p:nvPr/>
        </p:nvSpPr>
        <p:spPr>
          <a:xfrm>
            <a:off x="304799" y="1600200"/>
            <a:ext cx="862647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Email Marketing</a:t>
            </a:r>
          </a:p>
        </p:txBody>
      </p:sp>
      <p:sp>
        <p:nvSpPr>
          <p:cNvPr id="9" name="Title 9"/>
          <p:cNvSpPr txBox="1">
            <a:spLocks/>
          </p:cNvSpPr>
          <p:nvPr/>
        </p:nvSpPr>
        <p:spPr>
          <a:xfrm>
            <a:off x="304799" y="2590800"/>
            <a:ext cx="8626475" cy="2209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Want </a:t>
            </a:r>
            <a:r>
              <a:rPr lang="en-US" sz="3900" dirty="0">
                <a:ln w="50800"/>
                <a:solidFill>
                  <a:schemeClr val="bg1">
                    <a:shade val="50000"/>
                  </a:schemeClr>
                </a:solidFill>
                <a:latin typeface="Arial Black"/>
                <a:ea typeface="+mj-ea"/>
                <a:cs typeface="Arial Black"/>
              </a:rPr>
              <a:t>to know what the single fastest growing way to market is?</a:t>
            </a:r>
            <a:endParaRPr kumimoji="0" lang="en-US" sz="3900" i="0" u="none" strike="noStrike" kern="1200" normalizeH="0" baseline="0" noProof="0" dirty="0">
              <a:ln w="50800"/>
              <a:solidFill>
                <a:schemeClr val="bg1">
                  <a:shade val="50000"/>
                </a:schemeClr>
              </a:solidFill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11" name="Title 9"/>
          <p:cNvSpPr txBox="1">
            <a:spLocks/>
          </p:cNvSpPr>
          <p:nvPr/>
        </p:nvSpPr>
        <p:spPr>
          <a:xfrm>
            <a:off x="304799" y="4929722"/>
            <a:ext cx="4483225" cy="6858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Here’s a clue…</a:t>
            </a:r>
          </a:p>
        </p:txBody>
      </p:sp>
      <p:pic>
        <p:nvPicPr>
          <p:cNvPr id="2" name="Picture 1" descr="downlo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395" y="4934018"/>
            <a:ext cx="1653458" cy="17365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Title 9">
            <a:extLst>
              <a:ext uri="{FF2B5EF4-FFF2-40B4-BE49-F238E27FC236}">
                <a16:creationId xmlns:a16="http://schemas.microsoft.com/office/drawing/2014/main" id="{CE6E47FE-17E2-9286-3B76-01B41D29E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2524919" y="30740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b="1" dirty="0">
                <a:solidFill>
                  <a:srgbClr val="000000"/>
                </a:solidFill>
              </a:rPr>
              <a:t>Controller Job Lead</a:t>
            </a:r>
          </a:p>
        </p:txBody>
      </p:sp>
      <p:sp>
        <p:nvSpPr>
          <p:cNvPr id="24" name="Oval 23"/>
          <p:cNvSpPr/>
          <p:nvPr/>
        </p:nvSpPr>
        <p:spPr>
          <a:xfrm>
            <a:off x="275221" y="12452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rgbClr val="000000"/>
                </a:solidFill>
              </a:rPr>
              <a:t>Direct Recruiting Call: He said NO</a:t>
            </a:r>
          </a:p>
        </p:txBody>
      </p:sp>
      <p:sp>
        <p:nvSpPr>
          <p:cNvPr id="25" name="Oval 24"/>
          <p:cNvSpPr/>
          <p:nvPr/>
        </p:nvSpPr>
        <p:spPr>
          <a:xfrm>
            <a:off x="2524919" y="12452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Who do you know?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Got 2 CV’s!</a:t>
            </a:r>
          </a:p>
        </p:txBody>
      </p:sp>
      <p:sp>
        <p:nvSpPr>
          <p:cNvPr id="26" name="Oval 25"/>
          <p:cNvSpPr/>
          <p:nvPr/>
        </p:nvSpPr>
        <p:spPr>
          <a:xfrm>
            <a:off x="4731124" y="12452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Qualify the Referrals</a:t>
            </a:r>
          </a:p>
        </p:txBody>
      </p:sp>
      <p:sp>
        <p:nvSpPr>
          <p:cNvPr id="27" name="Oval 26"/>
          <p:cNvSpPr/>
          <p:nvPr/>
        </p:nvSpPr>
        <p:spPr>
          <a:xfrm>
            <a:off x="6847891" y="12452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How do you know these people?</a:t>
            </a:r>
          </a:p>
        </p:txBody>
      </p:sp>
      <p:sp>
        <p:nvSpPr>
          <p:cNvPr id="28" name="Oval 27"/>
          <p:cNvSpPr/>
          <p:nvPr/>
        </p:nvSpPr>
        <p:spPr>
          <a:xfrm>
            <a:off x="275221" y="30740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Why are they sending CV’s?</a:t>
            </a:r>
          </a:p>
        </p:txBody>
      </p:sp>
      <p:sp>
        <p:nvSpPr>
          <p:cNvPr id="29" name="Oval 28"/>
          <p:cNvSpPr/>
          <p:nvPr/>
        </p:nvSpPr>
        <p:spPr>
          <a:xfrm>
            <a:off x="4794086" y="30740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b="1" dirty="0">
                <a:solidFill>
                  <a:srgbClr val="000000"/>
                </a:solidFill>
              </a:rPr>
              <a:t>I just hired someone!</a:t>
            </a:r>
          </a:p>
        </p:txBody>
      </p:sp>
      <p:sp>
        <p:nvSpPr>
          <p:cNvPr id="30" name="Oval 29"/>
          <p:cNvSpPr/>
          <p:nvPr/>
        </p:nvSpPr>
        <p:spPr>
          <a:xfrm>
            <a:off x="6904622" y="30740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b="1" dirty="0">
                <a:solidFill>
                  <a:srgbClr val="000000"/>
                </a:solidFill>
              </a:rPr>
              <a:t>Where did he come from?</a:t>
            </a:r>
          </a:p>
        </p:txBody>
      </p:sp>
      <p:sp>
        <p:nvSpPr>
          <p:cNvPr id="31" name="Oval 30"/>
          <p:cNvSpPr/>
          <p:nvPr/>
        </p:nvSpPr>
        <p:spPr>
          <a:xfrm>
            <a:off x="275221" y="4905208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Who else did you Interview with?</a:t>
            </a:r>
          </a:p>
        </p:txBody>
      </p:sp>
      <p:sp>
        <p:nvSpPr>
          <p:cNvPr id="32" name="Oval 31"/>
          <p:cNvSpPr/>
          <p:nvPr/>
        </p:nvSpPr>
        <p:spPr>
          <a:xfrm>
            <a:off x="2524919" y="49028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Re-Recruit John</a:t>
            </a:r>
          </a:p>
        </p:txBody>
      </p:sp>
      <p:sp>
        <p:nvSpPr>
          <p:cNvPr id="33" name="Oval 32"/>
          <p:cNvSpPr/>
          <p:nvPr/>
        </p:nvSpPr>
        <p:spPr>
          <a:xfrm>
            <a:off x="4794086" y="49028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Where did John come from?</a:t>
            </a:r>
          </a:p>
        </p:txBody>
      </p:sp>
      <p:sp>
        <p:nvSpPr>
          <p:cNvPr id="34" name="Oval 33"/>
          <p:cNvSpPr/>
          <p:nvPr/>
        </p:nvSpPr>
        <p:spPr>
          <a:xfrm>
            <a:off x="7000291" y="4902821"/>
            <a:ext cx="2053805" cy="177747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Where else did he Interview?</a:t>
            </a: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35F59713-F533-EA3A-34BF-2A5831D94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56" y="175322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Famous “FD” Call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480096" y="2708920"/>
            <a:ext cx="3886200" cy="3429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4400" b="1" i="1" dirty="0">
                <a:solidFill>
                  <a:srgbClr val="000000"/>
                </a:solidFill>
              </a:rPr>
              <a:t>“What else have you got going?”</a:t>
            </a:r>
            <a:endParaRPr lang="en-US" sz="4400" i="1" dirty="0">
              <a:solidFill>
                <a:srgbClr val="000000"/>
              </a:solidFill>
            </a:endParaRP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04799" y="1371600"/>
            <a:ext cx="8626475" cy="762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i="0" u="none" strike="noStrike" kern="1200" normalizeH="0" baseline="0" noProof="0" dirty="0">
                <a:ln w="50800"/>
                <a:solidFill>
                  <a:schemeClr val="bg1">
                    <a:shade val="50000"/>
                  </a:schemeClr>
                </a:solidFill>
                <a:uLnTx/>
                <a:uFillTx/>
                <a:latin typeface="Arial Black"/>
                <a:ea typeface="+mj-ea"/>
                <a:cs typeface="Arial Black"/>
              </a:rPr>
              <a:t>Getting Job Order Leads from Candidates</a:t>
            </a:r>
          </a:p>
        </p:txBody>
      </p:sp>
      <p:sp>
        <p:nvSpPr>
          <p:cNvPr id="7" name="Oval 6"/>
          <p:cNvSpPr/>
          <p:nvPr/>
        </p:nvSpPr>
        <p:spPr>
          <a:xfrm>
            <a:off x="4541593" y="2564904"/>
            <a:ext cx="4141214" cy="3429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3200" b="1" i="1" dirty="0">
                <a:solidFill>
                  <a:srgbClr val="000000"/>
                </a:solidFill>
              </a:rPr>
              <a:t>“I need you to compare this to the other things you are considering”</a:t>
            </a:r>
            <a:endParaRPr lang="en-US" sz="3200" i="1" dirty="0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799" y="2438400"/>
            <a:ext cx="1170857" cy="14465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000000"/>
                </a:solidFill>
              </a:rPr>
              <a:t>X</a:t>
            </a:r>
          </a:p>
        </p:txBody>
      </p:sp>
      <p:sp>
        <p:nvSpPr>
          <p:cNvPr id="4" name="Title 9">
            <a:extLst>
              <a:ext uri="{FF2B5EF4-FFF2-40B4-BE49-F238E27FC236}">
                <a16:creationId xmlns:a16="http://schemas.microsoft.com/office/drawing/2014/main" id="{80A0DA5A-EA83-F72B-B77F-AA25B68C3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304800"/>
            <a:ext cx="8626475" cy="883024"/>
          </a:xfr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anchor="ctr"/>
          <a:lstStyle/>
          <a:p>
            <a:r>
              <a:rPr lang="en-US" sz="6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Working for Tips!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  <p:bldP spid="7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04798" y="1435768"/>
            <a:ext cx="8626475" cy="883024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“I’m not taking your Job”</a:t>
            </a:r>
            <a:endParaRPr lang="en-US" sz="4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Perpetua"/>
              <a:cs typeface="Perpetua"/>
            </a:endParaRPr>
          </a:p>
        </p:txBody>
      </p:sp>
      <p:sp>
        <p:nvSpPr>
          <p:cNvPr id="9" name="Oval 8"/>
          <p:cNvSpPr/>
          <p:nvPr/>
        </p:nvSpPr>
        <p:spPr>
          <a:xfrm>
            <a:off x="395536" y="3284984"/>
            <a:ext cx="8626475" cy="34290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 algn="ctr">
              <a:buNone/>
            </a:pPr>
            <a:r>
              <a:rPr lang="en-US" sz="4200" b="1" i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“Now that it’s over…who can you recommend to me to help me </a:t>
            </a:r>
            <a:r>
              <a:rPr lang="en-US" sz="4200" b="1" i="1" u="sng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save face with my client</a:t>
            </a:r>
            <a:r>
              <a:rPr lang="en-US" sz="4200" b="1" i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?”</a:t>
            </a:r>
          </a:p>
        </p:txBody>
      </p:sp>
      <p:sp>
        <p:nvSpPr>
          <p:cNvPr id="5" name="Title 9"/>
          <p:cNvSpPr txBox="1">
            <a:spLocks/>
          </p:cNvSpPr>
          <p:nvPr/>
        </p:nvSpPr>
        <p:spPr>
          <a:xfrm>
            <a:off x="304798" y="2420888"/>
            <a:ext cx="8626475" cy="762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ial Black"/>
                <a:ea typeface="+mj-ea"/>
                <a:cs typeface="Arial Black"/>
              </a:rPr>
              <a:t>‘Now that it’s Over’ Close</a:t>
            </a:r>
            <a:endParaRPr kumimoji="0" lang="en-US" sz="3400" b="1" i="0" u="none" strike="noStrike" kern="1200" spc="50" normalizeH="0" baseline="0" noProof="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 Black"/>
              <a:ea typeface="+mj-ea"/>
              <a:cs typeface="Arial Black"/>
            </a:endParaRPr>
          </a:p>
        </p:txBody>
      </p:sp>
      <p:sp>
        <p:nvSpPr>
          <p:cNvPr id="2" name="Title 9">
            <a:extLst>
              <a:ext uri="{FF2B5EF4-FFF2-40B4-BE49-F238E27FC236}">
                <a16:creationId xmlns:a16="http://schemas.microsoft.com/office/drawing/2014/main" id="{0CDC1EB3-80D1-8FFC-AE8C-0550D75A3976}"/>
              </a:ext>
            </a:extLst>
          </p:cNvPr>
          <p:cNvSpPr txBox="1">
            <a:spLocks/>
          </p:cNvSpPr>
          <p:nvPr/>
        </p:nvSpPr>
        <p:spPr>
          <a:xfrm>
            <a:off x="304799" y="144016"/>
            <a:ext cx="8626475" cy="1043808"/>
          </a:xfrm>
          <a:prstGeom prst="rect">
            <a:avLst/>
          </a:prstGeom>
          <a:solidFill>
            <a:schemeClr val="bg2">
              <a:lumMod val="75000"/>
              <a:lumOff val="25000"/>
            </a:schemeClr>
          </a:solidFill>
          <a:ln w="38100" cmpd="sng">
            <a:solidFill>
              <a:schemeClr val="bg2">
                <a:lumMod val="25000"/>
              </a:schemeClr>
            </a:solidFill>
          </a:ln>
          <a:effectLst>
            <a:outerShdw blurRad="38100" dist="25400" dir="5400000" algn="tl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6800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Follow the Money!</a:t>
            </a:r>
            <a:endParaRPr lang="en-US" sz="6800" b="1" dirty="0">
              <a:solidFill>
                <a:schemeClr val="tx1"/>
              </a:solidFill>
              <a:latin typeface="Perpetua"/>
              <a:cs typeface="Perpetu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35451</TotalTime>
  <Words>576</Words>
  <Application>Microsoft Macintosh PowerPoint</Application>
  <PresentationFormat>On-screen Show (4:3)</PresentationFormat>
  <Paragraphs>78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Chalkduster</vt:lpstr>
      <vt:lpstr>News Gothic MT</vt:lpstr>
      <vt:lpstr>Perpetua</vt:lpstr>
      <vt:lpstr>Wingdings 2</vt:lpstr>
      <vt:lpstr>Breeze</vt:lpstr>
      <vt:lpstr>PowerPoint Presentation</vt:lpstr>
      <vt:lpstr>Follow the Money!</vt:lpstr>
      <vt:lpstr>Follow the Money!</vt:lpstr>
      <vt:lpstr>Follow the Money!</vt:lpstr>
      <vt:lpstr>Follow the Money!</vt:lpstr>
      <vt:lpstr>Follow the Money!</vt:lpstr>
      <vt:lpstr>Famous “FD” Call</vt:lpstr>
      <vt:lpstr>Working for Tips!</vt:lpstr>
      <vt:lpstr>“I’m not taking your Job”</vt:lpstr>
      <vt:lpstr>“I’m taking a Counter Offer”</vt:lpstr>
      <vt:lpstr>“I AM taking your Job”</vt:lpstr>
      <vt:lpstr>A Tough Call!</vt:lpstr>
      <vt:lpstr>Reference Check Marketing</vt:lpstr>
      <vt:lpstr>Debrief Marketing</vt:lpstr>
      <vt:lpstr>The Last Question in the Placement Process</vt:lpstr>
      <vt:lpstr>Answer to ‘No Vacancies’</vt:lpstr>
      <vt:lpstr>Some Final Tips…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Training &amp; Mentoring for the SA Staffing Industry</dc:title>
  <dc:subject/>
  <dc:creator>Demitri Tambourlas</dc:creator>
  <cp:keywords/>
  <dc:description/>
  <cp:lastModifiedBy>Kelly Tambourlas</cp:lastModifiedBy>
  <cp:revision>562</cp:revision>
  <dcterms:created xsi:type="dcterms:W3CDTF">2013-05-22T16:35:41Z</dcterms:created>
  <dcterms:modified xsi:type="dcterms:W3CDTF">2024-04-19T06:56:59Z</dcterms:modified>
  <cp:category/>
</cp:coreProperties>
</file>