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91" r:id="rId11"/>
    <p:sldId id="290" r:id="rId12"/>
    <p:sldId id="289" r:id="rId13"/>
    <p:sldId id="292" r:id="rId14"/>
    <p:sldId id="293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52"/>
    <p:restoredTop sz="94577"/>
  </p:normalViewPr>
  <p:slideViewPr>
    <p:cSldViewPr snapToGrid="0">
      <p:cViewPr varScale="1">
        <p:scale>
          <a:sx n="84" d="100"/>
          <a:sy n="84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9D730-7C33-4EBA-D357-944AC54E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73" y="473657"/>
            <a:ext cx="7110483" cy="1774208"/>
          </a:xfrm>
          <a:ln w="635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BIG BILLERS </a:t>
            </a:r>
            <a:r>
              <a:rPr lang="en-US" sz="5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NUMBERS &amp; RATIOS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CF6895-D7D5-6A7B-B146-EDB9F561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BDB8F848-3297-0977-7C55-FC546331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pic>
        <p:nvPicPr>
          <p:cNvPr id="4" name="Picture 3" descr="A chalkboard with numbers and a stick&#10;&#10;Description automatically generated">
            <a:extLst>
              <a:ext uri="{FF2B5EF4-FFF2-40B4-BE49-F238E27FC236}">
                <a16:creationId xmlns:a16="http://schemas.microsoft.com/office/drawing/2014/main" id="{653684A3-99E2-FFE1-E7AB-B705D0FEC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147" y="3023213"/>
            <a:ext cx="4426388" cy="310698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822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808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Acceptable Range?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893813"/>
            <a:ext cx="24536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3450041" y="2823915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3964187"/>
            <a:ext cx="7879080" cy="1077218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 Client doesn’t want to see them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4841600" y="2907906"/>
            <a:ext cx="250880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80%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E0F3C-9F49-0581-07F3-5F293FA9604D}"/>
              </a:ext>
            </a:extLst>
          </p:cNvPr>
          <p:cNvSpPr txBox="1"/>
          <p:nvPr/>
        </p:nvSpPr>
        <p:spPr>
          <a:xfrm>
            <a:off x="838200" y="5161419"/>
            <a:ext cx="8534400" cy="584775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 Candidate doesn’t want to go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CACC2-DB68-4829-D182-9B8B267EDC9C}"/>
              </a:ext>
            </a:extLst>
          </p:cNvPr>
          <p:cNvSpPr txBox="1"/>
          <p:nvPr/>
        </p:nvSpPr>
        <p:spPr>
          <a:xfrm>
            <a:off x="838200" y="5908014"/>
            <a:ext cx="7025640" cy="584775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 Candidate took another Job</a:t>
            </a:r>
          </a:p>
        </p:txBody>
      </p:sp>
      <p:pic>
        <p:nvPicPr>
          <p:cNvPr id="16388" name="Picture 4" descr="Free test clipart, Download Free test clipart png images, Free ClipArts on  Clipart Library">
            <a:extLst>
              <a:ext uri="{FF2B5EF4-FFF2-40B4-BE49-F238E27FC236}">
                <a16:creationId xmlns:a16="http://schemas.microsoft.com/office/drawing/2014/main" id="{202E9CF4-BE54-9CA3-DD0D-B2DC39DF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81256"/>
            <a:ext cx="2784127" cy="28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ed line with a number and a equal sign&#10;&#10;Description automatically generated with medium confidence">
            <a:extLst>
              <a:ext uri="{FF2B5EF4-FFF2-40B4-BE49-F238E27FC236}">
                <a16:creationId xmlns:a16="http://schemas.microsoft.com/office/drawing/2014/main" id="{88FEC058-CF74-59BD-34EF-895810BB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30" y="3748472"/>
            <a:ext cx="1390470" cy="16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985299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Ratios to LIVE by!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967944"/>
            <a:ext cx="324612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4276497" y="2904894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4312583"/>
            <a:ext cx="5379720" cy="156966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How many times do I present a candidate or a CV and get a Send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5654854" y="2981838"/>
            <a:ext cx="242570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Sendout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F4A2B83-FA40-994A-0E04-BCB08DFD4BD2}"/>
              </a:ext>
            </a:extLst>
          </p:cNvPr>
          <p:cNvSpPr/>
          <p:nvPr/>
        </p:nvSpPr>
        <p:spPr>
          <a:xfrm>
            <a:off x="6882945" y="5365595"/>
            <a:ext cx="4815840" cy="954106"/>
          </a:xfrm>
          <a:prstGeom prst="wedgeRoundRectCallout">
            <a:avLst>
              <a:gd name="adj1" fmla="val -43030"/>
              <a:gd name="adj2" fmla="val -137434"/>
              <a:gd name="adj3" fmla="val 16667"/>
            </a:avLst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2C931-7F68-DFFD-EC97-FF990B9950C6}"/>
              </a:ext>
            </a:extLst>
          </p:cNvPr>
          <p:cNvSpPr txBox="1"/>
          <p:nvPr/>
        </p:nvSpPr>
        <p:spPr>
          <a:xfrm>
            <a:off x="7220310" y="5365594"/>
            <a:ext cx="414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will send you a CV in support of an Interview</a:t>
            </a:r>
          </a:p>
        </p:txBody>
      </p:sp>
      <p:pic>
        <p:nvPicPr>
          <p:cNvPr id="18434" name="Picture 2" descr="کاربرد If only - الفبای زبان | الفبای زبان">
            <a:extLst>
              <a:ext uri="{FF2B5EF4-FFF2-40B4-BE49-F238E27FC236}">
                <a16:creationId xmlns:a16="http://schemas.microsoft.com/office/drawing/2014/main" id="{FC2307E9-B6E5-0089-7654-5997C29A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51" y="2714268"/>
            <a:ext cx="3495903" cy="21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68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Acceptable Range?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893813"/>
            <a:ext cx="24536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3450041" y="2823915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2065020" y="3858938"/>
            <a:ext cx="4312920" cy="58477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One PURE Ratio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4841600" y="2907906"/>
            <a:ext cx="315940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70% to 80%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E0F3C-9F49-0581-07F3-5F293FA9604D}"/>
              </a:ext>
            </a:extLst>
          </p:cNvPr>
          <p:cNvSpPr txBox="1"/>
          <p:nvPr/>
        </p:nvSpPr>
        <p:spPr>
          <a:xfrm>
            <a:off x="838200" y="4607745"/>
            <a:ext cx="2611841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CACC2-DB68-4829-D182-9B8B267EDC9C}"/>
              </a:ext>
            </a:extLst>
          </p:cNvPr>
          <p:cNvSpPr txBox="1"/>
          <p:nvPr/>
        </p:nvSpPr>
        <p:spPr>
          <a:xfrm>
            <a:off x="838200" y="5875882"/>
            <a:ext cx="3124200" cy="584775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Client Visit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39042-10A2-B673-C814-6E531C07839B}"/>
              </a:ext>
            </a:extLst>
          </p:cNvPr>
          <p:cNvSpPr txBox="1"/>
          <p:nvPr/>
        </p:nvSpPr>
        <p:spPr>
          <a:xfrm>
            <a:off x="3637640" y="4673249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ABC1C-C6C7-70FF-C668-BAB5DA460B3E}"/>
              </a:ext>
            </a:extLst>
          </p:cNvPr>
          <p:cNvSpPr txBox="1"/>
          <p:nvPr/>
        </p:nvSpPr>
        <p:spPr>
          <a:xfrm>
            <a:off x="5115379" y="4589584"/>
            <a:ext cx="2611841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3A201-916A-B7D2-0140-138108046D89}"/>
              </a:ext>
            </a:extLst>
          </p:cNvPr>
          <p:cNvSpPr txBox="1"/>
          <p:nvPr/>
        </p:nvSpPr>
        <p:spPr>
          <a:xfrm>
            <a:off x="4181560" y="5751118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C890A-378A-B9AA-03A4-1B3C25FD4324}"/>
              </a:ext>
            </a:extLst>
          </p:cNvPr>
          <p:cNvSpPr txBox="1"/>
          <p:nvPr/>
        </p:nvSpPr>
        <p:spPr>
          <a:xfrm>
            <a:off x="5604680" y="5841471"/>
            <a:ext cx="3124200" cy="584775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Job Order</a:t>
            </a:r>
          </a:p>
        </p:txBody>
      </p:sp>
      <p:pic>
        <p:nvPicPr>
          <p:cNvPr id="16390" name="Picture 6" descr="One to one icon - Download in SVG, PNG, ICO, ICNS">
            <a:extLst>
              <a:ext uri="{FF2B5EF4-FFF2-40B4-BE49-F238E27FC236}">
                <a16:creationId xmlns:a16="http://schemas.microsoft.com/office/drawing/2014/main" id="{096A4319-D60F-0508-FD88-874DA6AA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24" y="3858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logo with red paint splatter&#10;&#10;Description automatically generated">
            <a:extLst>
              <a:ext uri="{FF2B5EF4-FFF2-40B4-BE49-F238E27FC236}">
                <a16:creationId xmlns:a16="http://schemas.microsoft.com/office/drawing/2014/main" id="{28E8E0B0-41E3-C086-648F-5FDCC4EC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696" y="1988186"/>
            <a:ext cx="3653928" cy="182696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0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68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Also Important to 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893813"/>
            <a:ext cx="7223760" cy="163121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of Returned Voice 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CACC2-DB68-4829-D182-9B8B267EDC9C}"/>
              </a:ext>
            </a:extLst>
          </p:cNvPr>
          <p:cNvSpPr txBox="1"/>
          <p:nvPr/>
        </p:nvSpPr>
        <p:spPr>
          <a:xfrm>
            <a:off x="938303" y="5066434"/>
            <a:ext cx="3124200" cy="1323439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Less than 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3A201-916A-B7D2-0140-138108046D89}"/>
              </a:ext>
            </a:extLst>
          </p:cNvPr>
          <p:cNvSpPr txBox="1"/>
          <p:nvPr/>
        </p:nvSpPr>
        <p:spPr>
          <a:xfrm>
            <a:off x="4283303" y="5227166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C890A-378A-B9AA-03A4-1B3C25FD4324}"/>
              </a:ext>
            </a:extLst>
          </p:cNvPr>
          <p:cNvSpPr txBox="1"/>
          <p:nvPr/>
        </p:nvSpPr>
        <p:spPr>
          <a:xfrm>
            <a:off x="5712233" y="5066434"/>
            <a:ext cx="3124200" cy="1323439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Change your Script!</a:t>
            </a:r>
          </a:p>
        </p:txBody>
      </p:sp>
      <p:pic>
        <p:nvPicPr>
          <p:cNvPr id="21506" name="Picture 2" descr="Voicemail Clipart Images | Free Download | PNG Transparent Background -  Pngtree">
            <a:extLst>
              <a:ext uri="{FF2B5EF4-FFF2-40B4-BE49-F238E27FC236}">
                <a16:creationId xmlns:a16="http://schemas.microsoft.com/office/drawing/2014/main" id="{FCC4F13E-5599-7B64-6A3E-9CCEAA42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19498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7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295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Also Important to 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756112"/>
            <a:ext cx="7223760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Where the Candidates come from?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3A201-916A-B7D2-0140-138108046D89}"/>
              </a:ext>
            </a:extLst>
          </p:cNvPr>
          <p:cNvSpPr txBox="1"/>
          <p:nvPr/>
        </p:nvSpPr>
        <p:spPr>
          <a:xfrm>
            <a:off x="838199" y="3668981"/>
            <a:ext cx="2316479" cy="5232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C890A-378A-B9AA-03A4-1B3C25FD4324}"/>
              </a:ext>
            </a:extLst>
          </p:cNvPr>
          <p:cNvSpPr txBox="1"/>
          <p:nvPr/>
        </p:nvSpPr>
        <p:spPr>
          <a:xfrm>
            <a:off x="3365273" y="3665175"/>
            <a:ext cx="2316479" cy="52322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Referrals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8B621-C5EC-8578-D77F-CF3714C5663A}"/>
              </a:ext>
            </a:extLst>
          </p:cNvPr>
          <p:cNvSpPr txBox="1"/>
          <p:nvPr/>
        </p:nvSpPr>
        <p:spPr>
          <a:xfrm>
            <a:off x="6184671" y="5067332"/>
            <a:ext cx="2316479" cy="5232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from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08CCF-8F25-121C-DBCB-91D0B11720D5}"/>
              </a:ext>
            </a:extLst>
          </p:cNvPr>
          <p:cNvSpPr txBox="1"/>
          <p:nvPr/>
        </p:nvSpPr>
        <p:spPr>
          <a:xfrm>
            <a:off x="838199" y="4596653"/>
            <a:ext cx="2316479" cy="5232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C93B-FDEF-F593-3D07-317CDEE9CDA9}"/>
              </a:ext>
            </a:extLst>
          </p:cNvPr>
          <p:cNvSpPr txBox="1"/>
          <p:nvPr/>
        </p:nvSpPr>
        <p:spPr>
          <a:xfrm>
            <a:off x="838199" y="5566736"/>
            <a:ext cx="2316479" cy="5232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from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2D15E-261A-E954-E9B8-800CEC3E723F}"/>
              </a:ext>
            </a:extLst>
          </p:cNvPr>
          <p:cNvSpPr txBox="1"/>
          <p:nvPr/>
        </p:nvSpPr>
        <p:spPr>
          <a:xfrm>
            <a:off x="6201297" y="5969655"/>
            <a:ext cx="2316479" cy="5232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% 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445FA-B357-A093-2181-C180F3ED6B26}"/>
              </a:ext>
            </a:extLst>
          </p:cNvPr>
          <p:cNvSpPr txBox="1"/>
          <p:nvPr/>
        </p:nvSpPr>
        <p:spPr>
          <a:xfrm>
            <a:off x="3365273" y="4596653"/>
            <a:ext cx="2316479" cy="52322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768AB-FC08-CCD0-90DC-1CF7AC512CE1}"/>
              </a:ext>
            </a:extLst>
          </p:cNvPr>
          <p:cNvSpPr txBox="1"/>
          <p:nvPr/>
        </p:nvSpPr>
        <p:spPr>
          <a:xfrm>
            <a:off x="3365272" y="5528131"/>
            <a:ext cx="2316479" cy="52322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Recruiting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EF27F-3A3E-AC31-9C1D-29BBE2A33532}"/>
              </a:ext>
            </a:extLst>
          </p:cNvPr>
          <p:cNvSpPr txBox="1"/>
          <p:nvPr/>
        </p:nvSpPr>
        <p:spPr>
          <a:xfrm>
            <a:off x="8733269" y="5969655"/>
            <a:ext cx="2316479" cy="52322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68AC3-5CA1-D422-CE6F-2B2A0596785D}"/>
              </a:ext>
            </a:extLst>
          </p:cNvPr>
          <p:cNvSpPr txBox="1"/>
          <p:nvPr/>
        </p:nvSpPr>
        <p:spPr>
          <a:xfrm>
            <a:off x="8733269" y="5067132"/>
            <a:ext cx="2316479" cy="52322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Internet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23947-74D9-0701-E2FF-288B71F5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71" y="3963384"/>
            <a:ext cx="5253990" cy="72444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3554" name="Picture 2" descr="Cute Alien - AI Generated Artwork ...">
            <a:extLst>
              <a:ext uri="{FF2B5EF4-FFF2-40B4-BE49-F238E27FC236}">
                <a16:creationId xmlns:a16="http://schemas.microsoft.com/office/drawing/2014/main" id="{2FBF4837-8362-F1FE-1E82-ED4CF828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46" y="598764"/>
            <a:ext cx="2159687" cy="2985117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6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Also Important to 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756112"/>
            <a:ext cx="7223760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 W’s of Fee Objections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3A201-916A-B7D2-0140-138108046D89}"/>
              </a:ext>
            </a:extLst>
          </p:cNvPr>
          <p:cNvSpPr txBox="1"/>
          <p:nvPr/>
        </p:nvSpPr>
        <p:spPr>
          <a:xfrm>
            <a:off x="4547752" y="3568561"/>
            <a:ext cx="3474722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W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 is Objecting?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8B621-C5EC-8578-D77F-CF3714C5663A}"/>
              </a:ext>
            </a:extLst>
          </p:cNvPr>
          <p:cNvSpPr txBox="1"/>
          <p:nvPr/>
        </p:nvSpPr>
        <p:spPr>
          <a:xfrm>
            <a:off x="4547752" y="5088137"/>
            <a:ext cx="5739248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W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hat are we saying in reply?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08CCF-8F25-121C-DBCB-91D0B11720D5}"/>
              </a:ext>
            </a:extLst>
          </p:cNvPr>
          <p:cNvSpPr txBox="1"/>
          <p:nvPr/>
        </p:nvSpPr>
        <p:spPr>
          <a:xfrm>
            <a:off x="4547752" y="4319456"/>
            <a:ext cx="3474722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W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here in the call?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2D15E-261A-E954-E9B8-800CEC3E723F}"/>
              </a:ext>
            </a:extLst>
          </p:cNvPr>
          <p:cNvSpPr txBox="1"/>
          <p:nvPr/>
        </p:nvSpPr>
        <p:spPr>
          <a:xfrm>
            <a:off x="4547752" y="5839031"/>
            <a:ext cx="4344783" cy="5847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W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hy won’t they agree?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40925B-E544-0770-3BA7-5C0C6B12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36847"/>
            <a:ext cx="3038853" cy="2625404"/>
          </a:xfrm>
          <a:prstGeom prst="rect">
            <a:avLst/>
          </a:prstGeom>
        </p:spPr>
      </p:pic>
      <p:pic>
        <p:nvPicPr>
          <p:cNvPr id="25604" name="Picture 4" descr="Cute Question Mark Vector Art, Icons, and Graphics for Free Download">
            <a:extLst>
              <a:ext uri="{FF2B5EF4-FFF2-40B4-BE49-F238E27FC236}">
                <a16:creationId xmlns:a16="http://schemas.microsoft.com/office/drawing/2014/main" id="{4896C3BB-3D0E-5AF7-3E7C-0C29EE16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35" y="2071181"/>
            <a:ext cx="1905000" cy="27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DEMsays…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3E0E6AB-436D-C6A1-4643-803CA25E8AEA}"/>
              </a:ext>
            </a:extLst>
          </p:cNvPr>
          <p:cNvSpPr/>
          <p:nvPr/>
        </p:nvSpPr>
        <p:spPr>
          <a:xfrm>
            <a:off x="1129548" y="3097790"/>
            <a:ext cx="7199112" cy="2327650"/>
          </a:xfrm>
          <a:prstGeom prst="wedgeRoundRectCallout">
            <a:avLst>
              <a:gd name="adj1" fmla="val 57285"/>
              <a:gd name="adj2" fmla="val -32486"/>
              <a:gd name="adj3" fmla="val 16667"/>
            </a:avLst>
          </a:pr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8E08E-F8D6-5625-B6BF-BCCA832C7FBB}"/>
              </a:ext>
            </a:extLst>
          </p:cNvPr>
          <p:cNvSpPr txBox="1"/>
          <p:nvPr/>
        </p:nvSpPr>
        <p:spPr>
          <a:xfrm>
            <a:off x="1628298" y="3373974"/>
            <a:ext cx="635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Do this is tough times and you will prosper. Do this ALL the time, and you’ll have less PAIN in tough times!</a:t>
            </a:r>
          </a:p>
        </p:txBody>
      </p:sp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426311D9-7C99-2C61-B143-28AC2A7D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2545418"/>
            <a:ext cx="3550549" cy="40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A Big Billers ACTUAL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8E08E-F8D6-5625-B6BF-BCCA832C7FBB}"/>
              </a:ext>
            </a:extLst>
          </p:cNvPr>
          <p:cNvSpPr txBox="1"/>
          <p:nvPr/>
        </p:nvSpPr>
        <p:spPr>
          <a:xfrm>
            <a:off x="1628298" y="3373974"/>
            <a:ext cx="635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Do this is tough times and you will prosper. Do this ALL the time, and you’ll have less PAIN in tough times!</a:t>
            </a:r>
          </a:p>
        </p:txBody>
      </p:sp>
      <p:pic>
        <p:nvPicPr>
          <p:cNvPr id="2" name="Picture 1" descr="A table of numbers and a few points&#10;&#10;Description automatically generated with medium confidence">
            <a:extLst>
              <a:ext uri="{FF2B5EF4-FFF2-40B4-BE49-F238E27FC236}">
                <a16:creationId xmlns:a16="http://schemas.microsoft.com/office/drawing/2014/main" id="{A93CF157-3530-D702-3C1A-FEEDDCAA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97" y="1869549"/>
            <a:ext cx="9000005" cy="49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94944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Recruiter Training School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22963F7-7F3E-9944-7FB6-30A6A5A65BE2}"/>
              </a:ext>
            </a:extLst>
          </p:cNvPr>
          <p:cNvSpPr/>
          <p:nvPr/>
        </p:nvSpPr>
        <p:spPr>
          <a:xfrm>
            <a:off x="840212" y="3141475"/>
            <a:ext cx="3800051" cy="1908683"/>
          </a:xfrm>
          <a:prstGeom prst="wedgeRoundRectCallout">
            <a:avLst>
              <a:gd name="adj1" fmla="val -51887"/>
              <a:gd name="adj2" fmla="val 64153"/>
              <a:gd name="adj3" fmla="val 16667"/>
            </a:avLst>
          </a:pr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682C3-C1E2-CEB3-7A13-EEB55E77756D}"/>
              </a:ext>
            </a:extLst>
          </p:cNvPr>
          <p:cNvSpPr txBox="1"/>
          <p:nvPr/>
        </p:nvSpPr>
        <p:spPr>
          <a:xfrm>
            <a:off x="1079289" y="3394520"/>
            <a:ext cx="332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What’s the most important thing you do?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5054D20-7294-1EDA-B697-B03B38BC0CF4}"/>
              </a:ext>
            </a:extLst>
          </p:cNvPr>
          <p:cNvSpPr/>
          <p:nvPr/>
        </p:nvSpPr>
        <p:spPr>
          <a:xfrm>
            <a:off x="7787640" y="2891915"/>
            <a:ext cx="3800051" cy="1908683"/>
          </a:xfrm>
          <a:prstGeom prst="wedgeRoundRectCallout">
            <a:avLst>
              <a:gd name="adj1" fmla="val -60309"/>
              <a:gd name="adj2" fmla="val 55370"/>
              <a:gd name="adj3" fmla="val 16667"/>
            </a:avLst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A8D30-8D16-561A-C068-FF75B6062F1A}"/>
              </a:ext>
            </a:extLst>
          </p:cNvPr>
          <p:cNvSpPr txBox="1"/>
          <p:nvPr/>
        </p:nvSpPr>
        <p:spPr>
          <a:xfrm>
            <a:off x="8031904" y="3107592"/>
            <a:ext cx="332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entury Gothic" panose="020B0502020202020204" pitchFamily="34" charset="0"/>
                <a:cs typeface="Comic Sans MS"/>
              </a:rPr>
              <a:t>Planning!! It’s a Numbers business!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C8A2B-3B7C-16BF-9A2F-813EE6EFD58D}"/>
              </a:ext>
            </a:extLst>
          </p:cNvPr>
          <p:cNvSpPr txBox="1"/>
          <p:nvPr/>
        </p:nvSpPr>
        <p:spPr>
          <a:xfrm>
            <a:off x="1859280" y="5544121"/>
            <a:ext cx="7940040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BUT, 80% of Recruiters DO NOT track their Numbers on a daily basis!</a:t>
            </a:r>
          </a:p>
        </p:txBody>
      </p:sp>
      <p:pic>
        <p:nvPicPr>
          <p:cNvPr id="1026" name="Picture 2" descr="Kids Graduation Cap Stock Illustrations ...">
            <a:extLst>
              <a:ext uri="{FF2B5EF4-FFF2-40B4-BE49-F238E27FC236}">
                <a16:creationId xmlns:a16="http://schemas.microsoft.com/office/drawing/2014/main" id="{E377B1E3-8F25-0E37-8EC1-997D2827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19" y="2969229"/>
            <a:ext cx="2327910" cy="23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7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03"/>
            <a:ext cx="1051560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1992270" y="1750634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Why We Don’t Track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707897"/>
            <a:ext cx="7437120" cy="49244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1. We’re not sure which numbers are relevant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838200" y="3466008"/>
            <a:ext cx="4998720" cy="49244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2. We’re not sure HOW to do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4178775"/>
            <a:ext cx="6019800" cy="89255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3. We’re so disorganized personally, it seems hypocritical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9D5DB-CE73-B968-13D1-2FEC5115546E}"/>
              </a:ext>
            </a:extLst>
          </p:cNvPr>
          <p:cNvSpPr txBox="1"/>
          <p:nvPr/>
        </p:nvSpPr>
        <p:spPr>
          <a:xfrm>
            <a:off x="838200" y="5249583"/>
            <a:ext cx="6736080" cy="49244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4. It’s against our entrepreneurial natures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6F060-EEFB-C01F-5ECC-13D19B25D0AA}"/>
              </a:ext>
            </a:extLst>
          </p:cNvPr>
          <p:cNvSpPr txBox="1"/>
          <p:nvPr/>
        </p:nvSpPr>
        <p:spPr>
          <a:xfrm>
            <a:off x="838200" y="6000432"/>
            <a:ext cx="10911840" cy="49244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5. The companies that do well are the ones with the most structure!</a:t>
            </a:r>
          </a:p>
        </p:txBody>
      </p:sp>
      <p:pic>
        <p:nvPicPr>
          <p:cNvPr id="2050" name="Picture 2" descr="disorganized clipart - Clip Art Library">
            <a:extLst>
              <a:ext uri="{FF2B5EF4-FFF2-40B4-BE49-F238E27FC236}">
                <a16:creationId xmlns:a16="http://schemas.microsoft.com/office/drawing/2014/main" id="{4A4F05FF-3F1B-4805-BE25-C9BFBCF8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20" y="3233835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62DC1-206B-EEF5-A508-6D4C222C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3222"/>
            <a:ext cx="928345" cy="9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6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2407920" y="1883310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Why We DO Track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3029088"/>
            <a:ext cx="7437120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1. It is objective, clean, and impersonal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838200" y="3791485"/>
            <a:ext cx="4998720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2. It allows you to predict trouble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5015547"/>
            <a:ext cx="6019800" cy="147732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3. High Performance Recruiters are extremely Numbers conscious</a:t>
            </a:r>
          </a:p>
        </p:txBody>
      </p:sp>
      <p:pic>
        <p:nvPicPr>
          <p:cNvPr id="4098" name="Picture 2" descr="Green checkmark icon - Free green check mark icons">
            <a:extLst>
              <a:ext uri="{FF2B5EF4-FFF2-40B4-BE49-F238E27FC236}">
                <a16:creationId xmlns:a16="http://schemas.microsoft.com/office/drawing/2014/main" id="{E213C6A7-B328-3E06-7042-86D8D15E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819503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rystal Ball Stock Illustrations ...">
            <a:extLst>
              <a:ext uri="{FF2B5EF4-FFF2-40B4-BE49-F238E27FC236}">
                <a16:creationId xmlns:a16="http://schemas.microsoft.com/office/drawing/2014/main" id="{5EA6A59B-7AB4-C721-C556-B754253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633380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king-predictions-clipart-1 – Christ ...">
            <a:extLst>
              <a:ext uri="{FF2B5EF4-FFF2-40B4-BE49-F238E27FC236}">
                <a16:creationId xmlns:a16="http://schemas.microsoft.com/office/drawing/2014/main" id="{3C9696F4-A704-FCB1-237B-7F6D59C3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32" y="1945123"/>
            <a:ext cx="2178050" cy="16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2021235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Ratios to LIVE by!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3040586"/>
            <a:ext cx="24536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Sendout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3462380" y="2998113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68680" y="5211755"/>
            <a:ext cx="9951720" cy="1077218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How many people do you send out on interview before you make ONE Placement?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4852120" y="3040586"/>
            <a:ext cx="30632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90B13-2DA6-778B-CA95-DC2336E58B93}"/>
              </a:ext>
            </a:extLst>
          </p:cNvPr>
          <p:cNvSpPr txBox="1"/>
          <p:nvPr/>
        </p:nvSpPr>
        <p:spPr>
          <a:xfrm>
            <a:off x="3164385" y="4059052"/>
            <a:ext cx="19964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Ratio</a:t>
            </a:r>
          </a:p>
        </p:txBody>
      </p:sp>
      <p:pic>
        <p:nvPicPr>
          <p:cNvPr id="6146" name="Picture 2" descr="Testimony time!! She got a job after ...">
            <a:extLst>
              <a:ext uri="{FF2B5EF4-FFF2-40B4-BE49-F238E27FC236}">
                <a16:creationId xmlns:a16="http://schemas.microsoft.com/office/drawing/2014/main" id="{F6F7D421-27BC-97A3-C7B3-A4BE3FF8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69" y="2135505"/>
            <a:ext cx="3639441" cy="27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4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990123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Acceptable Range?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3040586"/>
            <a:ext cx="24536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Sendout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3462380" y="2998113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1630680" y="5209785"/>
            <a:ext cx="5364480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5-8 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4852120" y="3040586"/>
            <a:ext cx="30632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90B13-2DA6-778B-CA95-DC2336E58B93}"/>
              </a:ext>
            </a:extLst>
          </p:cNvPr>
          <p:cNvSpPr txBox="1"/>
          <p:nvPr/>
        </p:nvSpPr>
        <p:spPr>
          <a:xfrm>
            <a:off x="3164385" y="4059052"/>
            <a:ext cx="19964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Ratio</a:t>
            </a:r>
          </a:p>
        </p:txBody>
      </p:sp>
      <p:pic>
        <p:nvPicPr>
          <p:cNvPr id="8196" name="Picture 4" descr="Cartoon of Businessman Holding Big Hand ...">
            <a:extLst>
              <a:ext uri="{FF2B5EF4-FFF2-40B4-BE49-F238E27FC236}">
                <a16:creationId xmlns:a16="http://schemas.microsoft.com/office/drawing/2014/main" id="{C2FBED14-C9E8-F3F3-2C8B-A5526F7E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58" y="2111950"/>
            <a:ext cx="3281942" cy="39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985779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Ratios to LIVE by!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3040586"/>
            <a:ext cx="24536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3462380" y="2998113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68680" y="5211755"/>
            <a:ext cx="9951720" cy="1077218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How many Marketing Calls does it take to secure a Job Order?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4852120" y="3040586"/>
            <a:ext cx="30632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Job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90B13-2DA6-778B-CA95-DC2336E58B93}"/>
              </a:ext>
            </a:extLst>
          </p:cNvPr>
          <p:cNvSpPr txBox="1"/>
          <p:nvPr/>
        </p:nvSpPr>
        <p:spPr>
          <a:xfrm>
            <a:off x="3164385" y="4059052"/>
            <a:ext cx="19964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Ratio</a:t>
            </a:r>
          </a:p>
        </p:txBody>
      </p:sp>
      <p:pic>
        <p:nvPicPr>
          <p:cNvPr id="10242" name="Picture 2" descr="Cat Talking In Phone clip art Free ...">
            <a:extLst>
              <a:ext uri="{FF2B5EF4-FFF2-40B4-BE49-F238E27FC236}">
                <a16:creationId xmlns:a16="http://schemas.microsoft.com/office/drawing/2014/main" id="{E7A01190-E5BB-B209-873D-7B088C2E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20" y="2420185"/>
            <a:ext cx="3891267" cy="25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6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62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99087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Acceptable Range?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753817"/>
            <a:ext cx="144780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Dials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2496940" y="2939717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5477212"/>
            <a:ext cx="1737360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3911840" y="3491052"/>
            <a:ext cx="1433529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D699-94C6-F5FD-7EDE-F15C6143560D}"/>
              </a:ext>
            </a:extLst>
          </p:cNvPr>
          <p:cNvSpPr txBox="1"/>
          <p:nvPr/>
        </p:nvSpPr>
        <p:spPr>
          <a:xfrm>
            <a:off x="7014041" y="4390484"/>
            <a:ext cx="2975441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Job 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93C20-A15C-7138-0695-F268F48E62FE}"/>
              </a:ext>
            </a:extLst>
          </p:cNvPr>
          <p:cNvSpPr txBox="1"/>
          <p:nvPr/>
        </p:nvSpPr>
        <p:spPr>
          <a:xfrm>
            <a:off x="5556309" y="3862575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A87F3-CCC5-C260-3E78-378902F53E7C}"/>
              </a:ext>
            </a:extLst>
          </p:cNvPr>
          <p:cNvSpPr txBox="1"/>
          <p:nvPr/>
        </p:nvSpPr>
        <p:spPr>
          <a:xfrm>
            <a:off x="4235641" y="5477212"/>
            <a:ext cx="1737360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B0327-2FA2-8444-A1C9-666B258DF8E7}"/>
              </a:ext>
            </a:extLst>
          </p:cNvPr>
          <p:cNvSpPr txBox="1"/>
          <p:nvPr/>
        </p:nvSpPr>
        <p:spPr>
          <a:xfrm>
            <a:off x="7633082" y="5483359"/>
            <a:ext cx="1737360" cy="1015663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EB727-7FC0-4988-8FDD-27A8E6357CF2}"/>
              </a:ext>
            </a:extLst>
          </p:cNvPr>
          <p:cNvSpPr txBox="1"/>
          <p:nvPr/>
        </p:nvSpPr>
        <p:spPr>
          <a:xfrm>
            <a:off x="6226619" y="5610619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CB97F-C7C7-B0ED-1EF2-752A9E33506A}"/>
              </a:ext>
            </a:extLst>
          </p:cNvPr>
          <p:cNvSpPr txBox="1"/>
          <p:nvPr/>
        </p:nvSpPr>
        <p:spPr>
          <a:xfrm>
            <a:off x="2821558" y="5610619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pic>
        <p:nvPicPr>
          <p:cNvPr id="12290" name="Picture 2" descr="That will do 의미, 예문 : 네이버 블로그">
            <a:extLst>
              <a:ext uri="{FF2B5EF4-FFF2-40B4-BE49-F238E27FC236}">
                <a16:creationId xmlns:a16="http://schemas.microsoft.com/office/drawing/2014/main" id="{B46D307B-EF49-0EE4-992B-83936ED9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80" y="1433432"/>
            <a:ext cx="2640769" cy="26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84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NUMBERS AND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986498"/>
            <a:ext cx="66488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Ratios to LIVE by!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5A21-690E-744E-5D9D-7E0DA372A8CD}"/>
              </a:ext>
            </a:extLst>
          </p:cNvPr>
          <p:cNvSpPr txBox="1"/>
          <p:nvPr/>
        </p:nvSpPr>
        <p:spPr>
          <a:xfrm>
            <a:off x="838200" y="2967944"/>
            <a:ext cx="324612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nd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 Sendout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BBA-2414-26EC-7020-A4ABD8B4F926}"/>
              </a:ext>
            </a:extLst>
          </p:cNvPr>
          <p:cNvSpPr txBox="1"/>
          <p:nvPr/>
        </p:nvSpPr>
        <p:spPr>
          <a:xfrm>
            <a:off x="4383585" y="2928640"/>
            <a:ext cx="1203960" cy="86177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08245-F28D-9D0B-9789-1803F1979461}"/>
              </a:ext>
            </a:extLst>
          </p:cNvPr>
          <p:cNvSpPr txBox="1"/>
          <p:nvPr/>
        </p:nvSpPr>
        <p:spPr>
          <a:xfrm>
            <a:off x="838200" y="4312583"/>
            <a:ext cx="7056120" cy="1569660"/>
          </a:xfrm>
          <a:prstGeom prst="rect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How many times that I get a first interview, does the candidate get a second interview?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6C52-CC38-3393-5655-6C8C4F1F651D}"/>
              </a:ext>
            </a:extLst>
          </p:cNvPr>
          <p:cNvSpPr txBox="1"/>
          <p:nvPr/>
        </p:nvSpPr>
        <p:spPr>
          <a:xfrm>
            <a:off x="5844540" y="2967944"/>
            <a:ext cx="3063240" cy="70788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st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 Sendout</a:t>
            </a:r>
          </a:p>
        </p:txBody>
      </p:sp>
      <p:pic>
        <p:nvPicPr>
          <p:cNvPr id="14338" name="Picture 2" descr="Tips to Succeed in the Second Interview">
            <a:extLst>
              <a:ext uri="{FF2B5EF4-FFF2-40B4-BE49-F238E27FC236}">
                <a16:creationId xmlns:a16="http://schemas.microsoft.com/office/drawing/2014/main" id="{20105A78-981D-0F66-9C1C-4D84C822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40" y="3973463"/>
            <a:ext cx="3606800" cy="22479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9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483</Words>
  <Application>Microsoft Macintosh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Arial Rounded MT Bold</vt:lpstr>
      <vt:lpstr>Century Gothic</vt:lpstr>
      <vt:lpstr>Office Theme</vt:lpstr>
      <vt:lpstr>BIG BILLERS NUMBERS &amp;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NUMBERS AND RATIOS</vt:lpstr>
      <vt:lpstr>A Big Billers ACTUAL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76</cp:revision>
  <dcterms:created xsi:type="dcterms:W3CDTF">2024-08-12T10:45:38Z</dcterms:created>
  <dcterms:modified xsi:type="dcterms:W3CDTF">2024-08-28T09:08:19Z</dcterms:modified>
</cp:coreProperties>
</file>