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27"/>
    <p:restoredTop sz="94577"/>
  </p:normalViewPr>
  <p:slideViewPr>
    <p:cSldViewPr snapToGrid="0">
      <p:cViewPr varScale="1">
        <p:scale>
          <a:sx n="53" d="100"/>
          <a:sy n="53" d="100"/>
        </p:scale>
        <p:origin x="176" y="1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8/13/24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49D730-7C33-4EBA-D357-944AC54E6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624468"/>
            <a:ext cx="6143625" cy="1918010"/>
          </a:xfrm>
          <a:ln w="6350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HURRY UP AND WAIT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pic>
        <p:nvPicPr>
          <p:cNvPr id="4" name="Picture 3" descr="A group of clocks on a yellow background&#10;&#10;Description automatically generated">
            <a:extLst>
              <a:ext uri="{FF2B5EF4-FFF2-40B4-BE49-F238E27FC236}">
                <a16:creationId xmlns:a16="http://schemas.microsoft.com/office/drawing/2014/main" id="{5FD43CAD-9F81-8A26-D59C-47DD2C9CDA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2095" y="3166946"/>
            <a:ext cx="3901239" cy="3387479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921390" y="2301688"/>
            <a:ext cx="823361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Let’s Start by Showing Them We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1064952" y="4006350"/>
            <a:ext cx="4840599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…Get 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1382AB-16FB-05CE-F325-05A5D77DF38B}"/>
              </a:ext>
            </a:extLst>
          </p:cNvPr>
          <p:cNvSpPr txBox="1"/>
          <p:nvPr/>
        </p:nvSpPr>
        <p:spPr>
          <a:xfrm>
            <a:off x="1064952" y="5375426"/>
            <a:ext cx="4840599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…Are Different</a:t>
            </a:r>
          </a:p>
        </p:txBody>
      </p:sp>
      <p:pic>
        <p:nvPicPr>
          <p:cNvPr id="6" name="Picture 5" descr="A baby wearing glasses and looking at a book&#10;&#10;Description automatically generated">
            <a:extLst>
              <a:ext uri="{FF2B5EF4-FFF2-40B4-BE49-F238E27FC236}">
                <a16:creationId xmlns:a16="http://schemas.microsoft.com/office/drawing/2014/main" id="{947E8C8A-0EA0-CDEB-2965-0BC3C9B2A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7759" y="3132156"/>
            <a:ext cx="4874483" cy="3572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626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1" y="1982546"/>
            <a:ext cx="823361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1st Question on a Job Order</a:t>
            </a: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23C3EDCD-2E98-FE61-976B-8F2A9B6078A1}"/>
              </a:ext>
            </a:extLst>
          </p:cNvPr>
          <p:cNvSpPr/>
          <p:nvPr/>
        </p:nvSpPr>
        <p:spPr>
          <a:xfrm>
            <a:off x="216069" y="3645250"/>
            <a:ext cx="3129215" cy="2069432"/>
          </a:xfrm>
          <a:prstGeom prst="wedgeRoundRectCallout">
            <a:avLst>
              <a:gd name="adj1" fmla="val -1521"/>
              <a:gd name="adj2" fmla="val 6482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28D845-D298-B447-46AC-C7F5871D0AFC}"/>
              </a:ext>
            </a:extLst>
          </p:cNvPr>
          <p:cNvSpPr txBox="1"/>
          <p:nvPr/>
        </p:nvSpPr>
        <p:spPr>
          <a:xfrm>
            <a:off x="367216" y="4044830"/>
            <a:ext cx="282691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omic Sans MS"/>
                <a:cs typeface="Comic Sans MS"/>
              </a:rPr>
              <a:t>How fast can you hire?</a:t>
            </a:r>
            <a:endParaRPr lang="en-US" sz="32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19931912-7E54-1BF8-9ACE-EF772EEC3918}"/>
              </a:ext>
            </a:extLst>
          </p:cNvPr>
          <p:cNvSpPr/>
          <p:nvPr/>
        </p:nvSpPr>
        <p:spPr>
          <a:xfrm>
            <a:off x="3595437" y="2885058"/>
            <a:ext cx="3613484" cy="3104235"/>
          </a:xfrm>
          <a:prstGeom prst="wedgeRoundRectCallout">
            <a:avLst>
              <a:gd name="adj1" fmla="val -1521"/>
              <a:gd name="adj2" fmla="val 5939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15357E35-CE4E-23B1-897E-5C207D1D8D4D}"/>
              </a:ext>
            </a:extLst>
          </p:cNvPr>
          <p:cNvSpPr/>
          <p:nvPr/>
        </p:nvSpPr>
        <p:spPr>
          <a:xfrm>
            <a:off x="7470614" y="2867057"/>
            <a:ext cx="4472735" cy="3625818"/>
          </a:xfrm>
          <a:prstGeom prst="wedgeRoundRectCallout">
            <a:avLst>
              <a:gd name="adj1" fmla="val -56341"/>
              <a:gd name="adj2" fmla="val 53872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945887-53CC-4507-DBBB-02813EF98307}"/>
              </a:ext>
            </a:extLst>
          </p:cNvPr>
          <p:cNvSpPr txBox="1"/>
          <p:nvPr/>
        </p:nvSpPr>
        <p:spPr>
          <a:xfrm>
            <a:off x="3829553" y="3254410"/>
            <a:ext cx="312921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omic Sans MS"/>
                <a:cs typeface="Comic Sans MS"/>
              </a:rPr>
              <a:t>Have you ever felt the thrill of hiring after the first interview?</a:t>
            </a:r>
            <a:endParaRPr lang="en-US" sz="32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927908-CF5F-3128-3C63-E33CA6C721B9}"/>
              </a:ext>
            </a:extLst>
          </p:cNvPr>
          <p:cNvSpPr txBox="1"/>
          <p:nvPr/>
        </p:nvSpPr>
        <p:spPr>
          <a:xfrm>
            <a:off x="7682668" y="3156472"/>
            <a:ext cx="404862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omic Sans MS"/>
                <a:cs typeface="Comic Sans MS"/>
              </a:rPr>
              <a:t>Here’s the perfect match</a:t>
            </a:r>
            <a:r>
              <a:rPr lang="mr-IN" sz="3200" b="1" i="1" dirty="0">
                <a:solidFill>
                  <a:srgbClr val="000000"/>
                </a:solidFill>
                <a:latin typeface="Comic Sans MS"/>
                <a:cs typeface="Comic Sans MS"/>
              </a:rPr>
              <a:t>…</a:t>
            </a:r>
            <a:r>
              <a:rPr lang="en-US" sz="3200" b="1" i="1" dirty="0">
                <a:solidFill>
                  <a:srgbClr val="000000"/>
                </a:solidFill>
                <a:latin typeface="Comic Sans MS"/>
                <a:cs typeface="Comic Sans MS"/>
              </a:rPr>
              <a:t>your competitors best person, and your lack of impulse control!</a:t>
            </a:r>
            <a:endParaRPr lang="en-US" sz="32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37295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1" y="1982546"/>
            <a:ext cx="575510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Sliding Scale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10F3875-39E7-3973-7A25-6AE3E4F6CF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177440"/>
              </p:ext>
            </p:extLst>
          </p:nvPr>
        </p:nvGraphicFramePr>
        <p:xfrm>
          <a:off x="838200" y="2920735"/>
          <a:ext cx="6645442" cy="35721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700421">
                  <a:extLst>
                    <a:ext uri="{9D8B030D-6E8A-4147-A177-3AD203B41FA5}">
                      <a16:colId xmlns:a16="http://schemas.microsoft.com/office/drawing/2014/main" val="3060336183"/>
                    </a:ext>
                  </a:extLst>
                </a:gridCol>
                <a:gridCol w="2945021">
                  <a:extLst>
                    <a:ext uri="{9D8B030D-6E8A-4147-A177-3AD203B41FA5}">
                      <a16:colId xmlns:a16="http://schemas.microsoft.com/office/drawing/2014/main" val="2062744157"/>
                    </a:ext>
                  </a:extLst>
                </a:gridCol>
              </a:tblGrid>
              <a:tr h="8930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i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cs typeface="Comic Sans MS"/>
                        </a:rPr>
                        <a:t>If I fill in 1 week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700834"/>
                  </a:ext>
                </a:extLst>
              </a:tr>
              <a:tr h="8930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i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cs typeface="Comic Sans MS"/>
                        </a:rPr>
                        <a:t>&lt;21 Days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210623"/>
                  </a:ext>
                </a:extLst>
              </a:tr>
              <a:tr h="8930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i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cs typeface="Comic Sans MS"/>
                        </a:rPr>
                        <a:t>21 days – 30 days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336621"/>
                  </a:ext>
                </a:extLst>
              </a:tr>
              <a:tr h="8930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i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cs typeface="Comic Sans MS"/>
                        </a:rPr>
                        <a:t>Over 30 days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390274"/>
                  </a:ext>
                </a:extLst>
              </a:tr>
            </a:tbl>
          </a:graphicData>
        </a:graphic>
      </p:graphicFrame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556B3ED-DC9F-CC9C-7D87-18E742798AD8}"/>
              </a:ext>
            </a:extLst>
          </p:cNvPr>
          <p:cNvSpPr/>
          <p:nvPr/>
        </p:nvSpPr>
        <p:spPr>
          <a:xfrm>
            <a:off x="7593623" y="5024839"/>
            <a:ext cx="4458008" cy="11899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latin typeface="Century Gothic" panose="020B0502020202020204" pitchFamily="34" charset="0"/>
              </a:rPr>
              <a:t>I’m taking a risk…</a:t>
            </a:r>
          </a:p>
        </p:txBody>
      </p:sp>
      <p:pic>
        <p:nvPicPr>
          <p:cNvPr id="8" name="Picture 7" descr="A silhouette of a person jumping over rocks&#10;&#10;Description automatically generated">
            <a:extLst>
              <a:ext uri="{FF2B5EF4-FFF2-40B4-BE49-F238E27FC236}">
                <a16:creationId xmlns:a16="http://schemas.microsoft.com/office/drawing/2014/main" id="{091B60B1-A3E7-58DF-C79C-A2F62851E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3992" y="2180278"/>
            <a:ext cx="4177270" cy="2354971"/>
          </a:xfrm>
          <a:prstGeom prst="rect">
            <a:avLst/>
          </a:prstGeom>
          <a:ln w="63500">
            <a:solidFill>
              <a:schemeClr val="accent1">
                <a:shade val="1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03060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380948" y="2007708"/>
            <a:ext cx="575510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1st Hour Versus 11th Hour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31B500-2DF7-93B2-D5EA-0028073102FA}"/>
              </a:ext>
            </a:extLst>
          </p:cNvPr>
          <p:cNvSpPr txBox="1"/>
          <p:nvPr/>
        </p:nvSpPr>
        <p:spPr>
          <a:xfrm>
            <a:off x="502253" y="2911483"/>
            <a:ext cx="5502441" cy="63094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Job definition will evolve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EF6529-CCC9-18BA-8691-D6010884325F}"/>
              </a:ext>
            </a:extLst>
          </p:cNvPr>
          <p:cNvSpPr txBox="1"/>
          <p:nvPr/>
        </p:nvSpPr>
        <p:spPr>
          <a:xfrm>
            <a:off x="502253" y="3724622"/>
            <a:ext cx="4840599" cy="63094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HR will assert itself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D5DF72-DF58-3756-8DE9-A8BF3BCCB710}"/>
              </a:ext>
            </a:extLst>
          </p:cNvPr>
          <p:cNvSpPr txBox="1"/>
          <p:nvPr/>
        </p:nvSpPr>
        <p:spPr>
          <a:xfrm>
            <a:off x="502253" y="4512800"/>
            <a:ext cx="4840599" cy="1169551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Internal candidates will surface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67916D-F5B9-3606-44A8-21E0AD02169D}"/>
              </a:ext>
            </a:extLst>
          </p:cNvPr>
          <p:cNvSpPr txBox="1"/>
          <p:nvPr/>
        </p:nvSpPr>
        <p:spPr>
          <a:xfrm>
            <a:off x="502253" y="5895538"/>
            <a:ext cx="5502442" cy="63094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Budget/ Freeze/ Timing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DAE56C9-D70A-BD86-B7CD-076C4DD8DBF1}"/>
              </a:ext>
            </a:extLst>
          </p:cNvPr>
          <p:cNvSpPr/>
          <p:nvPr/>
        </p:nvSpPr>
        <p:spPr>
          <a:xfrm>
            <a:off x="8414190" y="1949295"/>
            <a:ext cx="3601452" cy="478886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latin typeface="Century Gothic" panose="020B0502020202020204" pitchFamily="34" charset="0"/>
              </a:rPr>
              <a:t>Great recruiters save the day, they don’t start the day!</a:t>
            </a:r>
          </a:p>
          <a:p>
            <a:pPr algn="ctr"/>
            <a:endParaRPr lang="en-US" sz="3500" b="1" dirty="0">
              <a:latin typeface="Century Gothic" panose="020B0502020202020204" pitchFamily="34" charset="0"/>
            </a:endParaRPr>
          </a:p>
          <a:p>
            <a:pPr algn="ctr"/>
            <a:r>
              <a:rPr lang="en-US" sz="3500" b="1" dirty="0">
                <a:latin typeface="Century Gothic" panose="020B0502020202020204" pitchFamily="34" charset="0"/>
              </a:rPr>
              <a:t>Great recruiters sleep in!</a:t>
            </a:r>
          </a:p>
        </p:txBody>
      </p:sp>
      <p:pic>
        <p:nvPicPr>
          <p:cNvPr id="12" name="Picture 11" descr="Cartoon groundhog with a hard hat&#10;&#10;Description automatically generated">
            <a:extLst>
              <a:ext uri="{FF2B5EF4-FFF2-40B4-BE49-F238E27FC236}">
                <a16:creationId xmlns:a16="http://schemas.microsoft.com/office/drawing/2014/main" id="{9809E59C-5EBB-2278-2B0E-E8D389F3E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1306" y="3698298"/>
            <a:ext cx="2565977" cy="161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712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1" y="1982546"/>
            <a:ext cx="575510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1st Hour Versus 11th Hour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31B500-2DF7-93B2-D5EA-0028073102FA}"/>
              </a:ext>
            </a:extLst>
          </p:cNvPr>
          <p:cNvSpPr txBox="1"/>
          <p:nvPr/>
        </p:nvSpPr>
        <p:spPr>
          <a:xfrm>
            <a:off x="838200" y="3132038"/>
            <a:ext cx="4840599" cy="63094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Some pipeline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EF6529-CCC9-18BA-8691-D6010884325F}"/>
              </a:ext>
            </a:extLst>
          </p:cNvPr>
          <p:cNvSpPr txBox="1"/>
          <p:nvPr/>
        </p:nvSpPr>
        <p:spPr>
          <a:xfrm>
            <a:off x="872449" y="4266142"/>
            <a:ext cx="4840599" cy="63094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Other agencies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D5DF72-DF58-3756-8DE9-A8BF3BCCB710}"/>
              </a:ext>
            </a:extLst>
          </p:cNvPr>
          <p:cNvSpPr txBox="1"/>
          <p:nvPr/>
        </p:nvSpPr>
        <p:spPr>
          <a:xfrm>
            <a:off x="872449" y="5499907"/>
            <a:ext cx="4840599" cy="63094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HR has some input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1493C1D7-A9D9-B37E-7482-AC163E5E72E6}"/>
              </a:ext>
            </a:extLst>
          </p:cNvPr>
          <p:cNvSpPr/>
          <p:nvPr/>
        </p:nvSpPr>
        <p:spPr>
          <a:xfrm>
            <a:off x="7410954" y="2024681"/>
            <a:ext cx="4524372" cy="2062104"/>
          </a:xfrm>
          <a:prstGeom prst="wedgeRoundRectCallout">
            <a:avLst>
              <a:gd name="adj1" fmla="val -77543"/>
              <a:gd name="adj2" fmla="val 7984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6291D4-987B-770E-BF74-987D0642962A}"/>
              </a:ext>
            </a:extLst>
          </p:cNvPr>
          <p:cNvSpPr txBox="1"/>
          <p:nvPr/>
        </p:nvSpPr>
        <p:spPr>
          <a:xfrm>
            <a:off x="7562102" y="2305711"/>
            <a:ext cx="412114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omic Sans MS"/>
                <a:cs typeface="Comic Sans MS"/>
              </a:rPr>
              <a:t>But this we know…the job is still open</a:t>
            </a:r>
          </a:p>
          <a:p>
            <a:pPr algn="ctr"/>
            <a:endParaRPr lang="en-US" sz="32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pic>
        <p:nvPicPr>
          <p:cNvPr id="15" name="Picture 14" descr="A yellow sign with black text&#10;&#10;Description automatically generated">
            <a:extLst>
              <a:ext uri="{FF2B5EF4-FFF2-40B4-BE49-F238E27FC236}">
                <a16:creationId xmlns:a16="http://schemas.microsoft.com/office/drawing/2014/main" id="{255A8A00-4B5C-9D04-82B6-884EF7734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1809" y="4266142"/>
            <a:ext cx="2961440" cy="248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692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1" y="1982546"/>
            <a:ext cx="4524372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Client Types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31B500-2DF7-93B2-D5EA-0028073102FA}"/>
              </a:ext>
            </a:extLst>
          </p:cNvPr>
          <p:cNvSpPr txBox="1"/>
          <p:nvPr/>
        </p:nvSpPr>
        <p:spPr>
          <a:xfrm>
            <a:off x="838200" y="3132038"/>
            <a:ext cx="4840599" cy="1169551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1. The “Not Fully Committed” Type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D5DF72-DF58-3756-8DE9-A8BF3BCCB710}"/>
              </a:ext>
            </a:extLst>
          </p:cNvPr>
          <p:cNvSpPr txBox="1"/>
          <p:nvPr/>
        </p:nvSpPr>
        <p:spPr>
          <a:xfrm>
            <a:off x="7027651" y="5323324"/>
            <a:ext cx="4840599" cy="1169551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The “Fear of doing it Wrong” Type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1493C1D7-A9D9-B37E-7482-AC163E5E72E6}"/>
              </a:ext>
            </a:extLst>
          </p:cNvPr>
          <p:cNvSpPr/>
          <p:nvPr/>
        </p:nvSpPr>
        <p:spPr>
          <a:xfrm>
            <a:off x="7185765" y="3400431"/>
            <a:ext cx="4524372" cy="1404319"/>
          </a:xfrm>
          <a:prstGeom prst="wedgeRoundRectCallout">
            <a:avLst>
              <a:gd name="adj1" fmla="val -81266"/>
              <a:gd name="adj2" fmla="val -925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6291D4-987B-770E-BF74-987D0642962A}"/>
              </a:ext>
            </a:extLst>
          </p:cNvPr>
          <p:cNvSpPr txBox="1"/>
          <p:nvPr/>
        </p:nvSpPr>
        <p:spPr>
          <a:xfrm>
            <a:off x="6238207" y="2253025"/>
            <a:ext cx="56755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omic Sans MS"/>
                <a:cs typeface="Comic Sans MS"/>
              </a:rPr>
              <a:t>What’s in this for you?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99889B12-F86C-6E8A-D6DF-FB32B5E39371}"/>
              </a:ext>
            </a:extLst>
          </p:cNvPr>
          <p:cNvSpPr/>
          <p:nvPr/>
        </p:nvSpPr>
        <p:spPr>
          <a:xfrm>
            <a:off x="649705" y="4610422"/>
            <a:ext cx="5588502" cy="1668284"/>
          </a:xfrm>
          <a:prstGeom prst="wedgeRoundRectCallout">
            <a:avLst>
              <a:gd name="adj1" fmla="val 57635"/>
              <a:gd name="adj2" fmla="val 70647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8B0F64-B885-2775-51B6-511D6113D00A}"/>
              </a:ext>
            </a:extLst>
          </p:cNvPr>
          <p:cNvSpPr txBox="1"/>
          <p:nvPr/>
        </p:nvSpPr>
        <p:spPr>
          <a:xfrm>
            <a:off x="7318213" y="3594758"/>
            <a:ext cx="412114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omic Sans MS"/>
                <a:cs typeface="Comic Sans MS"/>
              </a:rPr>
              <a:t>What happens if you don’t hire?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F89BB3-4734-964C-F539-FDEFA4FED569}"/>
              </a:ext>
            </a:extLst>
          </p:cNvPr>
          <p:cNvSpPr txBox="1"/>
          <p:nvPr/>
        </p:nvSpPr>
        <p:spPr>
          <a:xfrm>
            <a:off x="732100" y="4705900"/>
            <a:ext cx="505279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omic Sans MS"/>
                <a:cs typeface="Comic Sans MS"/>
              </a:rPr>
              <a:t>What has been your history at hiring the wrong people?</a:t>
            </a: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37E7C8DE-F2CF-DC53-7D22-454FD115671D}"/>
              </a:ext>
            </a:extLst>
          </p:cNvPr>
          <p:cNvSpPr/>
          <p:nvPr/>
        </p:nvSpPr>
        <p:spPr>
          <a:xfrm>
            <a:off x="6207695" y="2007103"/>
            <a:ext cx="5588502" cy="954957"/>
          </a:xfrm>
          <a:prstGeom prst="wedgeRoundRectCallout">
            <a:avLst>
              <a:gd name="adj1" fmla="val -56469"/>
              <a:gd name="adj2" fmla="val 84681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92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1" y="1982546"/>
            <a:ext cx="4524372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Client Types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31B500-2DF7-93B2-D5EA-0028073102FA}"/>
              </a:ext>
            </a:extLst>
          </p:cNvPr>
          <p:cNvSpPr txBox="1"/>
          <p:nvPr/>
        </p:nvSpPr>
        <p:spPr>
          <a:xfrm>
            <a:off x="838199" y="2920735"/>
            <a:ext cx="4840599" cy="1169551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The “You Tell Me” Type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D5DF72-DF58-3756-8DE9-A8BF3BCCB710}"/>
              </a:ext>
            </a:extLst>
          </p:cNvPr>
          <p:cNvSpPr txBox="1"/>
          <p:nvPr/>
        </p:nvSpPr>
        <p:spPr>
          <a:xfrm>
            <a:off x="838199" y="4351100"/>
            <a:ext cx="4840599" cy="1169551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4. The “Perfectionist” Type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99889B12-F86C-6E8A-D6DF-FB32B5E39371}"/>
              </a:ext>
            </a:extLst>
          </p:cNvPr>
          <p:cNvSpPr/>
          <p:nvPr/>
        </p:nvSpPr>
        <p:spPr>
          <a:xfrm>
            <a:off x="930442" y="5781465"/>
            <a:ext cx="10794499" cy="938188"/>
          </a:xfrm>
          <a:prstGeom prst="wedgeRoundRectCallout">
            <a:avLst>
              <a:gd name="adj1" fmla="val -56430"/>
              <a:gd name="adj2" fmla="val -3226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F89BB3-4734-964C-F539-FDEFA4FED569}"/>
              </a:ext>
            </a:extLst>
          </p:cNvPr>
          <p:cNvSpPr txBox="1"/>
          <p:nvPr/>
        </p:nvSpPr>
        <p:spPr>
          <a:xfrm>
            <a:off x="930442" y="5781464"/>
            <a:ext cx="10395284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omic Sans MS"/>
                <a:cs typeface="Comic Sans MS"/>
              </a:rPr>
              <a:t>What can we ‘give’ on for what you want? If I can’t find everything, would you still hire?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171382-4F48-596B-73AE-8DD9C11F1F37}"/>
              </a:ext>
            </a:extLst>
          </p:cNvPr>
          <p:cNvSpPr/>
          <p:nvPr/>
        </p:nvSpPr>
        <p:spPr>
          <a:xfrm>
            <a:off x="6128084" y="1982546"/>
            <a:ext cx="5807242" cy="16509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BEWARE</a:t>
            </a:r>
            <a:r>
              <a:rPr lang="en-US" sz="3500" b="1" dirty="0">
                <a:latin typeface="Century Gothic" panose="020B0502020202020204" pitchFamily="34" charset="0"/>
              </a:rPr>
              <a:t> of the client who lets you over consult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870785F-78AC-9D0C-59DD-065725BD6A33}"/>
              </a:ext>
            </a:extLst>
          </p:cNvPr>
          <p:cNvSpPr/>
          <p:nvPr/>
        </p:nvSpPr>
        <p:spPr>
          <a:xfrm>
            <a:off x="5895475" y="3925395"/>
            <a:ext cx="6039850" cy="15952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b="1" dirty="0">
              <a:latin typeface="Century Gothic" panose="020B0502020202020204" pitchFamily="34" charset="0"/>
            </a:endParaRPr>
          </a:p>
          <a:p>
            <a:pPr algn="ctr"/>
            <a:r>
              <a:rPr lang="en-US" sz="3000" b="1" dirty="0">
                <a:latin typeface="Century Gothic" panose="020B0502020202020204" pitchFamily="34" charset="0"/>
              </a:rPr>
              <a:t>They will be accessible for a few days, then they will disappear</a:t>
            </a:r>
          </a:p>
          <a:p>
            <a:pPr algn="ctr"/>
            <a:endParaRPr lang="en-US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22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1" y="1982546"/>
            <a:ext cx="4524372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Client Types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31B500-2DF7-93B2-D5EA-0028073102FA}"/>
              </a:ext>
            </a:extLst>
          </p:cNvPr>
          <p:cNvSpPr txBox="1"/>
          <p:nvPr/>
        </p:nvSpPr>
        <p:spPr>
          <a:xfrm>
            <a:off x="838200" y="2968798"/>
            <a:ext cx="3469105" cy="278537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5. The “Don’t want to do the things they are supposed to do” Type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99889B12-F86C-6E8A-D6DF-FB32B5E39371}"/>
              </a:ext>
            </a:extLst>
          </p:cNvPr>
          <p:cNvSpPr/>
          <p:nvPr/>
        </p:nvSpPr>
        <p:spPr>
          <a:xfrm>
            <a:off x="4860758" y="4152903"/>
            <a:ext cx="3469105" cy="2512591"/>
          </a:xfrm>
          <a:prstGeom prst="wedgeRoundRectCallout">
            <a:avLst>
              <a:gd name="adj1" fmla="val -56804"/>
              <a:gd name="adj2" fmla="val 4572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F89BB3-4734-964C-F539-FDEFA4FED569}"/>
              </a:ext>
            </a:extLst>
          </p:cNvPr>
          <p:cNvSpPr txBox="1"/>
          <p:nvPr/>
        </p:nvSpPr>
        <p:spPr>
          <a:xfrm>
            <a:off x="5053262" y="4282485"/>
            <a:ext cx="3061788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omic Sans MS"/>
                <a:cs typeface="Comic Sans MS"/>
              </a:rPr>
              <a:t>On a scale of 1 to 5, 1 being I hate to hire, 5 being I truly enjoy hiring, where are you?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870785F-78AC-9D0C-59DD-065725BD6A33}"/>
              </a:ext>
            </a:extLst>
          </p:cNvPr>
          <p:cNvSpPr/>
          <p:nvPr/>
        </p:nvSpPr>
        <p:spPr>
          <a:xfrm>
            <a:off x="5632221" y="2124167"/>
            <a:ext cx="2981446" cy="15952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b="1" dirty="0">
              <a:latin typeface="Century Gothic" panose="020B0502020202020204" pitchFamily="34" charset="0"/>
            </a:endParaRPr>
          </a:p>
          <a:p>
            <a:pPr algn="ctr"/>
            <a:r>
              <a:rPr lang="en-US" sz="3000" b="1" dirty="0">
                <a:latin typeface="Century Gothic" panose="020B0502020202020204" pitchFamily="34" charset="0"/>
              </a:rPr>
              <a:t>Can only fill holes</a:t>
            </a:r>
          </a:p>
          <a:p>
            <a:pPr algn="ctr"/>
            <a:endParaRPr lang="en-US" sz="3000" b="1" dirty="0">
              <a:latin typeface="Century Gothic" panose="020B0502020202020204" pitchFamily="34" charset="0"/>
            </a:endParaRPr>
          </a:p>
        </p:txBody>
      </p:sp>
      <p:pic>
        <p:nvPicPr>
          <p:cNvPr id="10" name="Picture 9" descr="A cartoon of a person holding a light bulb&#10;&#10;Description automatically generated">
            <a:extLst>
              <a:ext uri="{FF2B5EF4-FFF2-40B4-BE49-F238E27FC236}">
                <a16:creationId xmlns:a16="http://schemas.microsoft.com/office/drawing/2014/main" id="{855215D5-0FC7-90D5-721A-870B04CCC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3316" y="2508453"/>
            <a:ext cx="2981446" cy="372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585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389963" y="2030339"/>
            <a:ext cx="4335378" cy="1200329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Test Urgency with a Retainer request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99889B12-F86C-6E8A-D6DF-FB32B5E39371}"/>
              </a:ext>
            </a:extLst>
          </p:cNvPr>
          <p:cNvSpPr/>
          <p:nvPr/>
        </p:nvSpPr>
        <p:spPr>
          <a:xfrm>
            <a:off x="292981" y="3474733"/>
            <a:ext cx="3469105" cy="2805751"/>
          </a:xfrm>
          <a:prstGeom prst="wedgeRoundRectCallout">
            <a:avLst>
              <a:gd name="adj1" fmla="val 71520"/>
              <a:gd name="adj2" fmla="val -1946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F89BB3-4734-964C-F539-FDEFA4FED569}"/>
              </a:ext>
            </a:extLst>
          </p:cNvPr>
          <p:cNvSpPr txBox="1"/>
          <p:nvPr/>
        </p:nvSpPr>
        <p:spPr>
          <a:xfrm>
            <a:off x="389963" y="3677279"/>
            <a:ext cx="3061788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omic Sans MS"/>
                <a:cs typeface="Comic Sans MS"/>
              </a:rPr>
              <a:t>I know a person who fits…what is your schedule this week?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870785F-78AC-9D0C-59DD-065725BD6A33}"/>
              </a:ext>
            </a:extLst>
          </p:cNvPr>
          <p:cNvSpPr/>
          <p:nvPr/>
        </p:nvSpPr>
        <p:spPr>
          <a:xfrm>
            <a:off x="5124583" y="2072956"/>
            <a:ext cx="2599691" cy="280575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b="1" dirty="0">
              <a:latin typeface="Century Gothic" panose="020B0502020202020204" pitchFamily="34" charset="0"/>
            </a:endParaRPr>
          </a:p>
          <a:p>
            <a:pPr algn="ctr"/>
            <a:r>
              <a:rPr lang="en-US" sz="3000" b="1" dirty="0">
                <a:latin typeface="Century Gothic" panose="020B0502020202020204" pitchFamily="34" charset="0"/>
              </a:rPr>
              <a:t>What direction is the Urgency coming from?</a:t>
            </a:r>
          </a:p>
          <a:p>
            <a:pPr algn="ctr"/>
            <a:endParaRPr lang="en-US" sz="3000" b="1" dirty="0">
              <a:latin typeface="Century Gothic" panose="020B0502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5926502-99CD-622A-4C80-58DC65C82F20}"/>
              </a:ext>
            </a:extLst>
          </p:cNvPr>
          <p:cNvSpPr/>
          <p:nvPr/>
        </p:nvSpPr>
        <p:spPr>
          <a:xfrm>
            <a:off x="7724274" y="5232286"/>
            <a:ext cx="4174745" cy="1325564"/>
          </a:xfrm>
          <a:prstGeom prst="roundRect">
            <a:avLst>
              <a:gd name="adj" fmla="val 984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Century Gothic" panose="020B0502020202020204" pitchFamily="34" charset="0"/>
              </a:rPr>
              <a:t>Give me your cell / FB invite</a:t>
            </a:r>
          </a:p>
        </p:txBody>
      </p:sp>
      <p:pic>
        <p:nvPicPr>
          <p:cNvPr id="12" name="Picture 11" descr="A road with signs on it&#10;&#10;Description automatically generated">
            <a:extLst>
              <a:ext uri="{FF2B5EF4-FFF2-40B4-BE49-F238E27FC236}">
                <a16:creationId xmlns:a16="http://schemas.microsoft.com/office/drawing/2014/main" id="{DCEA5350-7369-56A0-0AEF-F274A449C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3516" y="2363786"/>
            <a:ext cx="3703155" cy="2221893"/>
          </a:xfrm>
          <a:prstGeom prst="rect">
            <a:avLst/>
          </a:prstGeom>
          <a:ln w="63500">
            <a:solidFill>
              <a:schemeClr val="accent1">
                <a:shade val="15000"/>
              </a:schemeClr>
            </a:solidFill>
          </a:ln>
        </p:spPr>
      </p:pic>
      <p:pic>
        <p:nvPicPr>
          <p:cNvPr id="15" name="Picture 14" descr="A blue silhouette of two people&#10;&#10;Description automatically generated">
            <a:extLst>
              <a:ext uri="{FF2B5EF4-FFF2-40B4-BE49-F238E27FC236}">
                <a16:creationId xmlns:a16="http://schemas.microsoft.com/office/drawing/2014/main" id="{0F275A7E-41C2-5024-002B-92F1B2F35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6850" y="5260975"/>
            <a:ext cx="1638300" cy="1231900"/>
          </a:xfrm>
          <a:prstGeom prst="rect">
            <a:avLst/>
          </a:prstGeom>
          <a:ln w="63500">
            <a:solidFill>
              <a:schemeClr val="accent1">
                <a:shade val="1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783093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2030339"/>
            <a:ext cx="388714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DIVA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5482BB-8330-1AE9-D0DC-14DF0C448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957394"/>
              </p:ext>
            </p:extLst>
          </p:nvPr>
        </p:nvGraphicFramePr>
        <p:xfrm>
          <a:off x="938463" y="3016321"/>
          <a:ext cx="4090737" cy="34765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90737">
                  <a:extLst>
                    <a:ext uri="{9D8B030D-6E8A-4147-A177-3AD203B41FA5}">
                      <a16:colId xmlns:a16="http://schemas.microsoft.com/office/drawing/2014/main" val="2250320093"/>
                    </a:ext>
                  </a:extLst>
                </a:gridCol>
              </a:tblGrid>
              <a:tr h="869138">
                <a:tc>
                  <a:txBody>
                    <a:bodyPr/>
                    <a:lstStyle/>
                    <a:p>
                      <a:r>
                        <a:rPr lang="en-US" sz="5000" dirty="0">
                          <a:solidFill>
                            <a:srgbClr val="FF0000"/>
                          </a:solidFill>
                          <a:latin typeface="Arial Rounded MT Bold" panose="020F0704030504030204" pitchFamily="34" charset="77"/>
                        </a:rPr>
                        <a:t>D </a:t>
                      </a:r>
                      <a:r>
                        <a:rPr lang="en-US" sz="4000" dirty="0">
                          <a:solidFill>
                            <a:schemeClr val="tx1"/>
                          </a:solidFill>
                          <a:latin typeface="Arial Rounded MT Bold" panose="020F0704030504030204" pitchFamily="34" charset="77"/>
                        </a:rPr>
                        <a:t>ead on Fit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700780"/>
                  </a:ext>
                </a:extLst>
              </a:tr>
              <a:tr h="869138">
                <a:tc>
                  <a:txBody>
                    <a:bodyPr/>
                    <a:lstStyle/>
                    <a:p>
                      <a:r>
                        <a:rPr lang="en-US" sz="5000" dirty="0">
                          <a:solidFill>
                            <a:srgbClr val="FF0000"/>
                          </a:solidFill>
                          <a:latin typeface="Arial Rounded MT Bold" panose="020F0704030504030204" pitchFamily="34" charset="77"/>
                        </a:rPr>
                        <a:t>I </a:t>
                      </a:r>
                      <a:r>
                        <a:rPr lang="en-US" sz="4000" dirty="0">
                          <a:solidFill>
                            <a:schemeClr val="tx1"/>
                          </a:solidFill>
                          <a:latin typeface="Arial Rounded MT Bold" panose="020F0704030504030204" pitchFamily="34" charset="77"/>
                        </a:rPr>
                        <a:t>nterested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484438"/>
                  </a:ext>
                </a:extLst>
              </a:tr>
              <a:tr h="869138">
                <a:tc>
                  <a:txBody>
                    <a:bodyPr/>
                    <a:lstStyle/>
                    <a:p>
                      <a:r>
                        <a:rPr lang="en-US" sz="5000" dirty="0">
                          <a:solidFill>
                            <a:srgbClr val="FF0000"/>
                          </a:solidFill>
                          <a:latin typeface="Arial Rounded MT Bold" panose="020F0704030504030204" pitchFamily="34" charset="77"/>
                        </a:rPr>
                        <a:t>V </a:t>
                      </a:r>
                      <a:r>
                        <a:rPr lang="en-US" sz="4000" dirty="0">
                          <a:solidFill>
                            <a:schemeClr val="tx1"/>
                          </a:solidFill>
                          <a:latin typeface="Arial Rounded MT Bold" panose="020F0704030504030204" pitchFamily="34" charset="77"/>
                        </a:rPr>
                        <a:t>ery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022403"/>
                  </a:ext>
                </a:extLst>
              </a:tr>
              <a:tr h="869138">
                <a:tc>
                  <a:txBody>
                    <a:bodyPr/>
                    <a:lstStyle/>
                    <a:p>
                      <a:r>
                        <a:rPr lang="en-US" sz="5000" dirty="0">
                          <a:solidFill>
                            <a:srgbClr val="FF0000"/>
                          </a:solidFill>
                          <a:latin typeface="Arial Rounded MT Bold" panose="020F0704030504030204" pitchFamily="34" charset="77"/>
                        </a:rPr>
                        <a:t>A </a:t>
                      </a:r>
                      <a:r>
                        <a:rPr lang="en-US" sz="4000" dirty="0">
                          <a:solidFill>
                            <a:schemeClr val="tx1"/>
                          </a:solidFill>
                          <a:latin typeface="Arial Rounded MT Bold" panose="020F0704030504030204" pitchFamily="34" charset="77"/>
                        </a:rPr>
                        <a:t>fraid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2420"/>
                  </a:ext>
                </a:extLst>
              </a:tr>
            </a:tbl>
          </a:graphicData>
        </a:graphic>
      </p:graphicFrame>
      <p:pic>
        <p:nvPicPr>
          <p:cNvPr id="6" name="Picture 5" descr="A silhouette of a person dancing in front of a crowd of people&#10;&#10;Description automatically generated">
            <a:extLst>
              <a:ext uri="{FF2B5EF4-FFF2-40B4-BE49-F238E27FC236}">
                <a16:creationId xmlns:a16="http://schemas.microsoft.com/office/drawing/2014/main" id="{F4AE0DD8-7121-278F-37DA-E26120D36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1889" y="2030339"/>
            <a:ext cx="4505157" cy="4505157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92991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94944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PSYCH 101: CLIENT BELIEFS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838200" y="3429000"/>
            <a:ext cx="3237570" cy="2400657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1. There are a lot of Candidates available in this market</a:t>
            </a:r>
            <a:endParaRPr lang="en-US" sz="3000" dirty="0">
              <a:solidFill>
                <a:srgbClr val="000000"/>
              </a:solidFill>
              <a:latin typeface="Century Gothic" panose="020B0502020202020204" pitchFamily="34" charset="0"/>
              <a:cs typeface="Comic Sans M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273CA1-0695-D186-E39C-791C24245EA8}"/>
              </a:ext>
            </a:extLst>
          </p:cNvPr>
          <p:cNvSpPr txBox="1"/>
          <p:nvPr/>
        </p:nvSpPr>
        <p:spPr>
          <a:xfrm>
            <a:off x="4315894" y="2993317"/>
            <a:ext cx="3233739" cy="147732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More choice is better than less</a:t>
            </a:r>
            <a:endParaRPr lang="en-US" sz="3000" dirty="0">
              <a:solidFill>
                <a:srgbClr val="000000"/>
              </a:solidFill>
              <a:latin typeface="Century Gothic" panose="020B0502020202020204" pitchFamily="34" charset="0"/>
              <a:cs typeface="Comic Sans M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B0988F-B12D-1BD5-3819-7922F042C002}"/>
              </a:ext>
            </a:extLst>
          </p:cNvPr>
          <p:cNvSpPr txBox="1"/>
          <p:nvPr/>
        </p:nvSpPr>
        <p:spPr>
          <a:xfrm>
            <a:off x="4315894" y="4842333"/>
            <a:ext cx="3233739" cy="147732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Better to wait than hire the wrong person</a:t>
            </a:r>
            <a:endParaRPr lang="en-US" sz="3000" dirty="0">
              <a:solidFill>
                <a:srgbClr val="000000"/>
              </a:solidFill>
              <a:latin typeface="Century Gothic" panose="020B0502020202020204" pitchFamily="34" charset="0"/>
              <a:cs typeface="Comic Sans M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C2D39B-5880-49BD-4613-F4AD040CEAB5}"/>
              </a:ext>
            </a:extLst>
          </p:cNvPr>
          <p:cNvSpPr txBox="1"/>
          <p:nvPr/>
        </p:nvSpPr>
        <p:spPr>
          <a:xfrm>
            <a:off x="8104821" y="5073166"/>
            <a:ext cx="3233739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4. Recruiters “exaggerate”</a:t>
            </a:r>
            <a:endParaRPr lang="en-US" sz="3000" dirty="0">
              <a:solidFill>
                <a:srgbClr val="000000"/>
              </a:solidFill>
              <a:latin typeface="Century Gothic" panose="020B0502020202020204" pitchFamily="34" charset="0"/>
              <a:cs typeface="Comic Sans MS"/>
            </a:endParaRPr>
          </a:p>
        </p:txBody>
      </p:sp>
      <p:pic>
        <p:nvPicPr>
          <p:cNvPr id="11" name="Picture 10" descr="A cartoon of a child with red hair&#10;&#10;Description automatically generated">
            <a:extLst>
              <a:ext uri="{FF2B5EF4-FFF2-40B4-BE49-F238E27FC236}">
                <a16:creationId xmlns:a16="http://schemas.microsoft.com/office/drawing/2014/main" id="{FD41871D-A8CB-8EC4-E4CB-91BF26E72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083" y="2421361"/>
            <a:ext cx="4102335" cy="219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2030339"/>
            <a:ext cx="729514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very best people are Diva's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5482BB-8330-1AE9-D0DC-14DF0C448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731505"/>
              </p:ext>
            </p:extLst>
          </p:nvPr>
        </p:nvGraphicFramePr>
        <p:xfrm>
          <a:off x="264695" y="3016321"/>
          <a:ext cx="6280484" cy="34765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280484">
                  <a:extLst>
                    <a:ext uri="{9D8B030D-6E8A-4147-A177-3AD203B41FA5}">
                      <a16:colId xmlns:a16="http://schemas.microsoft.com/office/drawing/2014/main" val="2250320093"/>
                    </a:ext>
                  </a:extLst>
                </a:gridCol>
              </a:tblGrid>
              <a:tr h="695311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They are high level performers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700780"/>
                  </a:ext>
                </a:extLst>
              </a:tr>
              <a:tr h="695311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Have nothing to lose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484438"/>
                  </a:ext>
                </a:extLst>
              </a:tr>
              <a:tr h="695311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Have options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022403"/>
                  </a:ext>
                </a:extLst>
              </a:tr>
              <a:tr h="695311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boss who will fight to keep them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2420"/>
                  </a:ext>
                </a:extLst>
              </a:tr>
              <a:tr h="695311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fear of change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461188"/>
                  </a:ext>
                </a:extLst>
              </a:tr>
            </a:tbl>
          </a:graphicData>
        </a:graphic>
      </p:graphicFrame>
      <p:pic>
        <p:nvPicPr>
          <p:cNvPr id="5" name="Picture 4" descr="A silhouette of a person on a stage with a colorful background&#10;&#10;Description automatically generated">
            <a:extLst>
              <a:ext uri="{FF2B5EF4-FFF2-40B4-BE49-F238E27FC236}">
                <a16:creationId xmlns:a16="http://schemas.microsoft.com/office/drawing/2014/main" id="{0343AE08-A2B4-559B-695B-08BDA6C761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9411" y="3429000"/>
            <a:ext cx="4797894" cy="3186922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132799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2030339"/>
            <a:ext cx="505727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DIVA Demands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5482BB-8330-1AE9-D0DC-14DF0C448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735371"/>
              </p:ext>
            </p:extLst>
          </p:nvPr>
        </p:nvGraphicFramePr>
        <p:xfrm>
          <a:off x="6424863" y="2030339"/>
          <a:ext cx="5366084" cy="446253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366084">
                  <a:extLst>
                    <a:ext uri="{9D8B030D-6E8A-4147-A177-3AD203B41FA5}">
                      <a16:colId xmlns:a16="http://schemas.microsoft.com/office/drawing/2014/main" val="2250320093"/>
                    </a:ext>
                  </a:extLst>
                </a:gridCol>
              </a:tblGrid>
              <a:tr h="78045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Immediate response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700780"/>
                  </a:ext>
                </a:extLst>
              </a:tr>
              <a:tr h="106058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Flexibility with money / Internals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484438"/>
                  </a:ext>
                </a:extLst>
              </a:tr>
              <a:tr h="78045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Bypass of process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022403"/>
                  </a:ext>
                </a:extLst>
              </a:tr>
              <a:tr h="106058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boss who will fight to keep them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2420"/>
                  </a:ext>
                </a:extLst>
              </a:tr>
              <a:tr h="78045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YOU in sell mode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461188"/>
                  </a:ext>
                </a:extLst>
              </a:tr>
            </a:tbl>
          </a:graphicData>
        </a:graphic>
      </p:graphicFrame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F918C55-3593-E575-221B-987B5E688C8C}"/>
              </a:ext>
            </a:extLst>
          </p:cNvPr>
          <p:cNvSpPr/>
          <p:nvPr/>
        </p:nvSpPr>
        <p:spPr>
          <a:xfrm>
            <a:off x="401053" y="3016321"/>
            <a:ext cx="5803230" cy="1627868"/>
          </a:xfrm>
          <a:prstGeom prst="roundRect">
            <a:avLst>
              <a:gd name="adj" fmla="val 984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Century Gothic" panose="020B0502020202020204" pitchFamily="34" charset="0"/>
              </a:rPr>
              <a:t>I have to coddle/ convince/ hand hold…and it’s worth it…but I need:</a:t>
            </a:r>
          </a:p>
        </p:txBody>
      </p:sp>
      <p:pic>
        <p:nvPicPr>
          <p:cNvPr id="10" name="Picture 9" descr="A silhouette of a person singing into a microphone&#10;&#10;Description automatically generated">
            <a:extLst>
              <a:ext uri="{FF2B5EF4-FFF2-40B4-BE49-F238E27FC236}">
                <a16:creationId xmlns:a16="http://schemas.microsoft.com/office/drawing/2014/main" id="{7553C846-C9C3-F3B8-C457-536A7C0D0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78" y="4814569"/>
            <a:ext cx="4666916" cy="1874989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724039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910137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2030339"/>
            <a:ext cx="505727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Chronic Abusers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923AA7-FDD3-7873-6D8C-8098C35340AE}"/>
              </a:ext>
            </a:extLst>
          </p:cNvPr>
          <p:cNvSpPr txBox="1"/>
          <p:nvPr/>
        </p:nvSpPr>
        <p:spPr>
          <a:xfrm>
            <a:off x="288759" y="2938056"/>
            <a:ext cx="899962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Century Gothic" panose="020B0502020202020204" pitchFamily="34" charset="0"/>
              </a:rPr>
              <a:t>[NAME], once a quarter I sit down with my manager and reflect on the business I’ve done year to date. </a:t>
            </a:r>
          </a:p>
          <a:p>
            <a:r>
              <a:rPr lang="en-US" sz="2500" b="1" dirty="0">
                <a:latin typeface="Century Gothic" panose="020B0502020202020204" pitchFamily="34" charset="0"/>
              </a:rPr>
              <a:t>We keep strict ratios here at [ABC Search], and through that exercise some things have become clear. I’m going to have to stop working with your company. This is purely a business decision as I have thoroughly enjoyed working with you. </a:t>
            </a:r>
          </a:p>
          <a:p>
            <a:r>
              <a:rPr lang="en-US" sz="2500" b="1" dirty="0">
                <a:latin typeface="Century Gothic" panose="020B0502020202020204" pitchFamily="34" charset="0"/>
              </a:rPr>
              <a:t>My back is against the wall. There are some key obstacles keeping me from being successful with your company</a:t>
            </a:r>
          </a:p>
        </p:txBody>
      </p:sp>
      <p:pic>
        <p:nvPicPr>
          <p:cNvPr id="11" name="Picture 10" descr="A red sign with white text&#10;&#10;Description automatically generated">
            <a:extLst>
              <a:ext uri="{FF2B5EF4-FFF2-40B4-BE49-F238E27FC236}">
                <a16:creationId xmlns:a16="http://schemas.microsoft.com/office/drawing/2014/main" id="{9E015C1D-880F-3330-D029-60FC448A0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266" y="4042033"/>
            <a:ext cx="2332975" cy="2332975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3" name="Picture 12" descr="A person making a stop sign with her hands&#10;&#10;Description automatically generated">
            <a:extLst>
              <a:ext uri="{FF2B5EF4-FFF2-40B4-BE49-F238E27FC236}">
                <a16:creationId xmlns:a16="http://schemas.microsoft.com/office/drawing/2014/main" id="{104B2995-A29C-FA35-F667-D90B8BF1F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0693" y="482992"/>
            <a:ext cx="3361490" cy="2332974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970350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0" y="2048427"/>
            <a:ext cx="541771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SALLY – ANNE TEST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1FBDC11-D1D8-0664-23F5-66FC390B9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964142"/>
              </p:ext>
            </p:extLst>
          </p:nvPr>
        </p:nvGraphicFramePr>
        <p:xfrm>
          <a:off x="838201" y="3052497"/>
          <a:ext cx="6043862" cy="3440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9001">
                  <a:extLst>
                    <a:ext uri="{9D8B030D-6E8A-4147-A177-3AD203B41FA5}">
                      <a16:colId xmlns:a16="http://schemas.microsoft.com/office/drawing/2014/main" val="936250020"/>
                    </a:ext>
                  </a:extLst>
                </a:gridCol>
                <a:gridCol w="5384861">
                  <a:extLst>
                    <a:ext uri="{9D8B030D-6E8A-4147-A177-3AD203B41FA5}">
                      <a16:colId xmlns:a16="http://schemas.microsoft.com/office/drawing/2014/main" val="1265415651"/>
                    </a:ext>
                  </a:extLst>
                </a:gridCol>
              </a:tblGrid>
              <a:tr h="860094">
                <a:tc>
                  <a:txBody>
                    <a:bodyPr/>
                    <a:lstStyle/>
                    <a:p>
                      <a:r>
                        <a:rPr lang="en-US" sz="2500" b="1" dirty="0">
                          <a:latin typeface="Century Gothic" panose="020B0502020202020204" pitchFamily="34" charset="0"/>
                        </a:rPr>
                        <a:t>1.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>
                          <a:latin typeface="Century Gothic" panose="020B0502020202020204" pitchFamily="34" charset="0"/>
                        </a:rPr>
                        <a:t>Sally hides her marble in the box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061324"/>
                  </a:ext>
                </a:extLst>
              </a:tr>
              <a:tr h="860094">
                <a:tc>
                  <a:txBody>
                    <a:bodyPr/>
                    <a:lstStyle/>
                    <a:p>
                      <a:r>
                        <a:rPr lang="en-US" sz="2500" b="1" dirty="0">
                          <a:latin typeface="Century Gothic" panose="020B0502020202020204" pitchFamily="34" charset="0"/>
                        </a:rPr>
                        <a:t>2.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b="1" dirty="0">
                          <a:latin typeface="Century Gothic" panose="020B0502020202020204" pitchFamily="34" charset="0"/>
                        </a:rPr>
                        <a:t>Sally leaves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10604"/>
                  </a:ext>
                </a:extLst>
              </a:tr>
              <a:tr h="860094">
                <a:tc>
                  <a:txBody>
                    <a:bodyPr/>
                    <a:lstStyle/>
                    <a:p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3.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Anne moves Sally’s marble to the basket and then leaves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352688"/>
                  </a:ext>
                </a:extLst>
              </a:tr>
              <a:tr h="860094">
                <a:tc>
                  <a:txBody>
                    <a:bodyPr/>
                    <a:lstStyle/>
                    <a:p>
                      <a:r>
                        <a:rPr lang="en-US" sz="2500" b="1" dirty="0">
                          <a:latin typeface="Century Gothic" panose="020B0502020202020204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>
                          <a:latin typeface="Century Gothic" panose="020B0502020202020204" pitchFamily="34" charset="0"/>
                        </a:rPr>
                        <a:t>When Sally returns, where does she look?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201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7166917" y="5188166"/>
            <a:ext cx="4840599" cy="1477328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Their beliefs cannot deviate from the world as it really is</a:t>
            </a:r>
          </a:p>
        </p:txBody>
      </p:sp>
      <p:pic>
        <p:nvPicPr>
          <p:cNvPr id="11" name="Picture 10" descr="A cartoon of a child with a basket and a basket&#10;&#10;Description automatically generated">
            <a:extLst>
              <a:ext uri="{FF2B5EF4-FFF2-40B4-BE49-F238E27FC236}">
                <a16:creationId xmlns:a16="http://schemas.microsoft.com/office/drawing/2014/main" id="{148E60D1-F1AE-10A1-F697-192A3E61E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6917" y="2102795"/>
            <a:ext cx="4315111" cy="2673264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98561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0" y="2022869"/>
            <a:ext cx="777641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“Because it’s True” Constraint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829039" y="3174745"/>
            <a:ext cx="5963759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Believe Green Tea is good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634EF-B197-CA18-2334-C84792F44D95}"/>
              </a:ext>
            </a:extLst>
          </p:cNvPr>
          <p:cNvSpPr txBox="1"/>
          <p:nvPr/>
        </p:nvSpPr>
        <p:spPr>
          <a:xfrm>
            <a:off x="838200" y="4177685"/>
            <a:ext cx="4840599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 cups a day for 20 years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395903" y="5275799"/>
            <a:ext cx="4840599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My mother did and her mother did too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BF44D1-E42C-D881-C0F9-578A4F6C420A}"/>
              </a:ext>
            </a:extLst>
          </p:cNvPr>
          <p:cNvSpPr txBox="1"/>
          <p:nvPr/>
        </p:nvSpPr>
        <p:spPr>
          <a:xfrm>
            <a:off x="5406595" y="5275799"/>
            <a:ext cx="4840599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am CEO of Green Tea Inc.</a:t>
            </a:r>
          </a:p>
        </p:txBody>
      </p:sp>
      <p:pic>
        <p:nvPicPr>
          <p:cNvPr id="10" name="Picture 9" descr="A grey sign with white text&#10;&#10;Description automatically generated">
            <a:extLst>
              <a:ext uri="{FF2B5EF4-FFF2-40B4-BE49-F238E27FC236}">
                <a16:creationId xmlns:a16="http://schemas.microsoft.com/office/drawing/2014/main" id="{9498E1ED-8906-ECC6-5658-2AA005801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7389" y="3001382"/>
            <a:ext cx="4006411" cy="1766516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  <p:pic>
        <p:nvPicPr>
          <p:cNvPr id="13" name="Picture 12" descr="A cup of green tea&#10;&#10;Description automatically generated">
            <a:extLst>
              <a:ext uri="{FF2B5EF4-FFF2-40B4-BE49-F238E27FC236}">
                <a16:creationId xmlns:a16="http://schemas.microsoft.com/office/drawing/2014/main" id="{30FAF24A-E54E-85F7-A82B-BF24B2F2A0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7287" y="5059561"/>
            <a:ext cx="1638300" cy="1231900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3560047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375851" y="2079472"/>
            <a:ext cx="510664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Bias and Beliefs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375850" y="3152001"/>
            <a:ext cx="4840599" cy="1631216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The greater the number of people who believe something, the more likely it is to be true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375849" y="5017199"/>
            <a:ext cx="4840599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This applies to our OWN beliefs, not to other people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F1EE6B-7C36-19E4-BFBA-7F1C4C4BB538}"/>
              </a:ext>
            </a:extLst>
          </p:cNvPr>
          <p:cNvSpPr txBox="1"/>
          <p:nvPr/>
        </p:nvSpPr>
        <p:spPr>
          <a:xfrm>
            <a:off x="6513201" y="2176264"/>
            <a:ext cx="4840599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 Assumptions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AA90CEA-E719-52F1-D90C-106A3B45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320217"/>
              </p:ext>
            </p:extLst>
          </p:nvPr>
        </p:nvGraphicFramePr>
        <p:xfrm>
          <a:off x="5482496" y="3114587"/>
          <a:ext cx="6308451" cy="2278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08451">
                  <a:extLst>
                    <a:ext uri="{9D8B030D-6E8A-4147-A177-3AD203B41FA5}">
                      <a16:colId xmlns:a16="http://schemas.microsoft.com/office/drawing/2014/main" val="3992262259"/>
                    </a:ext>
                  </a:extLst>
                </a:gridCol>
              </a:tblGrid>
              <a:tr h="759603">
                <a:tc>
                  <a:txBody>
                    <a:bodyPr/>
                    <a:lstStyle/>
                    <a:p>
                      <a:r>
                        <a:rPr lang="en-US" sz="3000" b="1" dirty="0">
                          <a:latin typeface="Century Gothic" panose="020B0502020202020204" pitchFamily="34" charset="0"/>
                        </a:rPr>
                        <a:t>1. Ignorance Assumption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3841584"/>
                  </a:ext>
                </a:extLst>
              </a:tr>
              <a:tr h="759603">
                <a:tc>
                  <a:txBody>
                    <a:bodyPr/>
                    <a:lstStyle/>
                    <a:p>
                      <a:r>
                        <a:rPr lang="en-US" sz="3000" b="1" dirty="0">
                          <a:latin typeface="Century Gothic" panose="020B0502020202020204" pitchFamily="34" charset="0"/>
                        </a:rPr>
                        <a:t>2. Idiot Assumption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536680"/>
                  </a:ext>
                </a:extLst>
              </a:tr>
              <a:tr h="759603">
                <a:tc>
                  <a:txBody>
                    <a:bodyPr/>
                    <a:lstStyle/>
                    <a:p>
                      <a:r>
                        <a:rPr lang="en-US" sz="3000" b="1" dirty="0">
                          <a:latin typeface="Century Gothic" panose="020B0502020202020204" pitchFamily="34" charset="0"/>
                        </a:rPr>
                        <a:t>3. Evil Assumption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225079"/>
                  </a:ext>
                </a:extLst>
              </a:tr>
            </a:tbl>
          </a:graphicData>
        </a:graphic>
      </p:graphicFrame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99D4003-7E2D-3838-3B8D-77B776FC3081}"/>
              </a:ext>
            </a:extLst>
          </p:cNvPr>
          <p:cNvSpPr/>
          <p:nvPr/>
        </p:nvSpPr>
        <p:spPr>
          <a:xfrm>
            <a:off x="6096000" y="5782180"/>
            <a:ext cx="5257800" cy="6662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Because I can!</a:t>
            </a:r>
          </a:p>
        </p:txBody>
      </p:sp>
    </p:spTree>
    <p:extLst>
      <p:ext uri="{BB962C8B-B14F-4D97-AF65-F5344CB8AC3E}">
        <p14:creationId xmlns:p14="http://schemas.microsoft.com/office/powerpoint/2010/main" val="3126514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375851" y="2079472"/>
            <a:ext cx="510664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ZOMBIE!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375850" y="3152001"/>
            <a:ext cx="4840599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Do you need someone right away?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367829" y="4253991"/>
            <a:ext cx="4840599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When do you need somebody by?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99D4003-7E2D-3838-3B8D-77B776FC3081}"/>
              </a:ext>
            </a:extLst>
          </p:cNvPr>
          <p:cNvSpPr/>
          <p:nvPr/>
        </p:nvSpPr>
        <p:spPr>
          <a:xfrm>
            <a:off x="8841690" y="2770251"/>
            <a:ext cx="3240505" cy="6662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500" b="1" dirty="0">
                <a:latin typeface="Century Gothic" panose="020B0502020202020204" pitchFamily="34" charset="0"/>
              </a:rPr>
              <a:t>EXP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1382AB-16FB-05CE-F325-05A5D77DF38B}"/>
              </a:ext>
            </a:extLst>
          </p:cNvPr>
          <p:cNvSpPr txBox="1"/>
          <p:nvPr/>
        </p:nvSpPr>
        <p:spPr>
          <a:xfrm>
            <a:off x="367828" y="5285432"/>
            <a:ext cx="4840599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Do you have any real urgency?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6C2F3E9-B649-4FFF-C5BC-AA0F2C563CE3}"/>
              </a:ext>
            </a:extLst>
          </p:cNvPr>
          <p:cNvSpPr/>
          <p:nvPr/>
        </p:nvSpPr>
        <p:spPr>
          <a:xfrm>
            <a:off x="8849711" y="5115765"/>
            <a:ext cx="3240505" cy="6662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500" b="1" dirty="0">
                <a:latin typeface="Century Gothic" panose="020B0502020202020204" pitchFamily="34" charset="0"/>
              </a:rPr>
              <a:t>SPECS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6DCD24-72EF-EB1B-AF55-A4B2AF415038}"/>
              </a:ext>
            </a:extLst>
          </p:cNvPr>
          <p:cNvSpPr txBox="1"/>
          <p:nvPr/>
        </p:nvSpPr>
        <p:spPr>
          <a:xfrm>
            <a:off x="10043388" y="3518139"/>
            <a:ext cx="85314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latin typeface="Arial Rounded MT Bold" panose="020F0704030504030204" pitchFamily="34" charset="77"/>
              </a:rPr>
              <a:t>+</a:t>
            </a:r>
          </a:p>
        </p:txBody>
      </p:sp>
      <p:pic>
        <p:nvPicPr>
          <p:cNvPr id="13" name="Picture 12" descr="A cartoon of a zombie&#10;&#10;Description automatically generated">
            <a:extLst>
              <a:ext uri="{FF2B5EF4-FFF2-40B4-BE49-F238E27FC236}">
                <a16:creationId xmlns:a16="http://schemas.microsoft.com/office/drawing/2014/main" id="{42BC73AC-4784-FFFB-06E9-1E526B12B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2497" y="2987477"/>
            <a:ext cx="3093145" cy="3394801"/>
          </a:xfrm>
          <a:prstGeom prst="rect">
            <a:avLst/>
          </a:prstGeom>
          <a:ln w="63500">
            <a:solidFill>
              <a:schemeClr val="accent1">
                <a:shade val="1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273398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3816882" y="1987904"/>
            <a:ext cx="510664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Case Study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477253" y="3168888"/>
            <a:ext cx="11237494" cy="3323987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HR and recruitment executives interviewed were unanimous in saying that time-to-fill is the number one metric that senior management cares about, more than cost-to-fill, and often far more. Most agreed that 90 days is the ‘gold standard’ of time-to-fill when averaging together all positions.</a:t>
            </a:r>
          </a:p>
        </p:txBody>
      </p:sp>
    </p:spTree>
    <p:extLst>
      <p:ext uri="{BB962C8B-B14F-4D97-AF65-F5344CB8AC3E}">
        <p14:creationId xmlns:p14="http://schemas.microsoft.com/office/powerpoint/2010/main" val="2617611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0" y="1982546"/>
            <a:ext cx="7030453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Companies Don’t Need You…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2197821" y="2920735"/>
            <a:ext cx="4840599" cy="58477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…To Identify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6744565" y="5155736"/>
            <a:ext cx="4840599" cy="107721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…Your Steps to the Placement Process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1382AB-16FB-05CE-F325-05A5D77DF38B}"/>
              </a:ext>
            </a:extLst>
          </p:cNvPr>
          <p:cNvSpPr txBox="1"/>
          <p:nvPr/>
        </p:nvSpPr>
        <p:spPr>
          <a:xfrm>
            <a:off x="2197821" y="3997602"/>
            <a:ext cx="4840599" cy="58477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… To Source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298F9A-E10B-703E-9CC2-C2327F694742}"/>
              </a:ext>
            </a:extLst>
          </p:cNvPr>
          <p:cNvSpPr txBox="1"/>
          <p:nvPr/>
        </p:nvSpPr>
        <p:spPr>
          <a:xfrm>
            <a:off x="838200" y="5094181"/>
            <a:ext cx="5481525" cy="1200329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Companies Don’t Care About…</a:t>
            </a:r>
          </a:p>
        </p:txBody>
      </p:sp>
      <p:pic>
        <p:nvPicPr>
          <p:cNvPr id="12" name="Picture 11" descr="A red x painted on a white background&#10;&#10;Description automatically generated">
            <a:extLst>
              <a:ext uri="{FF2B5EF4-FFF2-40B4-BE49-F238E27FC236}">
                <a16:creationId xmlns:a16="http://schemas.microsoft.com/office/drawing/2014/main" id="{7EB6EE46-BC6C-7C21-76A9-1E2ED8734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8042" y="2057755"/>
            <a:ext cx="2596147" cy="259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31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HURRY UP AND 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1" y="1982546"/>
            <a:ext cx="592755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They Mistakenly Believe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872449" y="2918058"/>
            <a:ext cx="4840599" cy="170816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That social media gives them PASSIVE people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1382AB-16FB-05CE-F325-05A5D77DF38B}"/>
              </a:ext>
            </a:extLst>
          </p:cNvPr>
          <p:cNvSpPr txBox="1"/>
          <p:nvPr/>
        </p:nvSpPr>
        <p:spPr>
          <a:xfrm>
            <a:off x="872448" y="4982957"/>
            <a:ext cx="4840599" cy="1169551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They Need You For Is?</a:t>
            </a:r>
          </a:p>
        </p:txBody>
      </p:sp>
      <p:pic>
        <p:nvPicPr>
          <p:cNvPr id="9" name="Picture 8" descr="A black line on a white background&#10;&#10;Description automatically generated">
            <a:extLst>
              <a:ext uri="{FF2B5EF4-FFF2-40B4-BE49-F238E27FC236}">
                <a16:creationId xmlns:a16="http://schemas.microsoft.com/office/drawing/2014/main" id="{6EF59503-FECB-5EB5-8DB1-1E2D9C5E6E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5095875"/>
            <a:ext cx="6096000" cy="1397000"/>
          </a:xfrm>
          <a:prstGeom prst="rect">
            <a:avLst/>
          </a:prstGeom>
        </p:spPr>
      </p:pic>
      <p:pic>
        <p:nvPicPr>
          <p:cNvPr id="14" name="Picture 13" descr="A person sleeping in a chair&#10;&#10;Description automatically generated">
            <a:extLst>
              <a:ext uri="{FF2B5EF4-FFF2-40B4-BE49-F238E27FC236}">
                <a16:creationId xmlns:a16="http://schemas.microsoft.com/office/drawing/2014/main" id="{A33223D7-EE46-9DBE-44CA-4ACAC7B38D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7390" y="1940511"/>
            <a:ext cx="3340768" cy="358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705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1767</TotalTime>
  <Words>898</Words>
  <Application>Microsoft Macintosh PowerPoint</Application>
  <PresentationFormat>Widescreen</PresentationFormat>
  <Paragraphs>142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Aptos</vt:lpstr>
      <vt:lpstr>Aptos Display</vt:lpstr>
      <vt:lpstr>Arial</vt:lpstr>
      <vt:lpstr>Arial Rounded MT Bold</vt:lpstr>
      <vt:lpstr>Century Gothic</vt:lpstr>
      <vt:lpstr>Comic Sans MS</vt:lpstr>
      <vt:lpstr>Office Theme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  <vt:lpstr>HURRY UP AND WAIT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58</cp:revision>
  <dcterms:created xsi:type="dcterms:W3CDTF">2024-08-12T10:45:38Z</dcterms:created>
  <dcterms:modified xsi:type="dcterms:W3CDTF">2024-08-14T11:48:09Z</dcterms:modified>
</cp:coreProperties>
</file>