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notesMasterIdLst>
    <p:notesMasterId r:id="rId15"/>
  </p:notesMasterIdLst>
  <p:sldIdLst>
    <p:sldId id="287" r:id="rId2"/>
    <p:sldId id="473" r:id="rId3"/>
    <p:sldId id="462" r:id="rId4"/>
    <p:sldId id="463" r:id="rId5"/>
    <p:sldId id="474" r:id="rId6"/>
    <p:sldId id="464" r:id="rId7"/>
    <p:sldId id="465" r:id="rId8"/>
    <p:sldId id="466" r:id="rId9"/>
    <p:sldId id="467" r:id="rId10"/>
    <p:sldId id="468" r:id="rId11"/>
    <p:sldId id="470" r:id="rId12"/>
    <p:sldId id="471" r:id="rId13"/>
    <p:sldId id="472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9" autoAdjust="0"/>
    <p:restoredTop sz="94660"/>
  </p:normalViewPr>
  <p:slideViewPr>
    <p:cSldViewPr snapToObjects="1">
      <p:cViewPr varScale="1">
        <p:scale>
          <a:sx n="110" d="100"/>
          <a:sy n="110" d="100"/>
        </p:scale>
        <p:origin x="61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8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91D1F-BA7B-3643-AB88-93C204E54714}" type="datetimeFigureOut">
              <a:rPr lang="en-US" smtClean="0"/>
              <a:pPr/>
              <a:t>5/16/24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A71BF-00DC-8149-BDD3-534AE6C4C1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703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A71BF-00DC-8149-BDD3-534AE6C4C1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4E3AF9-380B-FC49-A0E7-499F75CF42AF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8FE49-E975-734D-9DA0-2301E44CDA1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FB065F-65AA-3645-A507-B156FF2E7F66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ED686-5B0E-7C49-8E5A-67C36EC9962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2AA1A-FEF5-AC4C-9117-172E6CFBED6F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1AB15-DF22-1147-AE37-042B550523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1715E-1305-0A46-B92D-B0736CBADECB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66289-1DB9-8E4E-81B0-C9E0536028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FCC9B6-AEC8-B341-8FF7-27A8D71AA88D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DA1FE-CC79-E14D-8B13-F014C81AC6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28A8D2-021F-3745-9444-5EC51AB24CDD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874D1-D4E3-AE42-986D-20EFC9197C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6AEEAB-28D0-8044-A860-5A5196A2D9E2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34C3E-DC4C-0F48-8712-B4D0C69427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63621C-8046-9744-B618-2DF0F60D6ABC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394D0-3BD9-F547-B5DE-2A1F4590085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7337A7-E7CB-1D48-A8DD-A687A46869F3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84B7D-8AD3-4F4B-995D-A5E11B681D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4BBB5B-3B43-FC4D-AABF-0451ADCCFDFF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BE09C6-8EA8-774F-8A8F-ED4C065D9AE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C40C97-4964-F742-9762-1B795D49BA44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D976E2-15D6-7644-BC06-F9B969B86C7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6D080-DE3B-3743-ADD3-CE69FB6E9284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DFBF8-6C23-1042-939F-28CECFB381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928A8D2-021F-3745-9444-5EC51AB24CDD}" type="datetime1">
              <a:rPr lang="en-US" smtClean="0"/>
              <a:pPr>
                <a:defRPr/>
              </a:pPr>
              <a:t>5/16/24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84874D1-D4E3-AE42-986D-20EFC9197C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mage01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2633" y="116632"/>
            <a:ext cx="5298733" cy="1573684"/>
          </a:xfrm>
          <a:prstGeom prst="rect">
            <a:avLst/>
          </a:prstGeom>
          <a:effectLst>
            <a:softEdge rad="88233"/>
          </a:effectLst>
        </p:spPr>
      </p:pic>
      <p:pic>
        <p:nvPicPr>
          <p:cNvPr id="5" name="Picture 4" descr="A picture containing cloud, lightning, thunderstorm, thunder&#10;&#10;Description automatically generated">
            <a:extLst>
              <a:ext uri="{FF2B5EF4-FFF2-40B4-BE49-F238E27FC236}">
                <a16:creationId xmlns:a16="http://schemas.microsoft.com/office/drawing/2014/main" id="{360170A6-3C9B-EDF0-8865-08FA7267E2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1844824"/>
            <a:ext cx="8928992" cy="4896544"/>
          </a:xfrm>
          <a:prstGeom prst="rect">
            <a:avLst/>
          </a:prstGeom>
          <a:ln w="47625">
            <a:solidFill>
              <a:srgbClr val="00B0F0"/>
            </a:solidFill>
          </a:ln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2267743" y="1844824"/>
            <a:ext cx="6908231" cy="5043463"/>
          </a:xfrm>
          <a:prstGeom prst="rect">
            <a:avLst/>
          </a:prstGeom>
          <a:ln w="38100" cmpd="sng">
            <a:noFill/>
            <a:bevel/>
          </a:ln>
        </p:spPr>
        <p:txBody>
          <a:bodyPr anchor="ctr"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603020102020204" pitchFamily="34" charset="0"/>
                <a:ea typeface="+mn-ea"/>
                <a:cs typeface="Arial Rounded MT Bold"/>
              </a:rPr>
              <a:t>Counter           Offers…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Heavy" panose="020B0603020102020204" pitchFamily="34" charset="0"/>
                <a:ea typeface="+mn-ea"/>
                <a:cs typeface="Arial Rounded MT Bold"/>
              </a:rPr>
              <a:t>…the Perfect Storm</a:t>
            </a:r>
          </a:p>
        </p:txBody>
      </p:sp>
      <p:pic>
        <p:nvPicPr>
          <p:cNvPr id="12" name="Picture 11" descr="A blue lightning bolt symbol&#10;&#10;Description automatically generated with low confidence">
            <a:extLst>
              <a:ext uri="{FF2B5EF4-FFF2-40B4-BE49-F238E27FC236}">
                <a16:creationId xmlns:a16="http://schemas.microsoft.com/office/drawing/2014/main" id="{AD60D94E-3168-A321-AB23-DF83B2E590C6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1000"/>
          </a:blip>
          <a:stretch>
            <a:fillRect/>
          </a:stretch>
        </p:blipFill>
        <p:spPr>
          <a:xfrm>
            <a:off x="70224" y="1844824"/>
            <a:ext cx="2197519" cy="2998698"/>
          </a:xfrm>
          <a:prstGeom prst="rect">
            <a:avLst/>
          </a:prstGeom>
          <a:effectLst>
            <a:softEdge rad="311071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1447800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Tell-Tale Signs of a Quality Candidate</a:t>
            </a:r>
            <a:endParaRPr kumimoji="0" lang="en-US" sz="3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304798" y="2356402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600" b="1" dirty="0">
                <a:solidFill>
                  <a:srgbClr val="000000"/>
                </a:solidFill>
              </a:rPr>
              <a:t>1.They make strategic decisions for personal growth.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304798" y="3219913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2. They won’t wait for their dream job.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5" name="Title 9"/>
          <p:cNvSpPr txBox="1">
            <a:spLocks/>
          </p:cNvSpPr>
          <p:nvPr/>
        </p:nvSpPr>
        <p:spPr>
          <a:xfrm>
            <a:off x="304798" y="4083424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3. They tell people they’re looking.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778457C3-447B-F374-7825-580F63833B4E}"/>
              </a:ext>
            </a:extLst>
          </p:cNvPr>
          <p:cNvSpPr txBox="1">
            <a:spLocks/>
          </p:cNvSpPr>
          <p:nvPr/>
        </p:nvSpPr>
        <p:spPr>
          <a:xfrm>
            <a:off x="304798" y="5013512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4. They are paranoid about confidentiality.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3" name="Title 9">
            <a:extLst>
              <a:ext uri="{FF2B5EF4-FFF2-40B4-BE49-F238E27FC236}">
                <a16:creationId xmlns:a16="http://schemas.microsoft.com/office/drawing/2014/main" id="{233F1AE8-80E4-372D-3907-3C1AA758C82E}"/>
              </a:ext>
            </a:extLst>
          </p:cNvPr>
          <p:cNvSpPr txBox="1">
            <a:spLocks/>
          </p:cNvSpPr>
          <p:nvPr/>
        </p:nvSpPr>
        <p:spPr>
          <a:xfrm>
            <a:off x="304799" y="5943600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5. They expect the process to take some time.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1447800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Behavioral History: Key Interview Questions</a:t>
            </a:r>
            <a:endParaRPr kumimoji="0" lang="en-US" sz="3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3" name="Picture 12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2438400"/>
            <a:ext cx="1905001" cy="1828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4" name="Rounded Rectangular Callout 13"/>
          <p:cNvSpPr/>
          <p:nvPr/>
        </p:nvSpPr>
        <p:spPr>
          <a:xfrm>
            <a:off x="3204516" y="3297290"/>
            <a:ext cx="4175127" cy="1371600"/>
          </a:xfrm>
          <a:prstGeom prst="wedgeRoundRectCallout">
            <a:avLst>
              <a:gd name="adj1" fmla="val -71839"/>
              <a:gd name="adj2" fmla="val -2381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omic Sans MS"/>
                <a:cs typeface="Comic Sans MS"/>
              </a:rPr>
              <a:t>Who have you told that you’re looking?</a:t>
            </a:r>
            <a:endParaRPr lang="en-US" sz="3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2186458" y="4852666"/>
            <a:ext cx="4022727" cy="1752600"/>
          </a:xfrm>
          <a:prstGeom prst="wedgeRoundRectCallout">
            <a:avLst>
              <a:gd name="adj1" fmla="val -75218"/>
              <a:gd name="adj2" fmla="val -7189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3300" b="1" i="1" dirty="0">
                <a:solidFill>
                  <a:srgbClr val="000000"/>
                </a:solidFill>
                <a:latin typeface="Comic Sans MS"/>
                <a:cs typeface="Comic Sans MS"/>
              </a:rPr>
              <a:t>Who would replace you if you left?</a:t>
            </a:r>
            <a:endParaRPr lang="en-US" sz="33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9154CFA9-926E-3BEE-16ED-FF4AFBF4C50D}"/>
              </a:ext>
            </a:extLst>
          </p:cNvPr>
          <p:cNvSpPr txBox="1">
            <a:spLocks/>
          </p:cNvSpPr>
          <p:nvPr/>
        </p:nvSpPr>
        <p:spPr>
          <a:xfrm>
            <a:off x="2627784" y="2216696"/>
            <a:ext cx="5328592" cy="93407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000000"/>
                </a:solidFill>
              </a:rPr>
              <a:t>2 Key Questions…</a:t>
            </a:r>
            <a:endParaRPr kumimoji="0" lang="en-US" sz="4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1447800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Reality Recruitment: From the Trenches</a:t>
            </a:r>
            <a:endParaRPr kumimoji="0" lang="en-US" sz="3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1331640" y="2317376"/>
            <a:ext cx="6629399" cy="1975720"/>
          </a:xfrm>
          <a:prstGeom prst="wedgeRoundRectCallout">
            <a:avLst>
              <a:gd name="adj1" fmla="val -43704"/>
              <a:gd name="adj2" fmla="val 2582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omic Sans MS"/>
                <a:cs typeface="Comic Sans MS"/>
              </a:rPr>
              <a:t>People faced with unanticipated loss try instinctively to regain control of what they lost. Later they resent themselves for being weak.</a:t>
            </a:r>
            <a:endParaRPr lang="en-US" sz="28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1331640" y="4513107"/>
            <a:ext cx="6629399" cy="967608"/>
          </a:xfrm>
          <a:prstGeom prst="wedgeRoundRectCallout">
            <a:avLst>
              <a:gd name="adj1" fmla="val -42553"/>
              <a:gd name="adj2" fmla="val -1940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omic Sans MS"/>
                <a:cs typeface="Comic Sans MS"/>
              </a:rPr>
              <a:t>Things at your company will never be the same.</a:t>
            </a:r>
            <a:endParaRPr lang="en-US" sz="2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1331640" y="5710969"/>
            <a:ext cx="6629399" cy="967608"/>
          </a:xfrm>
          <a:prstGeom prst="wedgeRoundRectCallout">
            <a:avLst>
              <a:gd name="adj1" fmla="val -45240"/>
              <a:gd name="adj2" fmla="val -1403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omic Sans MS"/>
                <a:cs typeface="Comic Sans MS"/>
              </a:rPr>
              <a:t>Don’t accept money, ask for real change.</a:t>
            </a:r>
            <a:endParaRPr lang="en-US" sz="2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1447800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900" b="1" dirty="0">
                <a:solidFill>
                  <a:srgbClr val="000000"/>
                </a:solidFill>
              </a:rPr>
              <a:t>Bring in the Client!</a:t>
            </a:r>
            <a:endParaRPr kumimoji="0" lang="en-US" sz="3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3" name="Picture 12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2438400"/>
            <a:ext cx="1349376" cy="1295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4" name="Rounded Rectangular Callout 13"/>
          <p:cNvSpPr/>
          <p:nvPr/>
        </p:nvSpPr>
        <p:spPr>
          <a:xfrm>
            <a:off x="3902075" y="2286000"/>
            <a:ext cx="5029199" cy="1447800"/>
          </a:xfrm>
          <a:prstGeom prst="wedgeRoundRectCallout">
            <a:avLst>
              <a:gd name="adj1" fmla="val -92404"/>
              <a:gd name="adj2" fmla="val 3460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omic Sans MS"/>
                <a:cs typeface="Comic Sans MS"/>
              </a:rPr>
              <a:t>I don’t believe reputable people take counter offers. Would you agree?</a:t>
            </a:r>
            <a:endParaRPr lang="en-US" sz="2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1082674" y="3962400"/>
            <a:ext cx="2819401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2</a:t>
            </a:r>
            <a:r>
              <a:rPr lang="en-US" sz="2700" b="1" baseline="30000" dirty="0">
                <a:solidFill>
                  <a:srgbClr val="000000"/>
                </a:solidFill>
              </a:rPr>
              <a:t>nd</a:t>
            </a:r>
            <a:r>
              <a:rPr lang="en-US" sz="2700" b="1" dirty="0">
                <a:solidFill>
                  <a:srgbClr val="000000"/>
                </a:solidFill>
              </a:rPr>
              <a:t> Interview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5" name="Title 9"/>
          <p:cNvSpPr txBox="1">
            <a:spLocks/>
          </p:cNvSpPr>
          <p:nvPr/>
        </p:nvSpPr>
        <p:spPr>
          <a:xfrm rot="20860875">
            <a:off x="2020352" y="2434222"/>
            <a:ext cx="2247900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1</a:t>
            </a:r>
            <a:r>
              <a:rPr lang="en-US" sz="2700" b="1" baseline="30000" dirty="0">
                <a:solidFill>
                  <a:srgbClr val="000000"/>
                </a:solidFill>
              </a:rPr>
              <a:t>st</a:t>
            </a:r>
            <a:r>
              <a:rPr lang="en-US" sz="2700" b="1" dirty="0">
                <a:solidFill>
                  <a:srgbClr val="000000"/>
                </a:solidFill>
              </a:rPr>
              <a:t> Interview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7" name="Title 9"/>
          <p:cNvSpPr txBox="1">
            <a:spLocks/>
          </p:cNvSpPr>
          <p:nvPr/>
        </p:nvSpPr>
        <p:spPr>
          <a:xfrm>
            <a:off x="1082674" y="4800600"/>
            <a:ext cx="2819401" cy="1752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600" b="1" dirty="0">
                <a:solidFill>
                  <a:srgbClr val="000000"/>
                </a:solidFill>
              </a:rPr>
              <a:t>Get permission to use Counteroffer as a concern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8" name="Title 9"/>
          <p:cNvSpPr txBox="1">
            <a:spLocks/>
          </p:cNvSpPr>
          <p:nvPr/>
        </p:nvSpPr>
        <p:spPr>
          <a:xfrm>
            <a:off x="4766094" y="4114800"/>
            <a:ext cx="2819400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2700" b="1" dirty="0">
                <a:solidFill>
                  <a:srgbClr val="000000"/>
                </a:solidFill>
              </a:rPr>
              <a:t>At Acceptance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9" name="Title 9"/>
          <p:cNvSpPr txBox="1">
            <a:spLocks/>
          </p:cNvSpPr>
          <p:nvPr/>
        </p:nvSpPr>
        <p:spPr>
          <a:xfrm>
            <a:off x="4766094" y="4876800"/>
            <a:ext cx="2819400" cy="14325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000000"/>
                </a:solidFill>
              </a:rPr>
              <a:t>Get the 2 of them together, FAST!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1508125" y="1657350"/>
            <a:ext cx="6350001" cy="9334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Counteroffer Research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304799" y="3124200"/>
            <a:ext cx="8626475" cy="289708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i="1" dirty="0">
                <a:solidFill>
                  <a:srgbClr val="000000"/>
                </a:solidFill>
              </a:rPr>
              <a:t>“When employers believe they can solve the problem by dangling money, research suggests the practice does not work”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1508125" y="1371600"/>
            <a:ext cx="6350001" cy="9334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Counter Offers Create: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304799" y="2514600"/>
            <a:ext cx="4191001" cy="8830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1. A Fickle Workforce</a:t>
            </a:r>
            <a:endParaRPr kumimoji="0" lang="en-US" sz="31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6" name="Title 9"/>
          <p:cNvSpPr txBox="1">
            <a:spLocks/>
          </p:cNvSpPr>
          <p:nvPr/>
        </p:nvSpPr>
        <p:spPr>
          <a:xfrm>
            <a:off x="304799" y="3733800"/>
            <a:ext cx="3810001" cy="28193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</a:rPr>
              <a:t>2. Loads staff with people of questionable motives and who are out of alignment with company culture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4648201" y="2514600"/>
            <a:ext cx="4283074" cy="1524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3. You are sending a signal that quitting is condoned</a:t>
            </a:r>
            <a:endParaRPr kumimoji="0" lang="en-US" sz="31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4648202" y="4419600"/>
            <a:ext cx="4283072" cy="167369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4. Warm Chair Attrition vs Empty Chair</a:t>
            </a:r>
            <a:endParaRPr kumimoji="0" lang="en-US" sz="31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2314366" y="1371600"/>
            <a:ext cx="4667669" cy="9334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Recent Study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304799" y="2514600"/>
            <a:ext cx="8626475" cy="1143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1. 60% of all SA workers are miserable at their jobs</a:t>
            </a:r>
            <a:endParaRPr kumimoji="0" lang="en-US" sz="31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6" name="Title 9"/>
          <p:cNvSpPr txBox="1">
            <a:spLocks/>
          </p:cNvSpPr>
          <p:nvPr/>
        </p:nvSpPr>
        <p:spPr>
          <a:xfrm>
            <a:off x="304799" y="3924300"/>
            <a:ext cx="4283072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</a:rPr>
              <a:t>2. The “Trust Factor”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320765" y="4984376"/>
            <a:ext cx="4283072" cy="1143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Perceived Inability to Move</a:t>
            </a:r>
            <a:endParaRPr kumimoji="0" lang="en-US" sz="31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4934542" y="4489076"/>
            <a:ext cx="3978274" cy="2133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800" b="1" dirty="0">
                <a:solidFill>
                  <a:srgbClr val="000000"/>
                </a:solidFill>
              </a:rPr>
              <a:t>My need to stay exceeds my desire to stay.</a:t>
            </a:r>
            <a:endParaRPr kumimoji="0" lang="en-US" sz="3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1340768"/>
            <a:ext cx="8626474" cy="7166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2 Kinds of Candidates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304799" y="2360640"/>
            <a:ext cx="8626474" cy="1219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00"/>
                </a:solidFill>
              </a:rPr>
              <a:t>1. Under- estimates the emotion involved in walking away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304799" y="3993232"/>
            <a:ext cx="8626474" cy="7166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2. They WANT a Counteroffer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2" name="Title 9"/>
          <p:cNvSpPr txBox="1">
            <a:spLocks/>
          </p:cNvSpPr>
          <p:nvPr/>
        </p:nvSpPr>
        <p:spPr>
          <a:xfrm>
            <a:off x="304799" y="5123256"/>
            <a:ext cx="8626474" cy="135428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0000"/>
                </a:solidFill>
              </a:rPr>
              <a:t>1</a:t>
            </a:r>
            <a:r>
              <a:rPr lang="en-US" sz="4000" b="1" baseline="30000" dirty="0">
                <a:solidFill>
                  <a:srgbClr val="000000"/>
                </a:solidFill>
              </a:rPr>
              <a:t>st</a:t>
            </a:r>
            <a:r>
              <a:rPr lang="en-US" sz="4000" b="1" dirty="0">
                <a:solidFill>
                  <a:srgbClr val="000000"/>
                </a:solidFill>
              </a:rPr>
              <a:t> kind can be helped, 2</a:t>
            </a:r>
            <a:r>
              <a:rPr lang="en-US" sz="4000" b="1" baseline="30000" dirty="0">
                <a:solidFill>
                  <a:srgbClr val="000000"/>
                </a:solidFill>
              </a:rPr>
              <a:t>nd</a:t>
            </a:r>
            <a:r>
              <a:rPr lang="en-US" sz="4000" b="1" dirty="0">
                <a:solidFill>
                  <a:srgbClr val="000000"/>
                </a:solidFill>
              </a:rPr>
              <a:t> kind can’t!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1447800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Behavioral History: Key Interview Questions</a:t>
            </a:r>
            <a:endParaRPr kumimoji="0" lang="en-US" sz="3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3" name="Picture 12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2438400"/>
            <a:ext cx="1905001" cy="1828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4" name="Rounded Rectangular Callout 13"/>
          <p:cNvSpPr/>
          <p:nvPr/>
        </p:nvSpPr>
        <p:spPr>
          <a:xfrm>
            <a:off x="3316063" y="2378968"/>
            <a:ext cx="3079727" cy="1566664"/>
          </a:xfrm>
          <a:prstGeom prst="wedgeRoundRectCallout">
            <a:avLst>
              <a:gd name="adj1" fmla="val -81936"/>
              <a:gd name="adj2" fmla="val -648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omic Sans MS"/>
                <a:cs typeface="Comic Sans MS"/>
              </a:rPr>
              <a:t>Why move NOW?</a:t>
            </a:r>
            <a:endParaRPr lang="en-US" sz="4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3316063" y="4800601"/>
            <a:ext cx="4022727" cy="1394048"/>
          </a:xfrm>
          <a:prstGeom prst="wedgeRoundRectCallout">
            <a:avLst>
              <a:gd name="adj1" fmla="val -75181"/>
              <a:gd name="adj2" fmla="val -8817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omic Sans MS"/>
                <a:cs typeface="Comic Sans MS"/>
              </a:rPr>
              <a:t>Is that likely to change?</a:t>
            </a:r>
            <a:endParaRPr lang="en-US" sz="4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1447800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Behavioral History: Key Interview Questions</a:t>
            </a:r>
            <a:endParaRPr kumimoji="0" lang="en-US" sz="3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3" name="Picture 12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352800"/>
            <a:ext cx="1905001" cy="1828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5" name="Rounded Rectangular Callout 14"/>
          <p:cNvSpPr/>
          <p:nvPr/>
        </p:nvSpPr>
        <p:spPr>
          <a:xfrm>
            <a:off x="2771800" y="3276600"/>
            <a:ext cx="6067400" cy="2528664"/>
          </a:xfrm>
          <a:prstGeom prst="wedgeRoundRectCallout">
            <a:avLst>
              <a:gd name="adj1" fmla="val -58002"/>
              <a:gd name="adj2" fmla="val -2164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3600" b="1" i="1" dirty="0">
                <a:solidFill>
                  <a:srgbClr val="000000"/>
                </a:solidFill>
                <a:latin typeface="Comic Sans MS"/>
                <a:cs typeface="Comic Sans MS"/>
              </a:rPr>
              <a:t>If you were unemployed, and you had a chance to interview for the job you have now, would you?</a:t>
            </a:r>
            <a:endParaRPr lang="en-US" sz="36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914400" y="2286000"/>
            <a:ext cx="7331073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The “If you were Unemployed” Close</a:t>
            </a:r>
            <a:endParaRPr kumimoji="0" lang="en-US" sz="3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1447800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Behavioral History: Key Interview Questions</a:t>
            </a:r>
            <a:endParaRPr kumimoji="0" lang="en-US" sz="3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3" name="Picture 12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2438400"/>
            <a:ext cx="1905001" cy="1828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4" name="Rounded Rectangular Callout 13"/>
          <p:cNvSpPr/>
          <p:nvPr/>
        </p:nvSpPr>
        <p:spPr>
          <a:xfrm>
            <a:off x="3292473" y="2438400"/>
            <a:ext cx="5311975" cy="1566664"/>
          </a:xfrm>
          <a:prstGeom prst="wedgeRoundRectCallout">
            <a:avLst>
              <a:gd name="adj1" fmla="val -67535"/>
              <a:gd name="adj2" fmla="val 552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omic Sans MS"/>
                <a:cs typeface="Comic Sans MS"/>
              </a:rPr>
              <a:t>How long have you been looking?</a:t>
            </a:r>
            <a:endParaRPr lang="en-US" sz="4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3292473" y="4509120"/>
            <a:ext cx="5486401" cy="2133600"/>
          </a:xfrm>
          <a:prstGeom prst="wedgeRoundRectCallout">
            <a:avLst>
              <a:gd name="adj1" fmla="val -78750"/>
              <a:gd name="adj2" fmla="val -5584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omic Sans MS"/>
                <a:cs typeface="Comic Sans MS"/>
              </a:rPr>
              <a:t>How is your spouse's life disrupted by you making a move?</a:t>
            </a:r>
            <a:endParaRPr lang="en-US" sz="4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3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Counter Offers and the Perfect Storm</a:t>
            </a:r>
            <a:endParaRPr lang="en-US" sz="35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304800" y="1447800"/>
            <a:ext cx="8626474" cy="609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100" b="1" dirty="0">
                <a:solidFill>
                  <a:srgbClr val="000000"/>
                </a:solidFill>
              </a:rPr>
              <a:t>Behavioral History: Key Interview Questions</a:t>
            </a:r>
            <a:endParaRPr kumimoji="0" lang="en-US" sz="3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pic>
        <p:nvPicPr>
          <p:cNvPr id="13" name="Picture 12" descr="P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2438400"/>
            <a:ext cx="1905001" cy="1828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4" name="Rounded Rectangular Callout 13"/>
          <p:cNvSpPr/>
          <p:nvPr/>
        </p:nvSpPr>
        <p:spPr>
          <a:xfrm>
            <a:off x="3292473" y="2438400"/>
            <a:ext cx="5638801" cy="1828800"/>
          </a:xfrm>
          <a:prstGeom prst="wedgeRoundRectCallout">
            <a:avLst>
              <a:gd name="adj1" fmla="val -67541"/>
              <a:gd name="adj2" fmla="val 625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omic Sans MS"/>
                <a:cs typeface="Comic Sans MS"/>
              </a:rPr>
              <a:t>Have you ever taken a counteroffer before?</a:t>
            </a:r>
            <a:endParaRPr lang="en-US" sz="4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3419872" y="4509120"/>
            <a:ext cx="4764360" cy="2186136"/>
          </a:xfrm>
          <a:prstGeom prst="wedgeRoundRectCallout">
            <a:avLst>
              <a:gd name="adj1" fmla="val -74896"/>
              <a:gd name="adj2" fmla="val -6014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omic Sans MS"/>
                <a:cs typeface="Comic Sans MS"/>
              </a:rPr>
              <a:t>I suggest you stay where you are…</a:t>
            </a:r>
            <a:endParaRPr lang="en-US" sz="4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34466</TotalTime>
  <Words>482</Words>
  <Application>Microsoft Macintosh PowerPoint</Application>
  <PresentationFormat>On-screen Show (4:3)</PresentationFormat>
  <Paragraphs>64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Arial Black</vt:lpstr>
      <vt:lpstr>Calibri</vt:lpstr>
      <vt:lpstr>Comic Sans MS</vt:lpstr>
      <vt:lpstr>Franklin Gothic Heavy</vt:lpstr>
      <vt:lpstr>News Gothic MT</vt:lpstr>
      <vt:lpstr>Perpetua</vt:lpstr>
      <vt:lpstr>Wingdings 2</vt:lpstr>
      <vt:lpstr>Breeze</vt:lpstr>
      <vt:lpstr>PowerPoint Presentation</vt:lpstr>
      <vt:lpstr>Counter Offers and the Perfect Storm</vt:lpstr>
      <vt:lpstr>Counter Offers and the Perfect Storm</vt:lpstr>
      <vt:lpstr>Counter Offers and the Perfect Storm</vt:lpstr>
      <vt:lpstr>Counter Offers and the Perfect Storm</vt:lpstr>
      <vt:lpstr>Counter Offers and the Perfect Storm</vt:lpstr>
      <vt:lpstr>Counter Offers and the Perfect Storm</vt:lpstr>
      <vt:lpstr>Counter Offers and the Perfect Storm</vt:lpstr>
      <vt:lpstr>Counter Offers and the Perfect Storm</vt:lpstr>
      <vt:lpstr>Counter Offers and the Perfect Storm</vt:lpstr>
      <vt:lpstr>Counter Offers and the Perfect Storm</vt:lpstr>
      <vt:lpstr>Counter Offers and the Perfect Storm</vt:lpstr>
      <vt:lpstr>Counter Offers and the Perfect Storm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Training &amp; Mentoring for the SA Staffing Industry</dc:title>
  <dc:subject/>
  <dc:creator>Demitri Tambourlas</dc:creator>
  <cp:keywords/>
  <dc:description/>
  <cp:lastModifiedBy>Kelly Tambourlas</cp:lastModifiedBy>
  <cp:revision>456</cp:revision>
  <dcterms:created xsi:type="dcterms:W3CDTF">2013-05-22T16:26:44Z</dcterms:created>
  <dcterms:modified xsi:type="dcterms:W3CDTF">2024-05-16T08:40:31Z</dcterms:modified>
  <cp:category/>
</cp:coreProperties>
</file>