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99" r:id="rId3"/>
    <p:sldId id="257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9" r:id="rId13"/>
    <p:sldId id="310" r:id="rId14"/>
    <p:sldId id="311" r:id="rId15"/>
    <p:sldId id="312" r:id="rId16"/>
    <p:sldId id="313" r:id="rId17"/>
    <p:sldId id="314" r:id="rId18"/>
    <p:sldId id="31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8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011"/>
    <p:restoredTop sz="94577"/>
  </p:normalViewPr>
  <p:slideViewPr>
    <p:cSldViewPr snapToGrid="0">
      <p:cViewPr varScale="1">
        <p:scale>
          <a:sx n="79" d="100"/>
          <a:sy n="79" d="100"/>
        </p:scale>
        <p:origin x="232" y="10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383B8-E1EC-1440-9CF4-770A87AFB33E}" type="datetimeFigureOut">
              <a:rPr lang="en-US" smtClean="0"/>
              <a:t>9/2/24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1EC64-2325-E74E-B138-5029FC49E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79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1EC64-2325-E74E-B138-5029FC49E95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540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1EC64-2325-E74E-B138-5029FC49E95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6360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1EC64-2325-E74E-B138-5029FC49E95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592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1EC64-2325-E74E-B138-5029FC49E95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11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1EC64-2325-E74E-B138-5029FC49E95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231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1EC64-2325-E74E-B138-5029FC49E95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852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1EC64-2325-E74E-B138-5029FC49E95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61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1EC64-2325-E74E-B138-5029FC49E95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71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1EC64-2325-E74E-B138-5029FC49E95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24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1EC64-2325-E74E-B138-5029FC49E95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783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1EC64-2325-E74E-B138-5029FC49E95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230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1EC64-2325-E74E-B138-5029FC49E95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119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335E-5058-22E8-C739-EF8F1CA21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3C77F-B7AA-A68C-3E9A-CA81CF34B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2B74B-1FFE-80AB-0303-6203E54B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DAF2F-5D95-91CA-060B-2C24BCF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8F131-AD38-4868-6B09-9CD9CCAE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0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7B05-9716-4870-A7C7-861103EB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0D734E-6D17-5E4A-75A1-484809A2C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75272-18E5-25E3-FE18-BAE3CA36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AA825-CFB7-E4B8-2F55-68A709E7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4A493-EB84-71F4-6FA4-DD5F9477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020DD-3AA6-CEA9-6871-9D98D2864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8B676-B4C5-625A-9FE3-0DEA8228A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FDA74-B129-997A-1722-C481BC1F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BF428-781C-8CFD-0CA0-51AA6116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9DA2A-937E-EC33-2852-86EB5E2C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4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AEA5-B659-666D-B76F-22A3B4E4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19332-0068-7D6A-8BA4-58FD01BDB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1C3DC-5FF8-BFB6-CA6D-4183B3C7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A0855-D6D5-FE39-3C7E-7DC7263C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98D3D-9B61-D3F1-F81F-43451DD2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A5B36-949A-09E8-3D23-51EEF89FB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E12A8-9398-5960-A806-270FE0685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AC4AC-E30A-6C4A-A014-E2FD63ED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685B-B41D-556B-419B-32429353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52CC9-1883-B3DC-7D81-9B958AA0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9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C161E-7F71-FD35-21C2-F4804D322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6B570-716C-EF55-D306-C39C08D8E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AE8B2-EE90-9AED-59FB-78C11709D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2A995-F0F1-916D-4CEC-E29B7863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3D475-DD0E-C41D-ECB5-9FD1A4B4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45F3D-4404-E541-A6D7-DD5ECAEF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7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24DA-7063-AF8A-21EC-518673313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9F423-EF3E-C50E-0ECC-D3A9BA2BC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099F3-B185-A1AC-5923-445404E61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7ABE1-4F61-0E3E-AA72-3E7C2E9CF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5DD44-CD3A-C812-E373-105EEF0AC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EB5F1-C473-0CDB-CEF4-7DEC167CF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8/30/24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C982EE-7F04-9256-95FA-08C4E9940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B41536-0B5F-3124-60AD-A6896C10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8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109F-8FFA-2C28-4664-4923275D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C28FC-267D-88C0-C074-E5350EB9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8/30/24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4D728-3C75-9222-1BF6-99580582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C172EF-FC91-0400-FE24-5B70536A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5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68F2C-09C6-A6FA-200E-A5A0D60A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8/30/24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72E2A-401E-79B2-2AB2-06E83E26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3A428-4929-C932-E396-E2129B74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0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FCD7-35B7-8212-20E4-FBE169AA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B746B-C8CA-00E5-41B1-6BD78B51A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3862B-5A06-8176-84F6-0AE207133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F2FC3-4CA8-4D5C-EB2B-637399D1D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101CC-13DC-6036-5CBB-D12F9AAF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651EE-E714-9D65-E7F3-9628BEB5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6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80A1-466A-0673-6F93-B53E7844C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56BB8-6C83-AC5E-C096-A998D65BF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CDA7E-325C-C121-4F57-7EF379FE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5E0DB-14C5-493F-6BF6-C0365365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20236-C501-7BA8-C6DD-4E56A26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C4358-E892-4642-3AC3-2B847755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5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60E85A-B524-9494-E735-5D0157B3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6E272-E52B-F810-565E-6EB97FB01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ABBD0-E1D2-2485-9126-EB8D90E09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6414DD-D40B-3446-B690-84515C872602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6C3C-A861-C18E-9883-8BE566B435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69A97-E6B2-854E-42AD-92022B58D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0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49D730-7C33-4EBA-D357-944AC54E6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127" y="555170"/>
            <a:ext cx="7151176" cy="1865579"/>
          </a:xfrm>
          <a:ln w="63500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PLACEMENT WARNING SIGNS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E1A958F-B13C-493F-9379-F8B2A8E25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4572000" cy="6858001"/>
            <a:chOff x="7620000" y="-1"/>
            <a:chExt cx="4572000" cy="6858001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FB5EAED-0736-41E4-9FF1-75ABE9B8F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48048" y="0"/>
              <a:ext cx="4543952" cy="6858000"/>
              <a:chOff x="7648048" y="0"/>
              <a:chExt cx="4543952" cy="6858000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A11F6D4-9A5C-47E6-8FE1-23C1050E98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76DBB23-7826-41BB-B874-141EA54613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43AD90C-3309-4439-99A6-B9EE5E85B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20000" y="-1"/>
              <a:ext cx="874716" cy="6858001"/>
              <a:chOff x="7620000" y="-1"/>
              <a:chExt cx="874716" cy="6858001"/>
            </a:xfrm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7A3E9337-6002-4002-B793-055F19307F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A6D3F49-18AE-475F-915A-DF73EF064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39CF6895-D7D5-6A7B-B146-EDB9F5618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160" y="1360761"/>
            <a:ext cx="2664000" cy="646020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22" name="Picture 21" descr="A person holding a sign&#10;&#10;Description automatically generated">
            <a:extLst>
              <a:ext uri="{FF2B5EF4-FFF2-40B4-BE49-F238E27FC236}">
                <a16:creationId xmlns:a16="http://schemas.microsoft.com/office/drawing/2014/main" id="{BDB8F848-3297-0977-7C55-FC5463311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891" y="3249483"/>
            <a:ext cx="2235778" cy="2555175"/>
          </a:xfrm>
          <a:prstGeom prst="rect">
            <a:avLst/>
          </a:prstGeom>
        </p:spPr>
      </p:pic>
      <p:pic>
        <p:nvPicPr>
          <p:cNvPr id="1026" name="Picture 2" descr="Warning Sign Dog Humor, Renovation, Pet ...">
            <a:extLst>
              <a:ext uri="{FF2B5EF4-FFF2-40B4-BE49-F238E27FC236}">
                <a16:creationId xmlns:a16="http://schemas.microsoft.com/office/drawing/2014/main" id="{A56D4062-50E4-5314-412E-1A53D2B4C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49" y="3040999"/>
            <a:ext cx="3797300" cy="2792506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9,900+ Hazard Sign Stock Illustrations ...">
            <a:extLst>
              <a:ext uri="{FF2B5EF4-FFF2-40B4-BE49-F238E27FC236}">
                <a16:creationId xmlns:a16="http://schemas.microsoft.com/office/drawing/2014/main" id="{ED097F8F-DBA6-C778-BC2B-77B98D7AB4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3947" y="3270001"/>
            <a:ext cx="2334501" cy="2334501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2273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1905358"/>
            <a:ext cx="10515599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Self- Analysis Tool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D70EAA-A795-E6A8-9C96-B192D272932F}"/>
              </a:ext>
            </a:extLst>
          </p:cNvPr>
          <p:cNvSpPr txBox="1"/>
          <p:nvPr/>
        </p:nvSpPr>
        <p:spPr>
          <a:xfrm>
            <a:off x="2445871" y="2824843"/>
            <a:ext cx="8180614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Make a list of your last 6 months of sendouts that did NOT yield placements.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51D34F-B711-8FDB-91EE-A25872A9249B}"/>
              </a:ext>
            </a:extLst>
          </p:cNvPr>
          <p:cNvSpPr txBox="1"/>
          <p:nvPr/>
        </p:nvSpPr>
        <p:spPr>
          <a:xfrm>
            <a:off x="3247356" y="4169282"/>
            <a:ext cx="8656173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Separate the clients who said ‘no’ from the candidates who said ‘no’.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9977DD-7989-823F-6720-8A74565BC1C8}"/>
              </a:ext>
            </a:extLst>
          </p:cNvPr>
          <p:cNvSpPr txBox="1"/>
          <p:nvPr/>
        </p:nvSpPr>
        <p:spPr>
          <a:xfrm>
            <a:off x="7575442" y="5477212"/>
            <a:ext cx="4191001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75% of the time, the Client says ‘no’.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73C037-207C-0AD2-89D1-EEFCB5F0253A}"/>
              </a:ext>
            </a:extLst>
          </p:cNvPr>
          <p:cNvSpPr txBox="1"/>
          <p:nvPr/>
        </p:nvSpPr>
        <p:spPr>
          <a:xfrm>
            <a:off x="5091778" y="5458099"/>
            <a:ext cx="2273729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Calculate Ratio</a:t>
            </a:r>
          </a:p>
        </p:txBody>
      </p:sp>
      <p:pic>
        <p:nvPicPr>
          <p:cNvPr id="15362" name="Picture 2" descr="Step 1 - Free arrows icons">
            <a:extLst>
              <a:ext uri="{FF2B5EF4-FFF2-40B4-BE49-F238E27FC236}">
                <a16:creationId xmlns:a16="http://schemas.microsoft.com/office/drawing/2014/main" id="{06E9C991-7611-B41D-F106-CAD2487737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93" y="2681619"/>
            <a:ext cx="1624693" cy="1624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Pin page">
            <a:extLst>
              <a:ext uri="{FF2B5EF4-FFF2-40B4-BE49-F238E27FC236}">
                <a16:creationId xmlns:a16="http://schemas.microsoft.com/office/drawing/2014/main" id="{E5D580DF-1DDC-3B45-B5BD-55AEF48D1E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204" y="3978186"/>
            <a:ext cx="1638078" cy="1638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6" name="Picture 6" descr="Teaching Consonant Blends with FootStep ...">
            <a:extLst>
              <a:ext uri="{FF2B5EF4-FFF2-40B4-BE49-F238E27FC236}">
                <a16:creationId xmlns:a16="http://schemas.microsoft.com/office/drawing/2014/main" id="{AE853000-F419-6090-9075-8CEDB121D3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2245" y="5271718"/>
            <a:ext cx="1575749" cy="1575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0762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1905358"/>
            <a:ext cx="10515599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Self- Analysis Tool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D70EAA-A795-E6A8-9C96-B192D272932F}"/>
              </a:ext>
            </a:extLst>
          </p:cNvPr>
          <p:cNvSpPr txBox="1"/>
          <p:nvPr/>
        </p:nvSpPr>
        <p:spPr>
          <a:xfrm>
            <a:off x="838200" y="2824843"/>
            <a:ext cx="10640786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Make a list of the REASONS the sendout didn’t go further. Look for patterns.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51D34F-B711-8FDB-91EE-A25872A9249B}"/>
              </a:ext>
            </a:extLst>
          </p:cNvPr>
          <p:cNvSpPr txBox="1"/>
          <p:nvPr/>
        </p:nvSpPr>
        <p:spPr>
          <a:xfrm>
            <a:off x="2381250" y="3981851"/>
            <a:ext cx="9097737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Calculate the ‘Kill’ Quotient: The % of jobs that were filled by ANY source.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9977DD-7989-823F-6720-8A74565BC1C8}"/>
              </a:ext>
            </a:extLst>
          </p:cNvPr>
          <p:cNvSpPr txBox="1"/>
          <p:nvPr/>
        </p:nvSpPr>
        <p:spPr>
          <a:xfrm>
            <a:off x="4023286" y="5477212"/>
            <a:ext cx="7455700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Calculate the ‘Stay’ Quotient: The % of candidates who made NO move.</a:t>
            </a:r>
          </a:p>
        </p:txBody>
      </p:sp>
      <p:pic>
        <p:nvPicPr>
          <p:cNvPr id="17410" name="Picture 2" descr="step-4 - Department of Inland Revenue">
            <a:extLst>
              <a:ext uri="{FF2B5EF4-FFF2-40B4-BE49-F238E27FC236}">
                <a16:creationId xmlns:a16="http://schemas.microsoft.com/office/drawing/2014/main" id="{5BFF4111-0899-12BE-FF99-2A4649C7A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981851"/>
            <a:ext cx="1662793" cy="1655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 descr="Teaching diphthongs and commonly ...">
            <a:extLst>
              <a:ext uri="{FF2B5EF4-FFF2-40B4-BE49-F238E27FC236}">
                <a16:creationId xmlns:a16="http://schemas.microsoft.com/office/drawing/2014/main" id="{EDB19E9E-53CF-D306-DA6C-433786A150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521" y="5069969"/>
            <a:ext cx="1642036" cy="1642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7914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199" y="1905358"/>
            <a:ext cx="105156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Top 10 Warning Signs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D70EAA-A795-E6A8-9C96-B192D272932F}"/>
              </a:ext>
            </a:extLst>
          </p:cNvPr>
          <p:cNvSpPr txBox="1"/>
          <p:nvPr/>
        </p:nvSpPr>
        <p:spPr>
          <a:xfrm>
            <a:off x="3630985" y="2761271"/>
            <a:ext cx="5382987" cy="52322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Website Warning / Pullback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51D34F-B711-8FDB-91EE-A25872A9249B}"/>
              </a:ext>
            </a:extLst>
          </p:cNvPr>
          <p:cNvSpPr txBox="1"/>
          <p:nvPr/>
        </p:nvSpPr>
        <p:spPr>
          <a:xfrm>
            <a:off x="3652756" y="3544116"/>
            <a:ext cx="5382987" cy="52322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Compensation Change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9977DD-7989-823F-6720-8A74565BC1C8}"/>
              </a:ext>
            </a:extLst>
          </p:cNvPr>
          <p:cNvSpPr txBox="1"/>
          <p:nvPr/>
        </p:nvSpPr>
        <p:spPr>
          <a:xfrm>
            <a:off x="3679371" y="4332676"/>
            <a:ext cx="5765600" cy="52322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Non-Committal about schedule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7A7724-9FCD-E459-158B-986FF16BAD52}"/>
              </a:ext>
            </a:extLst>
          </p:cNvPr>
          <p:cNvSpPr txBox="1"/>
          <p:nvPr/>
        </p:nvSpPr>
        <p:spPr>
          <a:xfrm>
            <a:off x="3715350" y="5193849"/>
            <a:ext cx="3865735" cy="52322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Disappearing Acts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4BEBCB-1FAD-98A6-1367-115C92BA9D56}"/>
              </a:ext>
            </a:extLst>
          </p:cNvPr>
          <p:cNvSpPr txBox="1"/>
          <p:nvPr/>
        </p:nvSpPr>
        <p:spPr>
          <a:xfrm>
            <a:off x="3715350" y="6003065"/>
            <a:ext cx="6509649" cy="52322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Change method of communication</a:t>
            </a:r>
          </a:p>
        </p:txBody>
      </p:sp>
      <p:pic>
        <p:nvPicPr>
          <p:cNvPr id="10" name="Picture 9" descr="A yellow and black sign&#10;&#10;Description automatically generated">
            <a:extLst>
              <a:ext uri="{FF2B5EF4-FFF2-40B4-BE49-F238E27FC236}">
                <a16:creationId xmlns:a16="http://schemas.microsoft.com/office/drawing/2014/main" id="{857C0D49-0CEA-C187-0E48-FA23D04BE2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622" y="2767540"/>
            <a:ext cx="2692400" cy="523221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9" name="Picture 8" descr="A yellow and black sign&#10;&#10;Description automatically generated">
            <a:extLst>
              <a:ext uri="{FF2B5EF4-FFF2-40B4-BE49-F238E27FC236}">
                <a16:creationId xmlns:a16="http://schemas.microsoft.com/office/drawing/2014/main" id="{73C76B06-5A48-5EC2-6683-49AFE5A80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622" y="3544116"/>
            <a:ext cx="2692400" cy="523221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15" name="Picture 14" descr="A yellow and black sign&#10;&#10;Description automatically generated">
            <a:extLst>
              <a:ext uri="{FF2B5EF4-FFF2-40B4-BE49-F238E27FC236}">
                <a16:creationId xmlns:a16="http://schemas.microsoft.com/office/drawing/2014/main" id="{7A3C0D44-4B8D-5E06-1326-BB91588652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622" y="4337001"/>
            <a:ext cx="2692400" cy="523221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16" name="Picture 15" descr="A yellow and black sign&#10;&#10;Description automatically generated">
            <a:extLst>
              <a:ext uri="{FF2B5EF4-FFF2-40B4-BE49-F238E27FC236}">
                <a16:creationId xmlns:a16="http://schemas.microsoft.com/office/drawing/2014/main" id="{DFE0C3C9-A828-98A3-36CD-D84F9CFA8E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778" y="6003064"/>
            <a:ext cx="2692400" cy="523221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17" name="Picture 16" descr="A yellow and black sign&#10;&#10;Description automatically generated">
            <a:extLst>
              <a:ext uri="{FF2B5EF4-FFF2-40B4-BE49-F238E27FC236}">
                <a16:creationId xmlns:a16="http://schemas.microsoft.com/office/drawing/2014/main" id="{C1CF8956-B420-CEBE-B797-253F7AD4D5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778" y="5212294"/>
            <a:ext cx="2692400" cy="523221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391387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199" y="1905358"/>
            <a:ext cx="105156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Top 10 Warning Signs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D70EAA-A795-E6A8-9C96-B192D272932F}"/>
              </a:ext>
            </a:extLst>
          </p:cNvPr>
          <p:cNvSpPr txBox="1"/>
          <p:nvPr/>
        </p:nvSpPr>
        <p:spPr>
          <a:xfrm>
            <a:off x="3630985" y="2761271"/>
            <a:ext cx="8060272" cy="89255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Leave message (bad news) when you are out of the office.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51D34F-B711-8FDB-91EE-A25872A9249B}"/>
              </a:ext>
            </a:extLst>
          </p:cNvPr>
          <p:cNvSpPr txBox="1"/>
          <p:nvPr/>
        </p:nvSpPr>
        <p:spPr>
          <a:xfrm>
            <a:off x="3639749" y="3892275"/>
            <a:ext cx="6095401" cy="52322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Won’t disclose other opportunities.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9977DD-7989-823F-6720-8A74565BC1C8}"/>
              </a:ext>
            </a:extLst>
          </p:cNvPr>
          <p:cNvSpPr txBox="1"/>
          <p:nvPr/>
        </p:nvSpPr>
        <p:spPr>
          <a:xfrm>
            <a:off x="3626602" y="4582961"/>
            <a:ext cx="5765600" cy="52322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Needs extended start date.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7A7724-9FCD-E459-158B-986FF16BAD52}"/>
              </a:ext>
            </a:extLst>
          </p:cNvPr>
          <p:cNvSpPr txBox="1"/>
          <p:nvPr/>
        </p:nvSpPr>
        <p:spPr>
          <a:xfrm>
            <a:off x="3630985" y="5273647"/>
            <a:ext cx="6228750" cy="52322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Needs a week to ‘think about it’.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4BEBCB-1FAD-98A6-1367-115C92BA9D56}"/>
              </a:ext>
            </a:extLst>
          </p:cNvPr>
          <p:cNvSpPr txBox="1"/>
          <p:nvPr/>
        </p:nvSpPr>
        <p:spPr>
          <a:xfrm>
            <a:off x="3626602" y="6035319"/>
            <a:ext cx="4938793" cy="52322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99% sure they’re taking it</a:t>
            </a:r>
          </a:p>
        </p:txBody>
      </p:sp>
      <p:pic>
        <p:nvPicPr>
          <p:cNvPr id="10" name="Picture 9" descr="A yellow and black sign&#10;&#10;Description automatically generated">
            <a:extLst>
              <a:ext uri="{FF2B5EF4-FFF2-40B4-BE49-F238E27FC236}">
                <a16:creationId xmlns:a16="http://schemas.microsoft.com/office/drawing/2014/main" id="{857C0D49-0CEA-C187-0E48-FA23D04BE2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778" y="2843526"/>
            <a:ext cx="2692400" cy="523221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9" name="Picture 8" descr="A yellow and black sign&#10;&#10;Description automatically generated">
            <a:extLst>
              <a:ext uri="{FF2B5EF4-FFF2-40B4-BE49-F238E27FC236}">
                <a16:creationId xmlns:a16="http://schemas.microsoft.com/office/drawing/2014/main" id="{73C76B06-5A48-5EC2-6683-49AFE5A80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622" y="3658584"/>
            <a:ext cx="2692400" cy="523221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15" name="Picture 14" descr="A yellow and black sign&#10;&#10;Description automatically generated">
            <a:extLst>
              <a:ext uri="{FF2B5EF4-FFF2-40B4-BE49-F238E27FC236}">
                <a16:creationId xmlns:a16="http://schemas.microsoft.com/office/drawing/2014/main" id="{7A3C0D44-4B8D-5E06-1326-BB91588652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622" y="4435439"/>
            <a:ext cx="2692400" cy="523221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16" name="Picture 15" descr="A yellow and black sign&#10;&#10;Description automatically generated">
            <a:extLst>
              <a:ext uri="{FF2B5EF4-FFF2-40B4-BE49-F238E27FC236}">
                <a16:creationId xmlns:a16="http://schemas.microsoft.com/office/drawing/2014/main" id="{DFE0C3C9-A828-98A3-36CD-D84F9CFA8E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778" y="6003064"/>
            <a:ext cx="2692400" cy="523221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17" name="Picture 16" descr="A yellow and black sign&#10;&#10;Description automatically generated">
            <a:extLst>
              <a:ext uri="{FF2B5EF4-FFF2-40B4-BE49-F238E27FC236}">
                <a16:creationId xmlns:a16="http://schemas.microsoft.com/office/drawing/2014/main" id="{C1CF8956-B420-CEBE-B797-253F7AD4D5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778" y="5212294"/>
            <a:ext cx="2692400" cy="523221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236067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199" y="1905358"/>
            <a:ext cx="105156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Graceful Way Out Close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ADB99B-D14E-7397-AF0B-7A7C737335D1}"/>
              </a:ext>
            </a:extLst>
          </p:cNvPr>
          <p:cNvSpPr txBox="1"/>
          <p:nvPr/>
        </p:nvSpPr>
        <p:spPr>
          <a:xfrm>
            <a:off x="838199" y="3041001"/>
            <a:ext cx="686888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You are showing me the classic signs of X (whichever warning sign you are seeing), which tells me you are looking for a graceful way out. Are you? You don’t need to worry about it. I got you into this situation and I can get you out. Just tell me. I’m going to fill the job with you or without you, so it’s okay if you want out.</a:t>
            </a:r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4BE34970-0644-203D-61A9-9A91CAC0DB52}"/>
              </a:ext>
            </a:extLst>
          </p:cNvPr>
          <p:cNvSpPr/>
          <p:nvPr/>
        </p:nvSpPr>
        <p:spPr>
          <a:xfrm>
            <a:off x="652718" y="2794464"/>
            <a:ext cx="7380940" cy="3601302"/>
          </a:xfrm>
          <a:prstGeom prst="wedgeRoundRectCallout">
            <a:avLst>
              <a:gd name="adj1" fmla="val 59943"/>
              <a:gd name="adj2" fmla="val -437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458" name="Picture 2" descr="clip art take a bow - Clip Art Library">
            <a:extLst>
              <a:ext uri="{FF2B5EF4-FFF2-40B4-BE49-F238E27FC236}">
                <a16:creationId xmlns:a16="http://schemas.microsoft.com/office/drawing/2014/main" id="{43AC088F-1C6C-E9D8-0442-CB8A2C144F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7821" y="3140151"/>
            <a:ext cx="27305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1116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199" y="1905358"/>
            <a:ext cx="105156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Metrics/ Ratios Close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ADB99B-D14E-7397-AF0B-7A7C737335D1}"/>
              </a:ext>
            </a:extLst>
          </p:cNvPr>
          <p:cNvSpPr txBox="1"/>
          <p:nvPr/>
        </p:nvSpPr>
        <p:spPr>
          <a:xfrm>
            <a:off x="4272642" y="3014947"/>
            <a:ext cx="686888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need to be fair to my client. You have just illustrated a classic warning sign of a person who is going to back out of the process. That being said, I have to go to my client, tell them about the metrics and ratios, share with them the warning signs and send them other candidates between now and then.</a:t>
            </a:r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4BE34970-0644-203D-61A9-9A91CAC0DB52}"/>
              </a:ext>
            </a:extLst>
          </p:cNvPr>
          <p:cNvSpPr/>
          <p:nvPr/>
        </p:nvSpPr>
        <p:spPr>
          <a:xfrm>
            <a:off x="4016615" y="2907147"/>
            <a:ext cx="7380940" cy="3385701"/>
          </a:xfrm>
          <a:prstGeom prst="wedgeRoundRectCallout">
            <a:avLst>
              <a:gd name="adj1" fmla="val -65271"/>
              <a:gd name="adj2" fmla="val 3825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506" name="Picture 2" descr="Free Vectors | Telephone [Green]">
            <a:extLst>
              <a:ext uri="{FF2B5EF4-FFF2-40B4-BE49-F238E27FC236}">
                <a16:creationId xmlns:a16="http://schemas.microsoft.com/office/drawing/2014/main" id="{C2A2B5F4-BAE9-3FE8-F6D7-12B6107BA1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42" y="2766359"/>
            <a:ext cx="3289300" cy="246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1622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199" y="1905358"/>
            <a:ext cx="105156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Take It Away/ Now That It’s Over Close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ADB99B-D14E-7397-AF0B-7A7C737335D1}"/>
              </a:ext>
            </a:extLst>
          </p:cNvPr>
          <p:cNvSpPr txBox="1"/>
          <p:nvPr/>
        </p:nvSpPr>
        <p:spPr>
          <a:xfrm>
            <a:off x="8771541" y="3868585"/>
            <a:ext cx="2256374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500" b="1" i="1" dirty="0">
                <a:solidFill>
                  <a:srgbClr val="FF0000"/>
                </a:solidFill>
                <a:latin typeface="Century Gothic" panose="020B0502020202020204" pitchFamily="34" charset="0"/>
                <a:cs typeface="Comic Sans MS"/>
              </a:rPr>
              <a:t>Now that it’s over</a:t>
            </a:r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, what was the real reason you didn’t want this job?</a:t>
            </a:r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4BE34970-0644-203D-61A9-9A91CAC0DB52}"/>
              </a:ext>
            </a:extLst>
          </p:cNvPr>
          <p:cNvSpPr/>
          <p:nvPr/>
        </p:nvSpPr>
        <p:spPr>
          <a:xfrm>
            <a:off x="644668" y="2839699"/>
            <a:ext cx="3935394" cy="3385702"/>
          </a:xfrm>
          <a:prstGeom prst="wedgeRoundRectCallout">
            <a:avLst>
              <a:gd name="adj1" fmla="val 64763"/>
              <a:gd name="adj2" fmla="val -42291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9D2CBF-950E-6369-F105-058B6ABE1569}"/>
              </a:ext>
            </a:extLst>
          </p:cNvPr>
          <p:cNvSpPr txBox="1"/>
          <p:nvPr/>
        </p:nvSpPr>
        <p:spPr>
          <a:xfrm>
            <a:off x="838199" y="2947500"/>
            <a:ext cx="339090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I’ve heard the warning signs, that is not acceptable to me. I can tell this is not going to work. So, I’m going to call the client and tell them it’s over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830809FF-2C8B-5ABC-09E9-38A0211F0A3E}"/>
              </a:ext>
            </a:extLst>
          </p:cNvPr>
          <p:cNvSpPr/>
          <p:nvPr/>
        </p:nvSpPr>
        <p:spPr>
          <a:xfrm>
            <a:off x="8402047" y="3803549"/>
            <a:ext cx="2993572" cy="2530731"/>
          </a:xfrm>
          <a:prstGeom prst="wedgeRoundRectCallout">
            <a:avLst>
              <a:gd name="adj1" fmla="val -65816"/>
              <a:gd name="adj2" fmla="val 5438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1CCBE-5D46-408C-23AA-D5BBC44FEA4B}"/>
              </a:ext>
            </a:extLst>
          </p:cNvPr>
          <p:cNvSpPr txBox="1"/>
          <p:nvPr/>
        </p:nvSpPr>
        <p:spPr>
          <a:xfrm>
            <a:off x="8051085" y="2870942"/>
            <a:ext cx="2655018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2</a:t>
            </a:r>
            <a:r>
              <a:rPr lang="en-US" sz="3200" b="1" baseline="30000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nd</a:t>
            </a:r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 CALL</a:t>
            </a:r>
          </a:p>
        </p:txBody>
      </p:sp>
      <p:pic>
        <p:nvPicPr>
          <p:cNvPr id="8" name="Picture 7" descr="A cartoon of a child holding a toy&#10;&#10;Description automatically generated">
            <a:extLst>
              <a:ext uri="{FF2B5EF4-FFF2-40B4-BE49-F238E27FC236}">
                <a16:creationId xmlns:a16="http://schemas.microsoft.com/office/drawing/2014/main" id="{0C1EF416-5CDD-036D-9BF3-4D01614CA0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7513" y="3496256"/>
            <a:ext cx="2993572" cy="228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9248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199" y="1905358"/>
            <a:ext cx="613137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Why is this so Hard?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1CCBE-5D46-408C-23AA-D5BBC44FEA4B}"/>
              </a:ext>
            </a:extLst>
          </p:cNvPr>
          <p:cNvSpPr txBox="1"/>
          <p:nvPr/>
        </p:nvSpPr>
        <p:spPr>
          <a:xfrm>
            <a:off x="6630498" y="4650115"/>
            <a:ext cx="5087980" cy="861774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Who they feel do not have their interests at heart.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FA6EB9-AA16-EC81-80AA-7527E9FB8FED}"/>
              </a:ext>
            </a:extLst>
          </p:cNvPr>
          <p:cNvSpPr txBox="1"/>
          <p:nvPr/>
        </p:nvSpPr>
        <p:spPr>
          <a:xfrm>
            <a:off x="808272" y="5600322"/>
            <a:ext cx="4065811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People will lie to people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E11ED9-777D-3ADB-E730-1D808FE82A2E}"/>
              </a:ext>
            </a:extLst>
          </p:cNvPr>
          <p:cNvSpPr txBox="1"/>
          <p:nvPr/>
        </p:nvSpPr>
        <p:spPr>
          <a:xfrm>
            <a:off x="808272" y="4804003"/>
            <a:ext cx="3913414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Do Candidates Lie?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7D7690-A8B2-2091-48F6-BC8C47B597E9}"/>
              </a:ext>
            </a:extLst>
          </p:cNvPr>
          <p:cNvSpPr txBox="1"/>
          <p:nvPr/>
        </p:nvSpPr>
        <p:spPr>
          <a:xfrm>
            <a:off x="808272" y="3937917"/>
            <a:ext cx="6787244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We are IN the ‘low to high’ business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EBE988-2DA4-F2B4-A030-4CE0E95C144D}"/>
              </a:ext>
            </a:extLst>
          </p:cNvPr>
          <p:cNvSpPr txBox="1"/>
          <p:nvPr/>
        </p:nvSpPr>
        <p:spPr>
          <a:xfrm>
            <a:off x="838199" y="2752566"/>
            <a:ext cx="6757317" cy="861774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We feel more resistance when we move ‘low to high’ than ‘high to low’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94ACF8-EB8E-7874-50CB-8BAC2CA3B15E}"/>
              </a:ext>
            </a:extLst>
          </p:cNvPr>
          <p:cNvSpPr txBox="1"/>
          <p:nvPr/>
        </p:nvSpPr>
        <p:spPr>
          <a:xfrm>
            <a:off x="7176668" y="5754211"/>
            <a:ext cx="4541810" cy="861774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Who do not share the same value system</a:t>
            </a:r>
          </a:p>
        </p:txBody>
      </p:sp>
      <p:sp>
        <p:nvSpPr>
          <p:cNvPr id="15" name="Bent Arrow 14">
            <a:extLst>
              <a:ext uri="{FF2B5EF4-FFF2-40B4-BE49-F238E27FC236}">
                <a16:creationId xmlns:a16="http://schemas.microsoft.com/office/drawing/2014/main" id="{7227BDDA-088E-61FC-6248-80B235AAB956}"/>
              </a:ext>
            </a:extLst>
          </p:cNvPr>
          <p:cNvSpPr/>
          <p:nvPr/>
        </p:nvSpPr>
        <p:spPr>
          <a:xfrm rot="2173928">
            <a:off x="5342473" y="4700699"/>
            <a:ext cx="819635" cy="1375128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id="{8345CE7A-5F28-88BA-D705-3F5507F5289E}"/>
              </a:ext>
            </a:extLst>
          </p:cNvPr>
          <p:cNvSpPr/>
          <p:nvPr/>
        </p:nvSpPr>
        <p:spPr>
          <a:xfrm>
            <a:off x="5222420" y="6025313"/>
            <a:ext cx="1747157" cy="59067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554" name="Picture 2" descr="Pinocchio -cartoon character -Credit ...">
            <a:extLst>
              <a:ext uri="{FF2B5EF4-FFF2-40B4-BE49-F238E27FC236}">
                <a16:creationId xmlns:a16="http://schemas.microsoft.com/office/drawing/2014/main" id="{3840D218-FD18-6AA7-B0BE-07B0A77E7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8478" y="2183065"/>
            <a:ext cx="3810000" cy="2133600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06785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199" y="1905358"/>
            <a:ext cx="105156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DEMsays…</a:t>
            </a:r>
          </a:p>
        </p:txBody>
      </p:sp>
      <p:pic>
        <p:nvPicPr>
          <p:cNvPr id="9" name="Picture 8" descr="images.jpg">
            <a:extLst>
              <a:ext uri="{FF2B5EF4-FFF2-40B4-BE49-F238E27FC236}">
                <a16:creationId xmlns:a16="http://schemas.microsoft.com/office/drawing/2014/main" id="{D2859A5C-E01A-0314-220B-D4AC1BB88C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7362" y="2932596"/>
            <a:ext cx="3467100" cy="2747429"/>
          </a:xfrm>
          <a:prstGeom prst="rect">
            <a:avLst/>
          </a:prstGeom>
          <a:solidFill>
            <a:srgbClr val="00B0F0"/>
          </a:solidFill>
          <a:ln w="635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522487B-4D70-D452-27DA-6B6F1C28BB83}"/>
              </a:ext>
            </a:extLst>
          </p:cNvPr>
          <p:cNvSpPr txBox="1"/>
          <p:nvPr/>
        </p:nvSpPr>
        <p:spPr>
          <a:xfrm>
            <a:off x="838199" y="2938056"/>
            <a:ext cx="2786710" cy="355481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Hope is the feeling that you have…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F419A5-6F2A-E30D-4DAE-4B0B177BFD61}"/>
              </a:ext>
            </a:extLst>
          </p:cNvPr>
          <p:cNvSpPr txBox="1"/>
          <p:nvPr/>
        </p:nvSpPr>
        <p:spPr>
          <a:xfrm>
            <a:off x="8176915" y="3029039"/>
            <a:ext cx="2786710" cy="255454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…that the feeling that you have…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49C051A-F157-D52B-6554-AEF3F2A3317F}"/>
              </a:ext>
            </a:extLst>
          </p:cNvPr>
          <p:cNvSpPr txBox="1"/>
          <p:nvPr/>
        </p:nvSpPr>
        <p:spPr>
          <a:xfrm>
            <a:off x="5274128" y="6001701"/>
            <a:ext cx="5326531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…isn’t permanent!</a:t>
            </a:r>
          </a:p>
        </p:txBody>
      </p:sp>
    </p:spTree>
    <p:extLst>
      <p:ext uri="{BB962C8B-B14F-4D97-AF65-F5344CB8AC3E}">
        <p14:creationId xmlns:p14="http://schemas.microsoft.com/office/powerpoint/2010/main" val="3024747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3567111" y="1887451"/>
            <a:ext cx="415754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Lost Deals!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3B246-9A11-E8E1-9D33-B5996C4A2BDE}"/>
              </a:ext>
            </a:extLst>
          </p:cNvPr>
          <p:cNvSpPr txBox="1"/>
          <p:nvPr/>
        </p:nvSpPr>
        <p:spPr>
          <a:xfrm>
            <a:off x="408215" y="2779024"/>
            <a:ext cx="11609613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Billed R736K from July to September / Lost over R1 million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703037-A605-FD64-2AD7-29775C19726C}"/>
              </a:ext>
            </a:extLst>
          </p:cNvPr>
          <p:cNvSpPr txBox="1"/>
          <p:nvPr/>
        </p:nvSpPr>
        <p:spPr>
          <a:xfrm>
            <a:off x="1357265" y="3578469"/>
            <a:ext cx="3852182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Lost R460 000.00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9486BE-5A67-38E7-1DB3-941CAF19ADEB}"/>
              </a:ext>
            </a:extLst>
          </p:cNvPr>
          <p:cNvSpPr txBox="1"/>
          <p:nvPr/>
        </p:nvSpPr>
        <p:spPr>
          <a:xfrm>
            <a:off x="1350825" y="4320867"/>
            <a:ext cx="3843620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Lost R697 000.00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9C2191-D4E9-17D2-A3F8-49C41AD90C6B}"/>
              </a:ext>
            </a:extLst>
          </p:cNvPr>
          <p:cNvSpPr txBox="1"/>
          <p:nvPr/>
        </p:nvSpPr>
        <p:spPr>
          <a:xfrm>
            <a:off x="1374389" y="5120312"/>
            <a:ext cx="3835058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Lost R614 000.00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4E7960-B58A-DFDD-2A0C-9410363E1672}"/>
              </a:ext>
            </a:extLst>
          </p:cNvPr>
          <p:cNvSpPr txBox="1"/>
          <p:nvPr/>
        </p:nvSpPr>
        <p:spPr>
          <a:xfrm>
            <a:off x="919841" y="5908100"/>
            <a:ext cx="5294539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Lost just under R900K!</a:t>
            </a:r>
          </a:p>
        </p:txBody>
      </p:sp>
      <p:pic>
        <p:nvPicPr>
          <p:cNvPr id="2050" name="Picture 2" descr="53,800+ Kid Crying Stock Photos ...">
            <a:extLst>
              <a:ext uri="{FF2B5EF4-FFF2-40B4-BE49-F238E27FC236}">
                <a16:creationId xmlns:a16="http://schemas.microsoft.com/office/drawing/2014/main" id="{83DD5B1E-3A06-34E3-45FB-75F757C5E6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0746" y="3609041"/>
            <a:ext cx="4453054" cy="2963305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7975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3793671" y="1905358"/>
            <a:ext cx="415754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Lost Deals!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703037-A605-FD64-2AD7-29775C19726C}"/>
              </a:ext>
            </a:extLst>
          </p:cNvPr>
          <p:cNvSpPr txBox="1"/>
          <p:nvPr/>
        </p:nvSpPr>
        <p:spPr>
          <a:xfrm>
            <a:off x="1183258" y="2975864"/>
            <a:ext cx="3852182" cy="3323987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Who’s Fault is it?</a:t>
            </a:r>
          </a:p>
        </p:txBody>
      </p:sp>
      <p:pic>
        <p:nvPicPr>
          <p:cNvPr id="2052" name="Picture 4" descr="Pointing You Vector Images (over 2,100)">
            <a:extLst>
              <a:ext uri="{FF2B5EF4-FFF2-40B4-BE49-F238E27FC236}">
                <a16:creationId xmlns:a16="http://schemas.microsoft.com/office/drawing/2014/main" id="{84702C6D-C4BD-6D6E-00A5-8985B6F9F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532" y="2766359"/>
            <a:ext cx="4452257" cy="3662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5371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3793671" y="1905358"/>
            <a:ext cx="415754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Lost Deals!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A7A7481C-9B94-B2B5-C1FE-C082DD414603}"/>
              </a:ext>
            </a:extLst>
          </p:cNvPr>
          <p:cNvSpPr/>
          <p:nvPr/>
        </p:nvSpPr>
        <p:spPr>
          <a:xfrm>
            <a:off x="652717" y="2794464"/>
            <a:ext cx="5876416" cy="3698411"/>
          </a:xfrm>
          <a:prstGeom prst="wedgeRoundRectCallout">
            <a:avLst>
              <a:gd name="adj1" fmla="val 67243"/>
              <a:gd name="adj2" fmla="val 2872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E548AF-1E8A-C3F9-D3BF-660DD3391917}"/>
              </a:ext>
            </a:extLst>
          </p:cNvPr>
          <p:cNvSpPr txBox="1"/>
          <p:nvPr/>
        </p:nvSpPr>
        <p:spPr>
          <a:xfrm>
            <a:off x="838200" y="3001732"/>
            <a:ext cx="550545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She is very capable and very intelligent, and I really respect her. I have to say though, she was so emotionally involved in the whole thing, it became very stressful to talk to her.</a:t>
            </a:r>
          </a:p>
        </p:txBody>
      </p:sp>
      <p:pic>
        <p:nvPicPr>
          <p:cNvPr id="8" name="Picture 7" descr="A pink telephone with a cord&#10;&#10;Description automatically generated">
            <a:extLst>
              <a:ext uri="{FF2B5EF4-FFF2-40B4-BE49-F238E27FC236}">
                <a16:creationId xmlns:a16="http://schemas.microsoft.com/office/drawing/2014/main" id="{A9CF4A65-6515-6A29-BD26-2584358ABB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945" y="2662002"/>
            <a:ext cx="3890338" cy="3017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815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4199562" y="1905358"/>
            <a:ext cx="415754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Lost Deals!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BFCDB3-CAA1-E513-6E77-18BB5C388C53}"/>
              </a:ext>
            </a:extLst>
          </p:cNvPr>
          <p:cNvSpPr txBox="1"/>
          <p:nvPr/>
        </p:nvSpPr>
        <p:spPr>
          <a:xfrm>
            <a:off x="838200" y="2551689"/>
            <a:ext cx="2835729" cy="39703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Before you can close, you must go ‘into battle’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ED1967-1FBE-A190-2EEA-58FB3DF0524D}"/>
              </a:ext>
            </a:extLst>
          </p:cNvPr>
          <p:cNvSpPr txBox="1"/>
          <p:nvPr/>
        </p:nvSpPr>
        <p:spPr>
          <a:xfrm>
            <a:off x="8882743" y="2893628"/>
            <a:ext cx="2982684" cy="3323987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You want their business. You don’t need it.</a:t>
            </a:r>
          </a:p>
        </p:txBody>
      </p:sp>
      <p:pic>
        <p:nvPicPr>
          <p:cNvPr id="7170" name="Picture 2" descr="Epic medieval battle with warriors men ...">
            <a:extLst>
              <a:ext uri="{FF2B5EF4-FFF2-40B4-BE49-F238E27FC236}">
                <a16:creationId xmlns:a16="http://schemas.microsoft.com/office/drawing/2014/main" id="{30854A72-48BE-E008-E431-C5D0F569ED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143" y="3066482"/>
            <a:ext cx="4735309" cy="3151133"/>
          </a:xfrm>
          <a:prstGeom prst="rect">
            <a:avLst/>
          </a:prstGeom>
          <a:noFill/>
          <a:ln w="63500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1614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1905358"/>
            <a:ext cx="10515599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Before you can close, you must go ‘into battle’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A7A7481C-9B94-B2B5-C1FE-C082DD414603}"/>
              </a:ext>
            </a:extLst>
          </p:cNvPr>
          <p:cNvSpPr/>
          <p:nvPr/>
        </p:nvSpPr>
        <p:spPr>
          <a:xfrm>
            <a:off x="652718" y="2794464"/>
            <a:ext cx="3772326" cy="1148981"/>
          </a:xfrm>
          <a:prstGeom prst="wedgeRoundRectCallout">
            <a:avLst>
              <a:gd name="adj1" fmla="val 67243"/>
              <a:gd name="adj2" fmla="val 2872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E548AF-1E8A-C3F9-D3BF-660DD3391917}"/>
              </a:ext>
            </a:extLst>
          </p:cNvPr>
          <p:cNvSpPr txBox="1"/>
          <p:nvPr/>
        </p:nvSpPr>
        <p:spPr>
          <a:xfrm>
            <a:off x="838200" y="2856336"/>
            <a:ext cx="358684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can’t control other recruiters…</a:t>
            </a:r>
          </a:p>
        </p:txBody>
      </p:sp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413DC2B3-94F7-39C5-045C-795EAF1D52E6}"/>
              </a:ext>
            </a:extLst>
          </p:cNvPr>
          <p:cNvSpPr/>
          <p:nvPr/>
        </p:nvSpPr>
        <p:spPr>
          <a:xfrm>
            <a:off x="5372098" y="2766359"/>
            <a:ext cx="5981701" cy="1382639"/>
          </a:xfrm>
          <a:prstGeom prst="wedgeRoundRectCallout">
            <a:avLst>
              <a:gd name="adj1" fmla="val -44096"/>
              <a:gd name="adj2" fmla="val 76431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03CE01EC-0017-3FE6-A85B-3B2C56D72667}"/>
              </a:ext>
            </a:extLst>
          </p:cNvPr>
          <p:cNvSpPr/>
          <p:nvPr/>
        </p:nvSpPr>
        <p:spPr>
          <a:xfrm>
            <a:off x="652718" y="4288390"/>
            <a:ext cx="4430592" cy="2204485"/>
          </a:xfrm>
          <a:prstGeom prst="wedgeRoundRectCallout">
            <a:avLst>
              <a:gd name="adj1" fmla="val 67243"/>
              <a:gd name="adj2" fmla="val 2872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4FB64C-1D8C-A2CB-11C7-7202504FA2AF}"/>
              </a:ext>
            </a:extLst>
          </p:cNvPr>
          <p:cNvSpPr txBox="1"/>
          <p:nvPr/>
        </p:nvSpPr>
        <p:spPr>
          <a:xfrm>
            <a:off x="5562598" y="2856336"/>
            <a:ext cx="560070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6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I’m okay with ‘yes, and I’m okay with ‘no’. The only wrong answer to me is ‘maybe’.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B4E64B-2FB3-7ED8-3FAF-44C5779E881F}"/>
              </a:ext>
            </a:extLst>
          </p:cNvPr>
          <p:cNvSpPr txBox="1"/>
          <p:nvPr/>
        </p:nvSpPr>
        <p:spPr>
          <a:xfrm>
            <a:off x="797113" y="4344191"/>
            <a:ext cx="4141802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6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have other candidates. You will always have competition. There’s only one fee and I’m going to get it.</a:t>
            </a:r>
          </a:p>
        </p:txBody>
      </p:sp>
      <p:pic>
        <p:nvPicPr>
          <p:cNvPr id="9218" name="Picture 2" descr="Cockiness | Definitions &amp; Meanings">
            <a:extLst>
              <a:ext uri="{FF2B5EF4-FFF2-40B4-BE49-F238E27FC236}">
                <a16:creationId xmlns:a16="http://schemas.microsoft.com/office/drawing/2014/main" id="{90AD8B5E-FDC7-FBC5-3368-079C942496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692" y="4537075"/>
            <a:ext cx="3937000" cy="2070100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502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1" y="2040275"/>
            <a:ext cx="10515599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‘Madonna’ Principle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A7A7481C-9B94-B2B5-C1FE-C082DD414603}"/>
              </a:ext>
            </a:extLst>
          </p:cNvPr>
          <p:cNvSpPr/>
          <p:nvPr/>
        </p:nvSpPr>
        <p:spPr>
          <a:xfrm>
            <a:off x="546797" y="3050139"/>
            <a:ext cx="3282468" cy="2081160"/>
          </a:xfrm>
          <a:prstGeom prst="wedgeRoundRectCallout">
            <a:avLst>
              <a:gd name="adj1" fmla="val 34114"/>
              <a:gd name="adj2" fmla="val 9502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E548AF-1E8A-C3F9-D3BF-660DD3391917}"/>
              </a:ext>
            </a:extLst>
          </p:cNvPr>
          <p:cNvSpPr txBox="1"/>
          <p:nvPr/>
        </p:nvSpPr>
        <p:spPr>
          <a:xfrm>
            <a:off x="604161" y="3064085"/>
            <a:ext cx="316774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do not identify with Madonna…</a:t>
            </a:r>
          </a:p>
        </p:txBody>
      </p:sp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413DC2B3-94F7-39C5-045C-795EAF1D52E6}"/>
              </a:ext>
            </a:extLst>
          </p:cNvPr>
          <p:cNvSpPr/>
          <p:nvPr/>
        </p:nvSpPr>
        <p:spPr>
          <a:xfrm>
            <a:off x="8632318" y="3300081"/>
            <a:ext cx="2721482" cy="1697831"/>
          </a:xfrm>
          <a:prstGeom prst="wedgeRoundRectCallout">
            <a:avLst>
              <a:gd name="adj1" fmla="val -44096"/>
              <a:gd name="adj2" fmla="val 76431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4FB64C-1D8C-A2CB-11C7-7202504FA2AF}"/>
              </a:ext>
            </a:extLst>
          </p:cNvPr>
          <p:cNvSpPr txBox="1"/>
          <p:nvPr/>
        </p:nvSpPr>
        <p:spPr>
          <a:xfrm>
            <a:off x="8700566" y="3429000"/>
            <a:ext cx="258498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employ Madonna</a:t>
            </a:r>
          </a:p>
        </p:txBody>
      </p:sp>
      <p:pic>
        <p:nvPicPr>
          <p:cNvPr id="11266" name="Picture 2" descr="Celebration Tour ...">
            <a:extLst>
              <a:ext uri="{FF2B5EF4-FFF2-40B4-BE49-F238E27FC236}">
                <a16:creationId xmlns:a16="http://schemas.microsoft.com/office/drawing/2014/main" id="{D49DA3BE-F213-07CC-8390-BCCC2EC1F1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6206" y="3064085"/>
            <a:ext cx="4209170" cy="2801011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9145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1905358"/>
            <a:ext cx="10515599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Instinct and Intuition</a:t>
            </a:r>
          </a:p>
        </p:txBody>
      </p:sp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413DC2B3-94F7-39C5-045C-795EAF1D52E6}"/>
              </a:ext>
            </a:extLst>
          </p:cNvPr>
          <p:cNvSpPr/>
          <p:nvPr/>
        </p:nvSpPr>
        <p:spPr>
          <a:xfrm>
            <a:off x="5908272" y="2881169"/>
            <a:ext cx="3741913" cy="1135660"/>
          </a:xfrm>
          <a:prstGeom prst="wedgeRoundRectCallout">
            <a:avLst>
              <a:gd name="adj1" fmla="val -53696"/>
              <a:gd name="adj2" fmla="val 72118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4FB64C-1D8C-A2CB-11C7-7202504FA2AF}"/>
              </a:ext>
            </a:extLst>
          </p:cNvPr>
          <p:cNvSpPr txBox="1"/>
          <p:nvPr/>
        </p:nvSpPr>
        <p:spPr>
          <a:xfrm>
            <a:off x="6007710" y="3037826"/>
            <a:ext cx="354303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KNEW it!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D70EAA-A795-E6A8-9C96-B192D272932F}"/>
              </a:ext>
            </a:extLst>
          </p:cNvPr>
          <p:cNvSpPr txBox="1"/>
          <p:nvPr/>
        </p:nvSpPr>
        <p:spPr>
          <a:xfrm>
            <a:off x="5682342" y="4599763"/>
            <a:ext cx="6296001" cy="206210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Intuition is knowing something to be true without conscious reasoning or adequate information.</a:t>
            </a:r>
          </a:p>
        </p:txBody>
      </p:sp>
      <p:pic>
        <p:nvPicPr>
          <p:cNvPr id="8" name="Picture 7" descr="images.jpg">
            <a:extLst>
              <a:ext uri="{FF2B5EF4-FFF2-40B4-BE49-F238E27FC236}">
                <a16:creationId xmlns:a16="http://schemas.microsoft.com/office/drawing/2014/main" id="{5950D4DD-0347-4E07-CFE3-BB2249FD3C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954491"/>
            <a:ext cx="4379843" cy="3440168"/>
          </a:xfrm>
          <a:prstGeom prst="rect">
            <a:avLst/>
          </a:prstGeom>
          <a:ln w="63500"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174774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PLACEMENT WARNING SIGNS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49086" y="2042760"/>
            <a:ext cx="10515599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Instinct and Intuition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D70EAA-A795-E6A8-9C96-B192D272932F}"/>
              </a:ext>
            </a:extLst>
          </p:cNvPr>
          <p:cNvSpPr txBox="1"/>
          <p:nvPr/>
        </p:nvSpPr>
        <p:spPr>
          <a:xfrm>
            <a:off x="849086" y="3041164"/>
            <a:ext cx="7368243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If Active, you lose deals to speed and quality of Job Order.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51D34F-B711-8FDB-91EE-A25872A9249B}"/>
              </a:ext>
            </a:extLst>
          </p:cNvPr>
          <p:cNvSpPr txBox="1"/>
          <p:nvPr/>
        </p:nvSpPr>
        <p:spPr>
          <a:xfrm>
            <a:off x="838200" y="4486302"/>
            <a:ext cx="7379129" cy="156966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If Recruited, you lose deals to the depth of your intuition, salesmanship, and character.</a:t>
            </a:r>
          </a:p>
        </p:txBody>
      </p:sp>
      <p:pic>
        <p:nvPicPr>
          <p:cNvPr id="10" name="Picture 9" descr="A cartoon of a person with his stomach&#10;&#10;Description automatically generated">
            <a:extLst>
              <a:ext uri="{FF2B5EF4-FFF2-40B4-BE49-F238E27FC236}">
                <a16:creationId xmlns:a16="http://schemas.microsoft.com/office/drawing/2014/main" id="{187086E0-DE73-1551-5139-6D588489B1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4188" y="2820245"/>
            <a:ext cx="2574739" cy="3031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601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4810</TotalTime>
  <Words>765</Words>
  <Application>Microsoft Macintosh PowerPoint</Application>
  <PresentationFormat>Widescreen</PresentationFormat>
  <Paragraphs>96</Paragraphs>
  <Slides>18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Aptos</vt:lpstr>
      <vt:lpstr>Aptos Display</vt:lpstr>
      <vt:lpstr>Arial</vt:lpstr>
      <vt:lpstr>Arial Rounded MT Bold</vt:lpstr>
      <vt:lpstr>Century Gothic</vt:lpstr>
      <vt:lpstr>Office Theme</vt:lpstr>
      <vt:lpstr>PLACEMENT WARNING SIGNS</vt:lpstr>
      <vt:lpstr>PLACEMENT WARNING SIGNS</vt:lpstr>
      <vt:lpstr>PLACEMENT WARNING SIGNS</vt:lpstr>
      <vt:lpstr>PLACEMENT WARNING SIGNS</vt:lpstr>
      <vt:lpstr>PLACEMENT WARNING SIGNS</vt:lpstr>
      <vt:lpstr>PLACEMENT WARNING SIGNS</vt:lpstr>
      <vt:lpstr>PLACEMENT WARNING SIGNS</vt:lpstr>
      <vt:lpstr>PLACEMENT WARNING SIGNS</vt:lpstr>
      <vt:lpstr>PLACEMENT WARNING SIGNS</vt:lpstr>
      <vt:lpstr>PLACEMENT WARNING SIGNS</vt:lpstr>
      <vt:lpstr>PLACEMENT WARNING SIGNS</vt:lpstr>
      <vt:lpstr>PLACEMENT WARNING SIGNS</vt:lpstr>
      <vt:lpstr>PLACEMENT WARNING SIGNS</vt:lpstr>
      <vt:lpstr>PLACEMENT WARNING SIGNS</vt:lpstr>
      <vt:lpstr>PLACEMENT WARNING SIGNS</vt:lpstr>
      <vt:lpstr>PLACEMENT WARNING SIGNS</vt:lpstr>
      <vt:lpstr>PLACEMENT WARNING SIGNS</vt:lpstr>
      <vt:lpstr>PLACEMENT WARNING SIGNS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Tambourlas</dc:creator>
  <cp:lastModifiedBy>Kelly Tambourlas</cp:lastModifiedBy>
  <cp:revision>52</cp:revision>
  <dcterms:created xsi:type="dcterms:W3CDTF">2024-08-12T10:45:38Z</dcterms:created>
  <dcterms:modified xsi:type="dcterms:W3CDTF">2024-09-02T12:36:16Z</dcterms:modified>
</cp:coreProperties>
</file>