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55" r:id="rId2"/>
    <p:sldId id="327" r:id="rId3"/>
    <p:sldId id="356" r:id="rId4"/>
    <p:sldId id="3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6963"/>
    <p:restoredTop sz="94584"/>
  </p:normalViewPr>
  <p:slideViewPr>
    <p:cSldViewPr snapToGrid="0">
      <p:cViewPr varScale="1">
        <p:scale>
          <a:sx n="48" d="100"/>
          <a:sy n="48" d="100"/>
        </p:scale>
        <p:origin x="216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1922D4-FED9-7226-8096-18E1CFF4A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624467"/>
            <a:ext cx="6143625" cy="2625015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TELEPHONIC CANDIDATE SOURCING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8FAB8E-34C4-59B7-3D91-0D6D86D4C6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136" y="3608519"/>
            <a:ext cx="4425158" cy="2643522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323123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TELEPHONIC CANDIDATE SOURCING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1885239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Name Gathering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834410" y="2795414"/>
            <a:ext cx="499788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Done at Reception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4B6781-9393-B81F-2B21-52B79F581865}"/>
              </a:ext>
            </a:extLst>
          </p:cNvPr>
          <p:cNvSpPr txBox="1"/>
          <p:nvPr/>
        </p:nvSpPr>
        <p:spPr>
          <a:xfrm>
            <a:off x="834410" y="3615976"/>
            <a:ext cx="4997888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No guilt or apology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815380" y="4426825"/>
            <a:ext cx="4387830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Good understanding of the Org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131312-9548-F9FD-0F42-F01AC2D665A2}"/>
              </a:ext>
            </a:extLst>
          </p:cNvPr>
          <p:cNvSpPr txBox="1"/>
          <p:nvPr/>
        </p:nvSpPr>
        <p:spPr>
          <a:xfrm>
            <a:off x="834410" y="5802058"/>
            <a:ext cx="3693160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Vocal Mirroring</a:t>
            </a:r>
          </a:p>
        </p:txBody>
      </p:sp>
      <p:pic>
        <p:nvPicPr>
          <p:cNvPr id="8" name="Picture 7" descr="index.jpg">
            <a:extLst>
              <a:ext uri="{FF2B5EF4-FFF2-40B4-BE49-F238E27FC236}">
                <a16:creationId xmlns:a16="http://schemas.microsoft.com/office/drawing/2014/main" id="{648CEFA9-6050-FA5A-5D42-6DD109AE5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649" y="2198184"/>
            <a:ext cx="4198151" cy="400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08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TELEPHONIC CANDIDATE SOURCING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1" y="1885239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Name Gathering Script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824F4-BE7D-A1BD-F3A4-A93BFC02D0F0}"/>
              </a:ext>
            </a:extLst>
          </p:cNvPr>
          <p:cNvSpPr txBox="1"/>
          <p:nvPr/>
        </p:nvSpPr>
        <p:spPr>
          <a:xfrm>
            <a:off x="963904" y="2938468"/>
            <a:ext cx="427587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Hi, who am I speaking to?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6799B6D5-DAE1-50C7-6F68-44DE9E91A0D4}"/>
              </a:ext>
            </a:extLst>
          </p:cNvPr>
          <p:cNvSpPr/>
          <p:nvPr/>
        </p:nvSpPr>
        <p:spPr>
          <a:xfrm>
            <a:off x="872278" y="4876682"/>
            <a:ext cx="4701272" cy="1808598"/>
          </a:xfrm>
          <a:prstGeom prst="wedgeRoundRectCallout">
            <a:avLst>
              <a:gd name="adj1" fmla="val -64189"/>
              <a:gd name="adj2" fmla="val 3362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0BD4CD-3318-96AB-393D-D73BD5B68A5C}"/>
              </a:ext>
            </a:extLst>
          </p:cNvPr>
          <p:cNvSpPr txBox="1"/>
          <p:nvPr/>
        </p:nvSpPr>
        <p:spPr>
          <a:xfrm>
            <a:off x="657556" y="3842709"/>
            <a:ext cx="48616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Hi NAME, this is YOUR NAME. How are you?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5C602C-00B1-EEBC-2744-543E55BA814B}"/>
              </a:ext>
            </a:extLst>
          </p:cNvPr>
          <p:cNvSpPr txBox="1"/>
          <p:nvPr/>
        </p:nvSpPr>
        <p:spPr>
          <a:xfrm>
            <a:off x="6716558" y="2265294"/>
            <a:ext cx="482451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And in NAME’S absence, who is second in charge?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CE796C-06CB-FC26-94AC-DBF7E748ADCE}"/>
              </a:ext>
            </a:extLst>
          </p:cNvPr>
          <p:cNvSpPr txBox="1"/>
          <p:nvPr/>
        </p:nvSpPr>
        <p:spPr>
          <a:xfrm>
            <a:off x="6377485" y="3458810"/>
            <a:ext cx="497631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As I understand it, there are 2 or 3 people who actually report to NAME. Is that correct?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7383F4-4BA6-B45E-72FD-C6277E4B6010}"/>
              </a:ext>
            </a:extLst>
          </p:cNvPr>
          <p:cNvSpPr txBox="1"/>
          <p:nvPr/>
        </p:nvSpPr>
        <p:spPr>
          <a:xfrm>
            <a:off x="720856" y="4987488"/>
            <a:ext cx="48616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Tell me, who is the individual that heads the (IT, ACCOUNTING, ENGINEERING) side of the company?</a:t>
            </a:r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5CD2B6E3-C05C-1CA1-5601-0FA2995D0DE6}"/>
              </a:ext>
            </a:extLst>
          </p:cNvPr>
          <p:cNvSpPr/>
          <p:nvPr/>
        </p:nvSpPr>
        <p:spPr>
          <a:xfrm>
            <a:off x="6737192" y="2194134"/>
            <a:ext cx="4861666" cy="920514"/>
          </a:xfrm>
          <a:prstGeom prst="wedgeRoundRectCallout">
            <a:avLst>
              <a:gd name="adj1" fmla="val 52065"/>
              <a:gd name="adj2" fmla="val -85463"/>
              <a:gd name="adj3" fmla="val 16667"/>
            </a:avLst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25E1C279-281C-455B-BEEC-A2E1B7CE91E9}"/>
              </a:ext>
            </a:extLst>
          </p:cNvPr>
          <p:cNvSpPr/>
          <p:nvPr/>
        </p:nvSpPr>
        <p:spPr>
          <a:xfrm>
            <a:off x="883858" y="2794347"/>
            <a:ext cx="4435970" cy="722626"/>
          </a:xfrm>
          <a:prstGeom prst="wedgeRoundRectCallout">
            <a:avLst>
              <a:gd name="adj1" fmla="val -68511"/>
              <a:gd name="adj2" fmla="val 6075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ular Callout 17">
            <a:extLst>
              <a:ext uri="{FF2B5EF4-FFF2-40B4-BE49-F238E27FC236}">
                <a16:creationId xmlns:a16="http://schemas.microsoft.com/office/drawing/2014/main" id="{94C0ACAC-B68E-6774-C64E-894D32816AF3}"/>
              </a:ext>
            </a:extLst>
          </p:cNvPr>
          <p:cNvSpPr/>
          <p:nvPr/>
        </p:nvSpPr>
        <p:spPr>
          <a:xfrm>
            <a:off x="691448" y="3720744"/>
            <a:ext cx="4861666" cy="983739"/>
          </a:xfrm>
          <a:prstGeom prst="wedgeRoundRectCallout">
            <a:avLst>
              <a:gd name="adj1" fmla="val -59949"/>
              <a:gd name="adj2" fmla="val -3916"/>
              <a:gd name="adj3" fmla="val 16667"/>
            </a:avLst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DC31D6-06CF-FEB6-D633-0FE806953E29}"/>
              </a:ext>
            </a:extLst>
          </p:cNvPr>
          <p:cNvSpPr txBox="1"/>
          <p:nvPr/>
        </p:nvSpPr>
        <p:spPr>
          <a:xfrm>
            <a:off x="6737192" y="5372209"/>
            <a:ext cx="486166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are those people, because it’s at that level where my call needs to begin.</a:t>
            </a:r>
          </a:p>
        </p:txBody>
      </p:sp>
      <p:sp>
        <p:nvSpPr>
          <p:cNvPr id="20" name="Rounded Rectangular Callout 19">
            <a:extLst>
              <a:ext uri="{FF2B5EF4-FFF2-40B4-BE49-F238E27FC236}">
                <a16:creationId xmlns:a16="http://schemas.microsoft.com/office/drawing/2014/main" id="{5C34C7C6-0479-DBC0-2DEB-78192D036196}"/>
              </a:ext>
            </a:extLst>
          </p:cNvPr>
          <p:cNvSpPr/>
          <p:nvPr/>
        </p:nvSpPr>
        <p:spPr>
          <a:xfrm>
            <a:off x="6297438" y="3281345"/>
            <a:ext cx="5301419" cy="1647649"/>
          </a:xfrm>
          <a:prstGeom prst="wedgeRoundRectCallout">
            <a:avLst>
              <a:gd name="adj1" fmla="val 57698"/>
              <a:gd name="adj2" fmla="val -5023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BE304015-0961-E781-5E24-190176393A05}"/>
              </a:ext>
            </a:extLst>
          </p:cNvPr>
          <p:cNvSpPr/>
          <p:nvPr/>
        </p:nvSpPr>
        <p:spPr>
          <a:xfrm>
            <a:off x="6752554" y="5342838"/>
            <a:ext cx="4861666" cy="1342441"/>
          </a:xfrm>
          <a:prstGeom prst="wedgeRoundRectCallout">
            <a:avLst>
              <a:gd name="adj1" fmla="val 55409"/>
              <a:gd name="adj2" fmla="val -71840"/>
              <a:gd name="adj3" fmla="val 16667"/>
            </a:avLst>
          </a:prstGeom>
          <a:noFill/>
          <a:ln w="635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ent Arrow 21">
            <a:extLst>
              <a:ext uri="{FF2B5EF4-FFF2-40B4-BE49-F238E27FC236}">
                <a16:creationId xmlns:a16="http://schemas.microsoft.com/office/drawing/2014/main" id="{9E428CFF-46E9-2E27-0BFF-72267F82A5C2}"/>
              </a:ext>
            </a:extLst>
          </p:cNvPr>
          <p:cNvSpPr/>
          <p:nvPr/>
        </p:nvSpPr>
        <p:spPr>
          <a:xfrm>
            <a:off x="5854992" y="2750453"/>
            <a:ext cx="643840" cy="3545493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25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TELEPHONIC CANDIDATE SOURCING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753604-1A0A-E118-CAFF-80D0D7850AEA}"/>
              </a:ext>
            </a:extLst>
          </p:cNvPr>
          <p:cNvSpPr txBox="1"/>
          <p:nvPr/>
        </p:nvSpPr>
        <p:spPr>
          <a:xfrm>
            <a:off x="838200" y="1908323"/>
            <a:ext cx="10829270" cy="1015663"/>
          </a:xfrm>
          <a:prstGeom prst="rect">
            <a:avLst/>
          </a:prstGeom>
          <a:solidFill>
            <a:schemeClr val="accent1"/>
          </a:solidFill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  <a:cs typeface="Comic Sans MS"/>
              </a:rPr>
              <a:t>BE HONEST WHEN QUESTIONED. YOU ARE NOT DOING ANYTHING ILLEGAL OR UNETHICAL. THIS IS RESEARCH.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D9AAB-67D4-2543-3488-83CCD45FEE71}"/>
              </a:ext>
            </a:extLst>
          </p:cNvPr>
          <p:cNvSpPr txBox="1"/>
          <p:nvPr/>
        </p:nvSpPr>
        <p:spPr>
          <a:xfrm>
            <a:off x="398010" y="3429000"/>
            <a:ext cx="3621800" cy="138499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I’m just doing some </a:t>
            </a:r>
            <a:r>
              <a:rPr lang="en-US" sz="2800" b="1" dirty="0">
                <a:solidFill>
                  <a:srgbClr val="00B0F0"/>
                </a:solidFill>
                <a:latin typeface="Century Gothic" panose="020B0502020202020204" pitchFamily="34" charset="0"/>
                <a:cs typeface="Comic Sans MS"/>
              </a:rPr>
              <a:t>DUE DILIGENCE </a:t>
            </a:r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on your company.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131312-9548-F9FD-0F42-F01AC2D665A2}"/>
              </a:ext>
            </a:extLst>
          </p:cNvPr>
          <p:cNvSpPr txBox="1"/>
          <p:nvPr/>
        </p:nvSpPr>
        <p:spPr>
          <a:xfrm>
            <a:off x="4451941" y="3141621"/>
            <a:ext cx="4224699" cy="355481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Our company has an interest in doing business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with your company, and the knowledge of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your company’s breakdown will better prepare </a:t>
            </a:r>
          </a:p>
          <a:p>
            <a:pPr algn="ctr"/>
            <a:r>
              <a:rPr lang="en-US" sz="2500" b="1" dirty="0">
                <a:latin typeface="Century Gothic" panose="020B0502020202020204" pitchFamily="34" charset="0"/>
                <a:cs typeface="Comic Sans MS"/>
              </a:rPr>
              <a:t>us for our presentation to your company.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810BE8-E091-77C9-B8E7-9771BE04A2A6}"/>
              </a:ext>
            </a:extLst>
          </p:cNvPr>
          <p:cNvSpPr txBox="1"/>
          <p:nvPr/>
        </p:nvSpPr>
        <p:spPr>
          <a:xfrm>
            <a:off x="398010" y="5126832"/>
            <a:ext cx="3621800" cy="138499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I’m just doing some </a:t>
            </a:r>
            <a:r>
              <a:rPr lang="en-US" sz="2800" b="1" dirty="0">
                <a:solidFill>
                  <a:srgbClr val="00B0F0"/>
                </a:solidFill>
                <a:latin typeface="Century Gothic" panose="020B0502020202020204" pitchFamily="34" charset="0"/>
                <a:cs typeface="Comic Sans MS"/>
              </a:rPr>
              <a:t>RESEARCH </a:t>
            </a:r>
            <a:r>
              <a:rPr lang="en-US" sz="2800" b="1" dirty="0">
                <a:latin typeface="Century Gothic" panose="020B0502020202020204" pitchFamily="34" charset="0"/>
                <a:cs typeface="Comic Sans MS"/>
              </a:rPr>
              <a:t>on your company.</a:t>
            </a:r>
          </a:p>
        </p:txBody>
      </p:sp>
      <p:pic>
        <p:nvPicPr>
          <p:cNvPr id="9" name="Picture 8" descr="Premium Vector | Police detective intrrogation man to investigation crime  case concept in cartoon">
            <a:extLst>
              <a:ext uri="{FF2B5EF4-FFF2-40B4-BE49-F238E27FC236}">
                <a16:creationId xmlns:a16="http://schemas.microsoft.com/office/drawing/2014/main" id="{E8293BCC-82D5-8ABA-09EA-60CBABAF5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328" y="3892422"/>
            <a:ext cx="2888662" cy="2468820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052024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9585</TotalTime>
  <Words>191</Words>
  <Application>Microsoft Macintosh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Arial Rounded MT Bold</vt:lpstr>
      <vt:lpstr>Century Gothic</vt:lpstr>
      <vt:lpstr>Office Theme</vt:lpstr>
      <vt:lpstr>TELEPHONIC CANDIDATE SOURCING </vt:lpstr>
      <vt:lpstr>TELEPHONIC CANDIDATE SOURCING</vt:lpstr>
      <vt:lpstr>TELEPHONIC CANDIDATE SOURCING</vt:lpstr>
      <vt:lpstr>TELEPHONIC CANDIDATE SOURCING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154</cp:revision>
  <dcterms:created xsi:type="dcterms:W3CDTF">2024-08-12T10:45:38Z</dcterms:created>
  <dcterms:modified xsi:type="dcterms:W3CDTF">2026-03-11T08:32:58Z</dcterms:modified>
</cp:coreProperties>
</file>