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313" r:id="rId4"/>
    <p:sldId id="314" r:id="rId5"/>
    <p:sldId id="303" r:id="rId6"/>
    <p:sldId id="315" r:id="rId7"/>
    <p:sldId id="316" r:id="rId8"/>
    <p:sldId id="317" r:id="rId9"/>
    <p:sldId id="31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577"/>
  </p:normalViewPr>
  <p:slideViewPr>
    <p:cSldViewPr snapToGrid="0">
      <p:cViewPr varScale="1">
        <p:scale>
          <a:sx n="93" d="100"/>
          <a:sy n="93" d="100"/>
        </p:scale>
        <p:origin x="21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5B466-D17C-AA41-AA08-EC1DC8EF1067}" type="datetimeFigureOut">
              <a:rPr lang="en-US" smtClean="0"/>
              <a:t>7/11/26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EBD27-8066-2D49-B319-CF64DE386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0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7/11/26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1922D4-FED9-7226-8096-18E1CFF4A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570" y="402995"/>
            <a:ext cx="6412985" cy="957766"/>
          </a:xfrm>
          <a:ln w="635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en-US" sz="50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BONUS SESSION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8EDE51-38CC-09C4-FC52-B9DE82953F3D}"/>
              </a:ext>
            </a:extLst>
          </p:cNvPr>
          <p:cNvSpPr txBox="1">
            <a:spLocks/>
          </p:cNvSpPr>
          <p:nvPr/>
        </p:nvSpPr>
        <p:spPr>
          <a:xfrm>
            <a:off x="1120019" y="1625558"/>
            <a:ext cx="5379961" cy="1656404"/>
          </a:xfrm>
          <a:prstGeom prst="rect">
            <a:avLst/>
          </a:prstGeom>
          <a:ln w="63500"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PSYCHIC CONNECTIONS</a:t>
            </a:r>
          </a:p>
        </p:txBody>
      </p:sp>
      <p:pic>
        <p:nvPicPr>
          <p:cNvPr id="1028" name="Picture 4" descr="Stock Vector by ©memoangeles 42369083">
            <a:extLst>
              <a:ext uri="{FF2B5EF4-FFF2-40B4-BE49-F238E27FC236}">
                <a16:creationId xmlns:a16="http://schemas.microsoft.com/office/drawing/2014/main" id="{47E7603E-342D-7388-4365-7AE540076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362" y="3546759"/>
            <a:ext cx="2565400" cy="316230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189135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Definitions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930127"/>
            <a:ext cx="6189135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They will see into your...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88D758-0D0F-D2CE-3125-B0DFB83B36A0}"/>
              </a:ext>
            </a:extLst>
          </p:cNvPr>
          <p:cNvSpPr txBox="1"/>
          <p:nvPr/>
        </p:nvSpPr>
        <p:spPr>
          <a:xfrm>
            <a:off x="7404411" y="2516413"/>
            <a:ext cx="4348406" cy="317009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The practice of conscious manipulation and autosuggestion</a:t>
            </a:r>
          </a:p>
        </p:txBody>
      </p:sp>
      <p:pic>
        <p:nvPicPr>
          <p:cNvPr id="2050" name="Picture 2" descr="Fortune teller and crystal ball">
            <a:extLst>
              <a:ext uri="{FF2B5EF4-FFF2-40B4-BE49-F238E27FC236}">
                <a16:creationId xmlns:a16="http://schemas.microsoft.com/office/drawing/2014/main" id="{B269F8DE-501C-DCF2-4F8E-9231279B6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391" y="3920628"/>
            <a:ext cx="4730751" cy="2704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05514-57E2-959D-0DED-46E157519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43F67-CBC5-A42F-9115-03AF73BA78E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pic>
        <p:nvPicPr>
          <p:cNvPr id="3" name="Picture 2" descr="James-Randi-Challenge.jpg">
            <a:extLst>
              <a:ext uri="{FF2B5EF4-FFF2-40B4-BE49-F238E27FC236}">
                <a16:creationId xmlns:a16="http://schemas.microsoft.com/office/drawing/2014/main" id="{94CC5590-4347-E77E-E277-D5B351BF2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762" y="1873404"/>
            <a:ext cx="8626476" cy="4779531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5937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7DA79-25DE-9571-B6E6-ACB8BA687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F2877-BBC9-3C45-94B3-64A03B317E3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7EE8FA-505B-729C-0946-2FE66C016A4A}"/>
              </a:ext>
            </a:extLst>
          </p:cNvPr>
          <p:cNvSpPr txBox="1"/>
          <p:nvPr/>
        </p:nvSpPr>
        <p:spPr>
          <a:xfrm>
            <a:off x="573219" y="5143114"/>
            <a:ext cx="6189135" cy="132343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Life Stress Points: Psychics AND Recruiters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DB72E1-08FA-5C10-7E89-ED228973AD3C}"/>
              </a:ext>
            </a:extLst>
          </p:cNvPr>
          <p:cNvSpPr txBox="1"/>
          <p:nvPr/>
        </p:nvSpPr>
        <p:spPr>
          <a:xfrm>
            <a:off x="7072300" y="5169436"/>
            <a:ext cx="4281500" cy="132343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People WANT Autosuggestion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980F06D9-F66D-352A-2A6F-2E425941F88D}"/>
              </a:ext>
            </a:extLst>
          </p:cNvPr>
          <p:cNvSpPr/>
          <p:nvPr/>
        </p:nvSpPr>
        <p:spPr>
          <a:xfrm>
            <a:off x="5462249" y="2155722"/>
            <a:ext cx="6189135" cy="2341385"/>
          </a:xfrm>
          <a:prstGeom prst="wedgeRoundRectCallout">
            <a:avLst>
              <a:gd name="adj1" fmla="val -57317"/>
              <a:gd name="adj2" fmla="val 39580"/>
              <a:gd name="adj3" fmla="val 16667"/>
            </a:avLst>
          </a:prstGeom>
          <a:noFill/>
          <a:ln w="635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7F03AC-5229-308E-0555-5123A3D04D04}"/>
              </a:ext>
            </a:extLst>
          </p:cNvPr>
          <p:cNvSpPr txBox="1"/>
          <p:nvPr/>
        </p:nvSpPr>
        <p:spPr>
          <a:xfrm>
            <a:off x="5429646" y="2459504"/>
            <a:ext cx="61891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“They could not have known what they told me”!</a:t>
            </a:r>
          </a:p>
        </p:txBody>
      </p:sp>
      <p:pic>
        <p:nvPicPr>
          <p:cNvPr id="5122" name="Picture 2" descr="Do You Sudoku? – Autumn Tones and ...">
            <a:extLst>
              <a:ext uri="{FF2B5EF4-FFF2-40B4-BE49-F238E27FC236}">
                <a16:creationId xmlns:a16="http://schemas.microsoft.com/office/drawing/2014/main" id="{374A11A6-EB69-3B0E-4A01-B748E3348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19" y="2193029"/>
            <a:ext cx="4111190" cy="273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278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1" y="2001181"/>
            <a:ext cx="462589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Psychic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73514" y="2885522"/>
            <a:ext cx="3714339" cy="193899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entury Gothic" panose="020B0502020202020204" pitchFamily="34" charset="0"/>
                <a:cs typeface="Comic Sans MS"/>
              </a:rPr>
              <a:t>Rule # 1: Make Money/ Intoxication!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FA2E1DD-6666-5658-2A31-DCE57B1EBD2E}"/>
              </a:ext>
            </a:extLst>
          </p:cNvPr>
          <p:cNvSpPr txBox="1">
            <a:spLocks/>
          </p:cNvSpPr>
          <p:nvPr/>
        </p:nvSpPr>
        <p:spPr>
          <a:xfrm>
            <a:off x="962671" y="365125"/>
            <a:ext cx="10515600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00B0F0"/>
                </a:solidFill>
              </a:rPr>
              <a:t>PSYCHIC CONNECTIONS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2CFE7D-287F-14EC-0C06-AD389088BA93}"/>
              </a:ext>
            </a:extLst>
          </p:cNvPr>
          <p:cNvSpPr txBox="1"/>
          <p:nvPr/>
        </p:nvSpPr>
        <p:spPr>
          <a:xfrm>
            <a:off x="5213400" y="3429000"/>
            <a:ext cx="6264871" cy="116955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0" b="1" dirty="0">
                <a:latin typeface="Century Gothic" panose="020B0502020202020204" pitchFamily="34" charset="0"/>
                <a:cs typeface="Comic Sans MS"/>
              </a:rPr>
              <a:t>“HOPE SELLS!”</a:t>
            </a:r>
          </a:p>
        </p:txBody>
      </p:sp>
      <p:pic>
        <p:nvPicPr>
          <p:cNvPr id="6146" name="Picture 2" descr="Home | The Psychic School">
            <a:extLst>
              <a:ext uri="{FF2B5EF4-FFF2-40B4-BE49-F238E27FC236}">
                <a16:creationId xmlns:a16="http://schemas.microsoft.com/office/drawing/2014/main" id="{197E37A7-9C98-B69E-3CAE-CEEFC59EB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001181"/>
            <a:ext cx="6591300" cy="123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7,200+ Word Hope Stock Illustrations ...">
            <a:extLst>
              <a:ext uri="{FF2B5EF4-FFF2-40B4-BE49-F238E27FC236}">
                <a16:creationId xmlns:a16="http://schemas.microsoft.com/office/drawing/2014/main" id="{F91C55EE-C327-1655-B2CE-0920C7D23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646" y="4971393"/>
            <a:ext cx="6597649" cy="1591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234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0A102-183A-02A4-23DD-40F7023DC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C4A4DA-A878-E023-6B5B-CC1DAD460F3C}"/>
              </a:ext>
            </a:extLst>
          </p:cNvPr>
          <p:cNvSpPr txBox="1"/>
          <p:nvPr/>
        </p:nvSpPr>
        <p:spPr>
          <a:xfrm>
            <a:off x="838201" y="2001181"/>
            <a:ext cx="462589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Psychic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78F828-5228-D25C-10F6-3E6CBC4D11A4}"/>
              </a:ext>
            </a:extLst>
          </p:cNvPr>
          <p:cNvSpPr txBox="1"/>
          <p:nvPr/>
        </p:nvSpPr>
        <p:spPr>
          <a:xfrm>
            <a:off x="873514" y="2885522"/>
            <a:ext cx="4835910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1. Cold Reading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9D0A93-2BB4-A945-3FE7-EF7D227106AF}"/>
              </a:ext>
            </a:extLst>
          </p:cNvPr>
          <p:cNvSpPr txBox="1">
            <a:spLocks/>
          </p:cNvSpPr>
          <p:nvPr/>
        </p:nvSpPr>
        <p:spPr>
          <a:xfrm>
            <a:off x="962671" y="365125"/>
            <a:ext cx="6530949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00B0F0"/>
                </a:solidFill>
              </a:rPr>
              <a:t>PSYCHIC CONNECTIONS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4B3158-A218-396C-4914-2A1F1B91EBD9}"/>
              </a:ext>
            </a:extLst>
          </p:cNvPr>
          <p:cNvSpPr txBox="1"/>
          <p:nvPr/>
        </p:nvSpPr>
        <p:spPr>
          <a:xfrm>
            <a:off x="7716643" y="5847937"/>
            <a:ext cx="4109173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Make Assumptions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E6693E-DBC7-6D20-7A2C-5A8492C3469F}"/>
              </a:ext>
            </a:extLst>
          </p:cNvPr>
          <p:cNvSpPr txBox="1"/>
          <p:nvPr/>
        </p:nvSpPr>
        <p:spPr>
          <a:xfrm>
            <a:off x="7716642" y="5000613"/>
            <a:ext cx="4109173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 your research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E8A430-35FD-225D-E5EF-7F5617E998AD}"/>
              </a:ext>
            </a:extLst>
          </p:cNvPr>
          <p:cNvSpPr txBox="1"/>
          <p:nvPr/>
        </p:nvSpPr>
        <p:spPr>
          <a:xfrm>
            <a:off x="819617" y="3842346"/>
            <a:ext cx="6071837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Act with Confidence but be Humble!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18B212-B2D0-55F9-F884-689C22E57AAE}"/>
              </a:ext>
            </a:extLst>
          </p:cNvPr>
          <p:cNvSpPr txBox="1"/>
          <p:nvPr/>
        </p:nvSpPr>
        <p:spPr>
          <a:xfrm>
            <a:off x="841867" y="5206457"/>
            <a:ext cx="6105237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Manage Expectations: </a:t>
            </a:r>
          </a:p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“I’m often wrong”</a:t>
            </a:r>
          </a:p>
        </p:txBody>
      </p:sp>
      <p:pic>
        <p:nvPicPr>
          <p:cNvPr id="8194" name="Picture 2" descr="psychic Archives - The Funny Times">
            <a:extLst>
              <a:ext uri="{FF2B5EF4-FFF2-40B4-BE49-F238E27FC236}">
                <a16:creationId xmlns:a16="http://schemas.microsoft.com/office/drawing/2014/main" id="{31E34D3F-3874-DDF8-64D2-67F28E7E2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647" y="333659"/>
            <a:ext cx="3975162" cy="440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528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948BE-9475-9590-E2E4-F35EB7AB8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47644E-9C34-0FB0-31A4-9BAF3552692C}"/>
              </a:ext>
            </a:extLst>
          </p:cNvPr>
          <p:cNvSpPr txBox="1"/>
          <p:nvPr/>
        </p:nvSpPr>
        <p:spPr>
          <a:xfrm>
            <a:off x="838201" y="2001181"/>
            <a:ext cx="462589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Psychic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B58945-5E21-3BC3-1F6C-1E24631A6C3D}"/>
              </a:ext>
            </a:extLst>
          </p:cNvPr>
          <p:cNvSpPr txBox="1"/>
          <p:nvPr/>
        </p:nvSpPr>
        <p:spPr>
          <a:xfrm>
            <a:off x="873513" y="2885522"/>
            <a:ext cx="7824437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2. “I’m seeing the Number 8…”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F61157-3462-0FC6-9F77-FE1B0DA386DF}"/>
              </a:ext>
            </a:extLst>
          </p:cNvPr>
          <p:cNvSpPr txBox="1">
            <a:spLocks/>
          </p:cNvSpPr>
          <p:nvPr/>
        </p:nvSpPr>
        <p:spPr>
          <a:xfrm>
            <a:off x="962671" y="365125"/>
            <a:ext cx="10255456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FF43A1-36F3-EF42-77B2-9045CB64D1E7}"/>
              </a:ext>
            </a:extLst>
          </p:cNvPr>
          <p:cNvSpPr txBox="1"/>
          <p:nvPr/>
        </p:nvSpPr>
        <p:spPr>
          <a:xfrm>
            <a:off x="7244626" y="5624638"/>
            <a:ext cx="4109173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Adding unnecessary details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D1C065-0A94-103C-FC87-3BB6A6C57D91}"/>
              </a:ext>
            </a:extLst>
          </p:cNvPr>
          <p:cNvSpPr txBox="1"/>
          <p:nvPr/>
        </p:nvSpPr>
        <p:spPr>
          <a:xfrm>
            <a:off x="838201" y="5609937"/>
            <a:ext cx="603095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Contractions…I didn’t vs. I did NOT…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134F6C-9964-1CEE-7516-BB87D93DB5F4}"/>
              </a:ext>
            </a:extLst>
          </p:cNvPr>
          <p:cNvSpPr txBox="1"/>
          <p:nvPr/>
        </p:nvSpPr>
        <p:spPr>
          <a:xfrm>
            <a:off x="838201" y="4801853"/>
            <a:ext cx="7056862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Do you love me? Do I love you?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514A8-A541-A986-9473-076A39511AEE}"/>
              </a:ext>
            </a:extLst>
          </p:cNvPr>
          <p:cNvSpPr txBox="1"/>
          <p:nvPr/>
        </p:nvSpPr>
        <p:spPr>
          <a:xfrm>
            <a:off x="838202" y="3855957"/>
            <a:ext cx="2663282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3. A “Tell”</a:t>
            </a:r>
          </a:p>
        </p:txBody>
      </p:sp>
      <p:pic>
        <p:nvPicPr>
          <p:cNvPr id="10242" name="Picture 2" descr="AI Emoji Generator">
            <a:extLst>
              <a:ext uri="{FF2B5EF4-FFF2-40B4-BE49-F238E27FC236}">
                <a16:creationId xmlns:a16="http://schemas.microsoft.com/office/drawing/2014/main" id="{8272E263-F7B1-66C4-815C-B110CD188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161" y="2018067"/>
            <a:ext cx="3150682" cy="315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683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833B6-0373-5A0A-C177-792EBCBF5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D3FF46-902C-7864-8974-0CF6E5359B20}"/>
              </a:ext>
            </a:extLst>
          </p:cNvPr>
          <p:cNvSpPr txBox="1"/>
          <p:nvPr/>
        </p:nvSpPr>
        <p:spPr>
          <a:xfrm>
            <a:off x="838201" y="2001181"/>
            <a:ext cx="462589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Psychic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ACEF93-3AEF-CFDC-5389-CC92D7303114}"/>
              </a:ext>
            </a:extLst>
          </p:cNvPr>
          <p:cNvSpPr txBox="1"/>
          <p:nvPr/>
        </p:nvSpPr>
        <p:spPr>
          <a:xfrm>
            <a:off x="873513" y="2885522"/>
            <a:ext cx="9742448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Distancing Language and Euphemisms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94CA70-C6DB-1C33-52A4-4A3BAF8E53B7}"/>
              </a:ext>
            </a:extLst>
          </p:cNvPr>
          <p:cNvSpPr txBox="1">
            <a:spLocks/>
          </p:cNvSpPr>
          <p:nvPr/>
        </p:nvSpPr>
        <p:spPr>
          <a:xfrm>
            <a:off x="962671" y="365125"/>
            <a:ext cx="10255456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23FD69-225C-7452-46EC-520AA8C97D9A}"/>
              </a:ext>
            </a:extLst>
          </p:cNvPr>
          <p:cNvSpPr txBox="1"/>
          <p:nvPr/>
        </p:nvSpPr>
        <p:spPr>
          <a:xfrm>
            <a:off x="838201" y="5509772"/>
            <a:ext cx="5257799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6. Confirmation Bias and Selective Thinking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A477CF-0F12-F2EF-2809-D2E05F7391EF}"/>
              </a:ext>
            </a:extLst>
          </p:cNvPr>
          <p:cNvSpPr txBox="1"/>
          <p:nvPr/>
        </p:nvSpPr>
        <p:spPr>
          <a:xfrm>
            <a:off x="873513" y="4676059"/>
            <a:ext cx="331934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5. HOT Reading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9C1F01-88E5-5AD4-0C8D-E9ECE19C1CAC}"/>
              </a:ext>
            </a:extLst>
          </p:cNvPr>
          <p:cNvSpPr txBox="1"/>
          <p:nvPr/>
        </p:nvSpPr>
        <p:spPr>
          <a:xfrm>
            <a:off x="838201" y="3842346"/>
            <a:ext cx="7547516" cy="58477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4. Getting you to take responsibility</a:t>
            </a:r>
          </a:p>
        </p:txBody>
      </p:sp>
      <p:pic>
        <p:nvPicPr>
          <p:cNvPr id="12290" name="Picture 2" descr="Psychic cartoon Vector Images ...">
            <a:extLst>
              <a:ext uri="{FF2B5EF4-FFF2-40B4-BE49-F238E27FC236}">
                <a16:creationId xmlns:a16="http://schemas.microsoft.com/office/drawing/2014/main" id="{4BEEB839-CE2F-C3E0-B65C-BB3F99A63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556" y="3881021"/>
            <a:ext cx="3302000" cy="246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83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D66BA-8062-99BB-B1D9-5C74158C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67349D-22AE-0CC7-AFC9-2F8658235693}"/>
              </a:ext>
            </a:extLst>
          </p:cNvPr>
          <p:cNvSpPr txBox="1"/>
          <p:nvPr/>
        </p:nvSpPr>
        <p:spPr>
          <a:xfrm>
            <a:off x="838201" y="2001181"/>
            <a:ext cx="4625898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Psychic School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26D328-35C5-9AC5-B1AD-272524FDBFEB}"/>
              </a:ext>
            </a:extLst>
          </p:cNvPr>
          <p:cNvSpPr txBox="1"/>
          <p:nvPr/>
        </p:nvSpPr>
        <p:spPr>
          <a:xfrm>
            <a:off x="873513" y="2885522"/>
            <a:ext cx="4590586" cy="70788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7. Self Deception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E049DBF-C985-0213-3771-E45E79EFB8C0}"/>
              </a:ext>
            </a:extLst>
          </p:cNvPr>
          <p:cNvSpPr txBox="1">
            <a:spLocks/>
          </p:cNvSpPr>
          <p:nvPr/>
        </p:nvSpPr>
        <p:spPr>
          <a:xfrm>
            <a:off x="962671" y="365125"/>
            <a:ext cx="10255456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B0F0"/>
                </a:solidFill>
              </a:rPr>
              <a:t>PSYCHIC CONNECTIONS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2F0E50-3239-A665-9A94-06459DE3A51E}"/>
              </a:ext>
            </a:extLst>
          </p:cNvPr>
          <p:cNvSpPr txBox="1"/>
          <p:nvPr/>
        </p:nvSpPr>
        <p:spPr>
          <a:xfrm>
            <a:off x="838201" y="3842346"/>
            <a:ext cx="3644589" cy="2554545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entury Gothic" panose="020B0502020202020204" pitchFamily="34" charset="0"/>
                <a:cs typeface="Comic Sans MS"/>
              </a:rPr>
              <a:t>“People make new decisions based on new information…” – Zig Ziglar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CA67F-6F24-C67F-8D3E-FA6402B17E27}"/>
              </a:ext>
            </a:extLst>
          </p:cNvPr>
          <p:cNvSpPr txBox="1"/>
          <p:nvPr/>
        </p:nvSpPr>
        <p:spPr>
          <a:xfrm>
            <a:off x="4709533" y="5283401"/>
            <a:ext cx="7244627" cy="132343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entury Gothic" panose="020B0502020202020204" pitchFamily="34" charset="0"/>
                <a:cs typeface="Comic Sans MS"/>
              </a:rPr>
              <a:t>8. Apophenia – connecting seemingly unrelated things</a:t>
            </a:r>
          </a:p>
        </p:txBody>
      </p:sp>
      <p:pic>
        <p:nvPicPr>
          <p:cNvPr id="14338" name="Picture 2" descr="What Does It Mean If You Have Apophenia?">
            <a:extLst>
              <a:ext uri="{FF2B5EF4-FFF2-40B4-BE49-F238E27FC236}">
                <a16:creationId xmlns:a16="http://schemas.microsoft.com/office/drawing/2014/main" id="{18A13838-C8C2-E074-5201-D118507DA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553" y="1995605"/>
            <a:ext cx="4590585" cy="3094020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1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3526</TotalTime>
  <Words>187</Words>
  <Application>Microsoft Macintosh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Arial Rounded MT Bold</vt:lpstr>
      <vt:lpstr>Century Gothic</vt:lpstr>
      <vt:lpstr>Office Theme</vt:lpstr>
      <vt:lpstr>BONUS SESSION</vt:lpstr>
      <vt:lpstr>PSYCHIC CONNECTIONS</vt:lpstr>
      <vt:lpstr>PSYCHIC CONNECTIONS</vt:lpstr>
      <vt:lpstr>PSYCHIC CONNECTIONS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109</cp:revision>
  <dcterms:created xsi:type="dcterms:W3CDTF">2024-08-12T10:45:38Z</dcterms:created>
  <dcterms:modified xsi:type="dcterms:W3CDTF">2026-07-11T12:48:13Z</dcterms:modified>
</cp:coreProperties>
</file>