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9" r:id="rId12"/>
    <p:sldId id="280" r:id="rId13"/>
    <p:sldId id="26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53"/>
    <p:restoredTop sz="94577"/>
  </p:normalViewPr>
  <p:slideViewPr>
    <p:cSldViewPr snapToGrid="0">
      <p:cViewPr varScale="1">
        <p:scale>
          <a:sx n="71" d="100"/>
          <a:sy n="71" d="100"/>
        </p:scale>
        <p:origin x="17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9D730-7C33-4EBA-D357-944AC54E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89" y="303575"/>
            <a:ext cx="6623236" cy="2690637"/>
          </a:xfrm>
          <a:ln w="635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Job Order Centric in a Candidate Driven Market: </a:t>
            </a:r>
            <a:br>
              <a:rPr lang="en-US" sz="45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</a:br>
            <a:r>
              <a:rPr lang="en-US" sz="45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DEMS AHA MOMENT!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1A958F-B13C-493F-9379-F8B2A8E2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B5EAED-0736-41E4-9FF1-75ABE9B8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11F6D4-9A5C-47E6-8FE1-23C1050E9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6DBB23-7826-41BB-B874-141EA5461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43AD90C-3309-4439-99A6-B9EE5E85B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A3E9337-6002-4002-B793-055F19307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6D3F49-18AE-475F-915A-DF73EF064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9CF6895-D7D5-6A7B-B146-EDB9F561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BDB8F848-3297-0977-7C55-FC546331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  <p:pic>
        <p:nvPicPr>
          <p:cNvPr id="5" name="Picture 4" descr="A light bulb with a black and blue design&#10;&#10;Description automatically generated">
            <a:extLst>
              <a:ext uri="{FF2B5EF4-FFF2-40B4-BE49-F238E27FC236}">
                <a16:creationId xmlns:a16="http://schemas.microsoft.com/office/drawing/2014/main" id="{8A678B4D-93FA-169F-63EF-2BFBB839D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379" y="3448161"/>
            <a:ext cx="3679264" cy="310626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8227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1" y="2108052"/>
            <a:ext cx="5927558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SIZZLE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DB406B76-5288-A866-B866-2EB4ABBBC265}"/>
              </a:ext>
            </a:extLst>
          </p:cNvPr>
          <p:cNvSpPr/>
          <p:nvPr/>
        </p:nvSpPr>
        <p:spPr>
          <a:xfrm>
            <a:off x="372878" y="3428999"/>
            <a:ext cx="6392881" cy="2308411"/>
          </a:xfrm>
          <a:prstGeom prst="wedgeRoundRectCallout">
            <a:avLst>
              <a:gd name="adj1" fmla="val -1521"/>
              <a:gd name="adj2" fmla="val 64826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34B8-FDEB-94F3-796A-C218D06A81EA}"/>
              </a:ext>
            </a:extLst>
          </p:cNvPr>
          <p:cNvSpPr txBox="1"/>
          <p:nvPr/>
        </p:nvSpPr>
        <p:spPr>
          <a:xfrm>
            <a:off x="31376" y="3675307"/>
            <a:ext cx="66459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What achievements or accomplishments do you have that I can show clients?</a:t>
            </a:r>
          </a:p>
          <a:p>
            <a:pPr algn="ctr"/>
            <a:endParaRPr lang="en-US" sz="3200" b="1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A comic book explosion with yellow and white text&#10;&#10;Description automatically generated">
            <a:extLst>
              <a:ext uri="{FF2B5EF4-FFF2-40B4-BE49-F238E27FC236}">
                <a16:creationId xmlns:a16="http://schemas.microsoft.com/office/drawing/2014/main" id="{25583838-BDE0-F96F-05AB-CD02DDD7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90" y="2045516"/>
            <a:ext cx="3914961" cy="2766965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2" name="Picture 11" descr="A group of trophies on black pedestals&#10;&#10;Description automatically generated">
            <a:extLst>
              <a:ext uri="{FF2B5EF4-FFF2-40B4-BE49-F238E27FC236}">
                <a16:creationId xmlns:a16="http://schemas.microsoft.com/office/drawing/2014/main" id="{9E037232-5D53-D01D-B562-73A6E94E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0" y="4983629"/>
            <a:ext cx="2278903" cy="1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1147483" y="2844224"/>
            <a:ext cx="6590826" cy="116955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1. They are more flexible, or reasonable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382AB-16FB-05CE-F325-05A5D77DF38B}"/>
              </a:ext>
            </a:extLst>
          </p:cNvPr>
          <p:cNvSpPr txBox="1"/>
          <p:nvPr/>
        </p:nvSpPr>
        <p:spPr>
          <a:xfrm>
            <a:off x="5009725" y="5460587"/>
            <a:ext cx="6344075" cy="116955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2. Money is genuinely secondary.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B9F15-ACEE-C13E-DEEB-4E4894541C8A}"/>
              </a:ext>
            </a:extLst>
          </p:cNvPr>
          <p:cNvSpPr txBox="1"/>
          <p:nvPr/>
        </p:nvSpPr>
        <p:spPr>
          <a:xfrm>
            <a:off x="1855332" y="1985441"/>
            <a:ext cx="5106646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COMPENSATION</a:t>
            </a:r>
          </a:p>
        </p:txBody>
      </p:sp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03A02FC9-D0B5-94DB-6126-65BA832C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762" y="1985441"/>
            <a:ext cx="3172038" cy="317203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8" name="Picture 7" descr="Cartoon character with money falling from his head&#10;&#10;Description automatically generated">
            <a:extLst>
              <a:ext uri="{FF2B5EF4-FFF2-40B4-BE49-F238E27FC236}">
                <a16:creationId xmlns:a16="http://schemas.microsoft.com/office/drawing/2014/main" id="{DAF93BFC-1558-DE06-5A87-C7668B159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70508"/>
            <a:ext cx="3894547" cy="1905632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1557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1" y="1936996"/>
            <a:ext cx="5927558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HIRING PROCESS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DB406B76-5288-A866-B866-2EB4ABBBC265}"/>
              </a:ext>
            </a:extLst>
          </p:cNvPr>
          <p:cNvSpPr/>
          <p:nvPr/>
        </p:nvSpPr>
        <p:spPr>
          <a:xfrm>
            <a:off x="372878" y="2824387"/>
            <a:ext cx="4450134" cy="1645025"/>
          </a:xfrm>
          <a:prstGeom prst="wedgeRoundRectCallout">
            <a:avLst>
              <a:gd name="adj1" fmla="val 62539"/>
              <a:gd name="adj2" fmla="val -6019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34B8-FDEB-94F3-796A-C218D06A81EA}"/>
              </a:ext>
            </a:extLst>
          </p:cNvPr>
          <p:cNvSpPr txBox="1"/>
          <p:nvPr/>
        </p:nvSpPr>
        <p:spPr>
          <a:xfrm>
            <a:off x="494414" y="2862069"/>
            <a:ext cx="38240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What is your typical hiring process?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E6ECC34-47B1-6257-5939-0832944B1BF2}"/>
              </a:ext>
            </a:extLst>
          </p:cNvPr>
          <p:cNvSpPr/>
          <p:nvPr/>
        </p:nvSpPr>
        <p:spPr>
          <a:xfrm>
            <a:off x="372879" y="4673668"/>
            <a:ext cx="6924392" cy="1569660"/>
          </a:xfrm>
          <a:prstGeom prst="wedgeRoundRectCallout">
            <a:avLst>
              <a:gd name="adj1" fmla="val -1521"/>
              <a:gd name="adj2" fmla="val 64826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0D10237-A494-C369-8808-8697D1E61F5C}"/>
              </a:ext>
            </a:extLst>
          </p:cNvPr>
          <p:cNvSpPr/>
          <p:nvPr/>
        </p:nvSpPr>
        <p:spPr>
          <a:xfrm>
            <a:off x="7637929" y="2337547"/>
            <a:ext cx="4181193" cy="1771290"/>
          </a:xfrm>
          <a:prstGeom prst="wedgeRoundRectCallout">
            <a:avLst>
              <a:gd name="adj1" fmla="val -84710"/>
              <a:gd name="adj2" fmla="val 40533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9F363-A68E-DBD0-1C55-303AF99F7DFE}"/>
              </a:ext>
            </a:extLst>
          </p:cNvPr>
          <p:cNvSpPr txBox="1"/>
          <p:nvPr/>
        </p:nvSpPr>
        <p:spPr>
          <a:xfrm>
            <a:off x="7816506" y="2667527"/>
            <a:ext cx="38240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How many Jobs do you need to see?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FB669-D418-8823-EEDB-A6B023E79AC5}"/>
              </a:ext>
            </a:extLst>
          </p:cNvPr>
          <p:cNvSpPr txBox="1"/>
          <p:nvPr/>
        </p:nvSpPr>
        <p:spPr>
          <a:xfrm>
            <a:off x="605540" y="5014233"/>
            <a:ext cx="6392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Who is involved in this decision besides you?</a:t>
            </a:r>
          </a:p>
        </p:txBody>
      </p:sp>
      <p:pic>
        <p:nvPicPr>
          <p:cNvPr id="13" name="Picture 12" descr="A pencil drawing a diagram&#10;&#10;Description automatically generated">
            <a:extLst>
              <a:ext uri="{FF2B5EF4-FFF2-40B4-BE49-F238E27FC236}">
                <a16:creationId xmlns:a16="http://schemas.microsoft.com/office/drawing/2014/main" id="{EA2E019D-0F40-8059-D916-4FC214B1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785" y="4509753"/>
            <a:ext cx="3795336" cy="208617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1117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860400"/>
            <a:ext cx="5508812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“A” CANDIDATES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838200" y="2740750"/>
            <a:ext cx="4840599" cy="240065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 shut down and cover that candidate.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382AB-16FB-05CE-F325-05A5D77DF38B}"/>
              </a:ext>
            </a:extLst>
          </p:cNvPr>
          <p:cNvSpPr txBox="1"/>
          <p:nvPr/>
        </p:nvSpPr>
        <p:spPr>
          <a:xfrm>
            <a:off x="838200" y="5389958"/>
            <a:ext cx="10515600" cy="116955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If it’s a “B” Candidate, you work them like a “B” Job.</a:t>
            </a:r>
          </a:p>
        </p:txBody>
      </p:sp>
      <p:pic>
        <p:nvPicPr>
          <p:cNvPr id="8" name="Picture 7" descr="A note with a push pin attached to it&#10;&#10;Description automatically generated">
            <a:extLst>
              <a:ext uri="{FF2B5EF4-FFF2-40B4-BE49-F238E27FC236}">
                <a16:creationId xmlns:a16="http://schemas.microsoft.com/office/drawing/2014/main" id="{31D45FB5-587E-5B84-9FAA-3C3CB2AE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96" y="2018736"/>
            <a:ext cx="3043173" cy="3043173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2562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200" y="1982480"/>
            <a:ext cx="5508812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BIGGEST MISTAKE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838200" y="2938056"/>
            <a:ext cx="5257800" cy="355481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Working a “B” Candidate all the while thinking the person is an “A” Candidate.</a:t>
            </a:r>
          </a:p>
        </p:txBody>
      </p:sp>
      <p:pic>
        <p:nvPicPr>
          <p:cNvPr id="10" name="Picture 9" descr="A cartoon of a person holding his head&#10;&#10;Description automatically generated">
            <a:extLst>
              <a:ext uri="{FF2B5EF4-FFF2-40B4-BE49-F238E27FC236}">
                <a16:creationId xmlns:a16="http://schemas.microsoft.com/office/drawing/2014/main" id="{2F3EB7D6-DC82-7DA2-5FF7-ECD72CC6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41" y="3789210"/>
            <a:ext cx="3030444" cy="2976808"/>
          </a:xfrm>
          <a:prstGeom prst="rect">
            <a:avLst/>
          </a:prstGeom>
        </p:spPr>
      </p:pic>
      <p:pic>
        <p:nvPicPr>
          <p:cNvPr id="12" name="Picture 11" descr="A blue and yellow comic book explosion&#10;&#10;Description automatically generated">
            <a:extLst>
              <a:ext uri="{FF2B5EF4-FFF2-40B4-BE49-F238E27FC236}">
                <a16:creationId xmlns:a16="http://schemas.microsoft.com/office/drawing/2014/main" id="{2C66AC6F-7881-4037-AEA9-C0E9F8FC3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82" y="1877747"/>
            <a:ext cx="3168406" cy="2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6082553" cy="1200329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Signs you are Job Order Centric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3B246-9A11-E8E1-9D33-B5996C4A2BDE}"/>
              </a:ext>
            </a:extLst>
          </p:cNvPr>
          <p:cNvSpPr txBox="1"/>
          <p:nvPr/>
        </p:nvSpPr>
        <p:spPr>
          <a:xfrm>
            <a:off x="284377" y="3512003"/>
            <a:ext cx="3237570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got a company…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73CA1-0695-D186-E39C-791C24245EA8}"/>
              </a:ext>
            </a:extLst>
          </p:cNvPr>
          <p:cNvSpPr txBox="1"/>
          <p:nvPr/>
        </p:nvSpPr>
        <p:spPr>
          <a:xfrm>
            <a:off x="288208" y="4838159"/>
            <a:ext cx="3233739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They’re looking for someone…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0988F-B12D-1BD5-3819-7922F042C002}"/>
              </a:ext>
            </a:extLst>
          </p:cNvPr>
          <p:cNvSpPr txBox="1"/>
          <p:nvPr/>
        </p:nvSpPr>
        <p:spPr>
          <a:xfrm>
            <a:off x="3776894" y="3456053"/>
            <a:ext cx="3233739" cy="14773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…need 5 to 7 years of [ABC] experience.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2D39B-5880-49BD-4613-F4AD040CEAB5}"/>
              </a:ext>
            </a:extLst>
          </p:cNvPr>
          <p:cNvSpPr txBox="1"/>
          <p:nvPr/>
        </p:nvSpPr>
        <p:spPr>
          <a:xfrm>
            <a:off x="3727562" y="5188166"/>
            <a:ext cx="3233739" cy="14773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Too bad, because you’re a great fit</a:t>
            </a:r>
          </a:p>
        </p:txBody>
      </p:sp>
      <p:pic>
        <p:nvPicPr>
          <p:cNvPr id="9" name="Picture 8" descr="A road with white lines and yellow stripes&#10;&#10;Description automatically generated">
            <a:extLst>
              <a:ext uri="{FF2B5EF4-FFF2-40B4-BE49-F238E27FC236}">
                <a16:creationId xmlns:a16="http://schemas.microsoft.com/office/drawing/2014/main" id="{D242592F-C73C-41B0-A43A-3B1AD219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244" y="2026279"/>
            <a:ext cx="3869556" cy="239616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23BF4-3725-BF55-3502-382C30138E62}"/>
              </a:ext>
            </a:extLst>
          </p:cNvPr>
          <p:cNvSpPr txBox="1"/>
          <p:nvPr/>
        </p:nvSpPr>
        <p:spPr>
          <a:xfrm>
            <a:off x="7216248" y="4726502"/>
            <a:ext cx="4840599" cy="193899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First Contact: I forwarded your profile and you have an interview at 1pm Thursday…</a:t>
            </a:r>
          </a:p>
        </p:txBody>
      </p:sp>
    </p:spTree>
    <p:extLst>
      <p:ext uri="{BB962C8B-B14F-4D97-AF65-F5344CB8AC3E}">
        <p14:creationId xmlns:p14="http://schemas.microsoft.com/office/powerpoint/2010/main" val="236537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318247" y="1904992"/>
            <a:ext cx="1165860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💬</a:t>
            </a:r>
            <a:r>
              <a:rPr lang="en-US" sz="3600" b="1" i="1" dirty="0">
                <a:latin typeface="Century Gothic" panose="020B0502020202020204" pitchFamily="34" charset="0"/>
              </a:rPr>
              <a:t>“</a:t>
            </a:r>
            <a:r>
              <a:rPr lang="en-US" sz="3400" b="1" i="1" dirty="0">
                <a:latin typeface="Century Gothic" panose="020B0502020202020204" pitchFamily="34" charset="0"/>
              </a:rPr>
              <a:t>Wish I didn’t know now what I didn’t know then”</a:t>
            </a:r>
            <a:r>
              <a:rPr lang="en-US" sz="3400" b="1" dirty="0">
                <a:latin typeface="Century Gothic" panose="020B0502020202020204" pitchFamily="34" charset="0"/>
              </a:rPr>
              <a:t>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28BAF-C735-1519-AC72-DCF3425B9095}"/>
              </a:ext>
            </a:extLst>
          </p:cNvPr>
          <p:cNvSpPr txBox="1"/>
          <p:nvPr/>
        </p:nvSpPr>
        <p:spPr>
          <a:xfrm>
            <a:off x="4689812" y="3106349"/>
            <a:ext cx="3172038" cy="33239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Century Gothic" panose="020B0502020202020204" pitchFamily="34" charset="0"/>
                <a:cs typeface="Comic Sans MS"/>
              </a:rPr>
              <a:t>First 1 to 3 years: </a:t>
            </a:r>
          </a:p>
          <a:p>
            <a:pPr algn="ctr"/>
            <a:endParaRPr lang="en-US" sz="3000" b="1" dirty="0">
              <a:solidFill>
                <a:srgbClr val="00B0F0"/>
              </a:solidFill>
              <a:latin typeface="Century Gothic" panose="020B0502020202020204" pitchFamily="34" charset="0"/>
              <a:cs typeface="Comic Sans MS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 will hate Marketing and love recruiting calls.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2F2D8-D71E-1340-F32F-792C4EA014EE}"/>
              </a:ext>
            </a:extLst>
          </p:cNvPr>
          <p:cNvSpPr txBox="1"/>
          <p:nvPr/>
        </p:nvSpPr>
        <p:spPr>
          <a:xfrm>
            <a:off x="8426824" y="2875517"/>
            <a:ext cx="3550022" cy="378565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Century Gothic" panose="020B0502020202020204" pitchFamily="34" charset="0"/>
                <a:cs typeface="Comic Sans MS"/>
              </a:rPr>
              <a:t>3 years to Present:</a:t>
            </a:r>
          </a:p>
          <a:p>
            <a:pPr algn="ctr"/>
            <a:endParaRPr lang="en-US" sz="3000" b="1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 will see recruiting/ interviewing as a necessary evil and love Marketing.</a:t>
            </a:r>
          </a:p>
        </p:txBody>
      </p:sp>
      <p:pic>
        <p:nvPicPr>
          <p:cNvPr id="9" name="Picture 8" descr="A note with a paper clip and a paperclip&#10;&#10;Description automatically generated">
            <a:extLst>
              <a:ext uri="{FF2B5EF4-FFF2-40B4-BE49-F238E27FC236}">
                <a16:creationId xmlns:a16="http://schemas.microsoft.com/office/drawing/2014/main" id="{865CBCD1-F2C0-552F-BB0B-DF8558B2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7" y="3106349"/>
            <a:ext cx="3806592" cy="2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2465529" y="1926959"/>
            <a:ext cx="7776411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3 Things the Candidate Can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2996295" y="3695741"/>
            <a:ext cx="3699226" cy="286232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First big mistake is having this conversation during the counteroffer discussion.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634EF-B197-CA18-2334-C84792F44D95}"/>
              </a:ext>
            </a:extLst>
          </p:cNvPr>
          <p:cNvSpPr txBox="1"/>
          <p:nvPr/>
        </p:nvSpPr>
        <p:spPr>
          <a:xfrm>
            <a:off x="466165" y="3927901"/>
            <a:ext cx="2151529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Basic Fear of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D6628-53E6-3BB0-82DC-5668892E249A}"/>
              </a:ext>
            </a:extLst>
          </p:cNvPr>
          <p:cNvSpPr txBox="1"/>
          <p:nvPr/>
        </p:nvSpPr>
        <p:spPr>
          <a:xfrm>
            <a:off x="7074122" y="3732889"/>
            <a:ext cx="4840599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2nd Mistake: Your “Go To” Close.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0B852D-C33F-DFDB-8B7D-5788F65CC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9219"/>
              </p:ext>
            </p:extLst>
          </p:nvPr>
        </p:nvGraphicFramePr>
        <p:xfrm>
          <a:off x="466165" y="2813139"/>
          <a:ext cx="11403106" cy="64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281">
                  <a:extLst>
                    <a:ext uri="{9D8B030D-6E8A-4147-A177-3AD203B41FA5}">
                      <a16:colId xmlns:a16="http://schemas.microsoft.com/office/drawing/2014/main" val="802056930"/>
                    </a:ext>
                  </a:extLst>
                </a:gridCol>
                <a:gridCol w="4184843">
                  <a:extLst>
                    <a:ext uri="{9D8B030D-6E8A-4147-A177-3AD203B41FA5}">
                      <a16:colId xmlns:a16="http://schemas.microsoft.com/office/drawing/2014/main" val="109535138"/>
                    </a:ext>
                  </a:extLst>
                </a:gridCol>
                <a:gridCol w="4978982">
                  <a:extLst>
                    <a:ext uri="{9D8B030D-6E8A-4147-A177-3AD203B41FA5}">
                      <a16:colId xmlns:a16="http://schemas.microsoft.com/office/drawing/2014/main" val="3130692543"/>
                    </a:ext>
                  </a:extLst>
                </a:gridCol>
              </a:tblGrid>
              <a:tr h="6463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entury Gothic" panose="020B0502020202020204" pitchFamily="34" charset="0"/>
                        </a:rPr>
                        <a:t>1.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entury Gothic" panose="020B0502020202020204" pitchFamily="34" charset="0"/>
                        </a:rPr>
                        <a:t>2. GO TO YOUR 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entury Gothic" panose="020B0502020202020204" pitchFamily="34" charset="0"/>
                        </a:rPr>
                        <a:t>3. TAKE ANOTHER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75228"/>
                  </a:ext>
                </a:extLst>
              </a:tr>
            </a:tbl>
          </a:graphicData>
        </a:graphic>
      </p:graphicFrame>
      <p:pic>
        <p:nvPicPr>
          <p:cNvPr id="11" name="Picture 10" descr="Cartoon a cartoon of a person&#10;&#10;Description automatically generated">
            <a:extLst>
              <a:ext uri="{FF2B5EF4-FFF2-40B4-BE49-F238E27FC236}">
                <a16:creationId xmlns:a16="http://schemas.microsoft.com/office/drawing/2014/main" id="{E7F500F9-E27F-39EA-872F-126EADC2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013" y="4943564"/>
            <a:ext cx="2260816" cy="17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38199" y="2070127"/>
            <a:ext cx="8503025" cy="101566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DEMS AHA MOMENT!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9D4003-7E2D-3838-3B8D-77B776FC3081}"/>
              </a:ext>
            </a:extLst>
          </p:cNvPr>
          <p:cNvSpPr/>
          <p:nvPr/>
        </p:nvSpPr>
        <p:spPr>
          <a:xfrm>
            <a:off x="5546825" y="4185940"/>
            <a:ext cx="3113609" cy="201398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Why Now??</a:t>
            </a:r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0EEED88C-3CEB-F3A0-609E-5D3D9E98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36" y="3664287"/>
            <a:ext cx="2663273" cy="3043741"/>
          </a:xfrm>
          <a:prstGeom prst="rect">
            <a:avLst/>
          </a:prstGeom>
        </p:spPr>
      </p:pic>
      <p:pic>
        <p:nvPicPr>
          <p:cNvPr id="10" name="Picture 9" descr="A light bulb with a lightbulb on it&#10;&#10;Description automatically generated">
            <a:extLst>
              <a:ext uri="{FF2B5EF4-FFF2-40B4-BE49-F238E27FC236}">
                <a16:creationId xmlns:a16="http://schemas.microsoft.com/office/drawing/2014/main" id="{322DDEA6-B1F9-0136-F6BE-CC968A89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795055"/>
            <a:ext cx="4211961" cy="2591976"/>
          </a:xfrm>
          <a:prstGeom prst="rect">
            <a:avLst/>
          </a:prstGeom>
          <a:ln w="63500">
            <a:solidFill>
              <a:schemeClr val="accent1">
                <a:shade val="15000"/>
              </a:schemeClr>
            </a:solidFill>
          </a:ln>
        </p:spPr>
      </p:pic>
      <p:pic>
        <p:nvPicPr>
          <p:cNvPr id="17" name="Picture 16" descr="A light bulb with lines on it&#10;&#10;Description automatically generated">
            <a:extLst>
              <a:ext uri="{FF2B5EF4-FFF2-40B4-BE49-F238E27FC236}">
                <a16:creationId xmlns:a16="http://schemas.microsoft.com/office/drawing/2014/main" id="{FAAC690B-D6FD-B61B-8643-6EA4FCE8C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4735">
            <a:off x="10168394" y="2021446"/>
            <a:ext cx="1619765" cy="19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801674" y="2079472"/>
            <a:ext cx="925672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Apply Job Order Rules to this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838199" y="3099938"/>
            <a:ext cx="4840599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Much easier to measure the Job Order.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D6628-53E6-3BB0-82DC-5668892E249A}"/>
              </a:ext>
            </a:extLst>
          </p:cNvPr>
          <p:cNvSpPr txBox="1"/>
          <p:nvPr/>
        </p:nvSpPr>
        <p:spPr>
          <a:xfrm>
            <a:off x="838199" y="4334182"/>
            <a:ext cx="4840599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 rules and questions are simple.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382AB-16FB-05CE-F325-05A5D77DF38B}"/>
              </a:ext>
            </a:extLst>
          </p:cNvPr>
          <p:cNvSpPr txBox="1"/>
          <p:nvPr/>
        </p:nvSpPr>
        <p:spPr>
          <a:xfrm>
            <a:off x="838199" y="5568426"/>
            <a:ext cx="4840599" cy="10156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So how do we decide we have a </a:t>
            </a:r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  <a:cs typeface="Comic Sans MS"/>
              </a:rPr>
              <a:t>HOT</a:t>
            </a:r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 job?</a:t>
            </a:r>
          </a:p>
        </p:txBody>
      </p:sp>
      <p:pic>
        <p:nvPicPr>
          <p:cNvPr id="9" name="Picture 8" descr="A child writing on a chalkboard&#10;&#10;Description automatically generated">
            <a:extLst>
              <a:ext uri="{FF2B5EF4-FFF2-40B4-BE49-F238E27FC236}">
                <a16:creationId xmlns:a16="http://schemas.microsoft.com/office/drawing/2014/main" id="{591AA006-40FF-EC21-8CCC-A985DA11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40" y="2944261"/>
            <a:ext cx="4840596" cy="363982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733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838199" y="2015986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Job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D6628-53E6-3BB0-82DC-5668892E249A}"/>
              </a:ext>
            </a:extLst>
          </p:cNvPr>
          <p:cNvSpPr txBox="1"/>
          <p:nvPr/>
        </p:nvSpPr>
        <p:spPr>
          <a:xfrm>
            <a:off x="838199" y="2774258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Urgency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382AB-16FB-05CE-F325-05A5D77DF38B}"/>
              </a:ext>
            </a:extLst>
          </p:cNvPr>
          <p:cNvSpPr txBox="1"/>
          <p:nvPr/>
        </p:nvSpPr>
        <p:spPr>
          <a:xfrm>
            <a:off x="838199" y="3529745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Job Specs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70D30-C4E5-0F58-4533-958B3B3FCED1}"/>
              </a:ext>
            </a:extLst>
          </p:cNvPr>
          <p:cNvSpPr txBox="1"/>
          <p:nvPr/>
        </p:nvSpPr>
        <p:spPr>
          <a:xfrm>
            <a:off x="838198" y="4285232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Sizzle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9CB81-1DEF-92BD-5137-B313B57C64A0}"/>
              </a:ext>
            </a:extLst>
          </p:cNvPr>
          <p:cNvSpPr txBox="1"/>
          <p:nvPr/>
        </p:nvSpPr>
        <p:spPr>
          <a:xfrm>
            <a:off x="838197" y="5040719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Compensation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7F028-4ED6-AD45-737A-61BE938150DB}"/>
              </a:ext>
            </a:extLst>
          </p:cNvPr>
          <p:cNvSpPr txBox="1"/>
          <p:nvPr/>
        </p:nvSpPr>
        <p:spPr>
          <a:xfrm>
            <a:off x="838197" y="5920015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0835F-6F34-596C-E523-AB0C0A7CEAC0}"/>
              </a:ext>
            </a:extLst>
          </p:cNvPr>
          <p:cNvSpPr txBox="1"/>
          <p:nvPr/>
        </p:nvSpPr>
        <p:spPr>
          <a:xfrm>
            <a:off x="6096000" y="5918892"/>
            <a:ext cx="4840599" cy="5539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Fee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076E14-DCBF-ACCE-F8DE-C31F865D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853" y="1910122"/>
            <a:ext cx="2447084" cy="2278319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15" name="Picture 14" descr="A cartoon of a delivery person running&#10;&#10;Description automatically generated">
            <a:extLst>
              <a:ext uri="{FF2B5EF4-FFF2-40B4-BE49-F238E27FC236}">
                <a16:creationId xmlns:a16="http://schemas.microsoft.com/office/drawing/2014/main" id="{278F01E9-AC79-0F09-72B1-BC50A298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402" y="1872956"/>
            <a:ext cx="3434847" cy="1923514"/>
          </a:xfrm>
          <a:prstGeom prst="rect">
            <a:avLst/>
          </a:prstGeom>
        </p:spPr>
      </p:pic>
      <p:pic>
        <p:nvPicPr>
          <p:cNvPr id="17" name="Picture 16" descr="A green sign with white text&#10;&#10;Description automatically generated">
            <a:extLst>
              <a:ext uri="{FF2B5EF4-FFF2-40B4-BE49-F238E27FC236}">
                <a16:creationId xmlns:a16="http://schemas.microsoft.com/office/drawing/2014/main" id="{7C5BD284-DB7C-6AB7-D9DB-1F3BEF14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60" y="4391097"/>
            <a:ext cx="4047357" cy="128563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510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3542677" y="1917757"/>
            <a:ext cx="5106646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URGENCY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8E76B65-D93B-169D-9917-A05845E15CF4}"/>
              </a:ext>
            </a:extLst>
          </p:cNvPr>
          <p:cNvSpPr/>
          <p:nvPr/>
        </p:nvSpPr>
        <p:spPr>
          <a:xfrm>
            <a:off x="372879" y="2813169"/>
            <a:ext cx="3135462" cy="2924242"/>
          </a:xfrm>
          <a:prstGeom prst="wedgeRoundRectCallout">
            <a:avLst>
              <a:gd name="adj1" fmla="val -1521"/>
              <a:gd name="adj2" fmla="val 64826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75792E-2F65-F154-4BDE-00FF42D8029E}"/>
              </a:ext>
            </a:extLst>
          </p:cNvPr>
          <p:cNvSpPr/>
          <p:nvPr/>
        </p:nvSpPr>
        <p:spPr>
          <a:xfrm>
            <a:off x="8689906" y="2813169"/>
            <a:ext cx="3304870" cy="2529795"/>
          </a:xfrm>
          <a:prstGeom prst="wedgeRoundRectCallout">
            <a:avLst>
              <a:gd name="adj1" fmla="val -46785"/>
              <a:gd name="adj2" fmla="val 71205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57A64-20C2-33D9-51F7-9628B5802936}"/>
              </a:ext>
            </a:extLst>
          </p:cNvPr>
          <p:cNvSpPr txBox="1"/>
          <p:nvPr/>
        </p:nvSpPr>
        <p:spPr>
          <a:xfrm>
            <a:off x="436200" y="3013779"/>
            <a:ext cx="28269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How much pressure are you feeling to make a move?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1D996-7672-F912-951C-14DD3839B660}"/>
              </a:ext>
            </a:extLst>
          </p:cNvPr>
          <p:cNvSpPr txBox="1"/>
          <p:nvPr/>
        </p:nvSpPr>
        <p:spPr>
          <a:xfrm>
            <a:off x="8928881" y="3013779"/>
            <a:ext cx="28269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Where is that pressure coming from?</a:t>
            </a:r>
          </a:p>
        </p:txBody>
      </p:sp>
      <p:pic>
        <p:nvPicPr>
          <p:cNvPr id="12" name="Picture 11" descr="A child holding a yellow tube&#10;&#10;Description automatically generated">
            <a:extLst>
              <a:ext uri="{FF2B5EF4-FFF2-40B4-BE49-F238E27FC236}">
                <a16:creationId xmlns:a16="http://schemas.microsoft.com/office/drawing/2014/main" id="{D02D3916-DE8D-4A7E-170B-679CF894F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15" y="2813169"/>
            <a:ext cx="4781945" cy="3360300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1761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JOB ORDER CENTRIC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BA7-E93E-47B6-B842-71E327E8E572}"/>
              </a:ext>
            </a:extLst>
          </p:cNvPr>
          <p:cNvSpPr txBox="1"/>
          <p:nvPr/>
        </p:nvSpPr>
        <p:spPr>
          <a:xfrm>
            <a:off x="989054" y="3175013"/>
            <a:ext cx="6659308" cy="170816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1. What has this person done and what do they expect in a job?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382AB-16FB-05CE-F325-05A5D77DF38B}"/>
              </a:ext>
            </a:extLst>
          </p:cNvPr>
          <p:cNvSpPr txBox="1"/>
          <p:nvPr/>
        </p:nvSpPr>
        <p:spPr>
          <a:xfrm>
            <a:off x="1014480" y="5323324"/>
            <a:ext cx="9761096" cy="116955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2. Are they reasonable about what job they are ready for?</a:t>
            </a:r>
          </a:p>
        </p:txBody>
      </p:sp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3EF75E5-7D20-8708-A7CB-2DEF76E3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12" y="2372345"/>
            <a:ext cx="3790233" cy="2409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CB9F15-ACEE-C13E-DEEB-4E4894541C8A}"/>
              </a:ext>
            </a:extLst>
          </p:cNvPr>
          <p:cNvSpPr txBox="1"/>
          <p:nvPr/>
        </p:nvSpPr>
        <p:spPr>
          <a:xfrm>
            <a:off x="1140136" y="1985441"/>
            <a:ext cx="5106646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SPECS</a:t>
            </a:r>
          </a:p>
        </p:txBody>
      </p:sp>
    </p:spTree>
    <p:extLst>
      <p:ext uri="{BB962C8B-B14F-4D97-AF65-F5344CB8AC3E}">
        <p14:creationId xmlns:p14="http://schemas.microsoft.com/office/powerpoint/2010/main" val="155583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405</Words>
  <Application>Microsoft Macintosh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Arial Rounded MT Bold</vt:lpstr>
      <vt:lpstr>Century Gothic</vt:lpstr>
      <vt:lpstr>Comic Sans MS</vt:lpstr>
      <vt:lpstr>Office Theme</vt:lpstr>
      <vt:lpstr>Job Order Centric in a Candidate Driven Market:  DEMS AHA MOMENT!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  <vt:lpstr>JOB ORDER CENTRIC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73</cp:revision>
  <dcterms:created xsi:type="dcterms:W3CDTF">2024-08-12T10:45:38Z</dcterms:created>
  <dcterms:modified xsi:type="dcterms:W3CDTF">2024-08-15T10:31:22Z</dcterms:modified>
</cp:coreProperties>
</file>