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20"/>
  </p:notesMasterIdLst>
  <p:sldIdLst>
    <p:sldId id="507" r:id="rId2"/>
    <p:sldId id="513" r:id="rId3"/>
    <p:sldId id="531" r:id="rId4"/>
    <p:sldId id="548" r:id="rId5"/>
    <p:sldId id="532" r:id="rId6"/>
    <p:sldId id="533" r:id="rId7"/>
    <p:sldId id="535" r:id="rId8"/>
    <p:sldId id="536" r:id="rId9"/>
    <p:sldId id="537" r:id="rId10"/>
    <p:sldId id="538" r:id="rId11"/>
    <p:sldId id="539" r:id="rId12"/>
    <p:sldId id="540" r:id="rId13"/>
    <p:sldId id="541" r:id="rId14"/>
    <p:sldId id="542" r:id="rId15"/>
    <p:sldId id="544" r:id="rId16"/>
    <p:sldId id="545" r:id="rId17"/>
    <p:sldId id="546" r:id="rId18"/>
    <p:sldId id="547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78" autoAdjust="0"/>
    <p:restoredTop sz="94660"/>
  </p:normalViewPr>
  <p:slideViewPr>
    <p:cSldViewPr snapToObjects="1">
      <p:cViewPr varScale="1">
        <p:scale>
          <a:sx n="47" d="100"/>
          <a:sy n="47" d="100"/>
        </p:scale>
        <p:origin x="216" y="1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8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91D1F-BA7B-3643-AB88-93C204E54714}" type="datetimeFigureOut">
              <a:rPr lang="en-US" smtClean="0"/>
              <a:pPr/>
              <a:t>6/3/24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71BF-00DC-8149-BDD3-534AE6C4C1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1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A71BF-00DC-8149-BDD3-534AE6C4C1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E3AF9-380B-FC49-A0E7-499F75CF42AF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8FE49-E975-734D-9DA0-2301E44CDA1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FB065F-65AA-3645-A507-B156FF2E7F66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ED686-5B0E-7C49-8E5A-67C36EC9962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2AA1A-FEF5-AC4C-9117-172E6CFBED6F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1AB15-DF22-1147-AE37-042B550523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1715E-1305-0A46-B92D-B0736CBADECB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66289-1DB9-8E4E-81B0-C9E0536028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CC9B6-AEC8-B341-8FF7-27A8D71AA88D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DA1FE-CC79-E14D-8B13-F014C81AC6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6AEEAB-28D0-8044-A860-5A5196A2D9E2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34C3E-DC4C-0F48-8712-B4D0C69427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63621C-8046-9744-B618-2DF0F60D6ABC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394D0-3BD9-F547-B5DE-2A1F459008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7337A7-E7CB-1D48-A8DD-A687A46869F3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84B7D-8AD3-4F4B-995D-A5E11B681D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4BBB5B-3B43-FC4D-AABF-0451ADCCFDFF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E09C6-8EA8-774F-8A8F-ED4C065D9A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40C97-4964-F742-9762-1B795D49BA44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976E2-15D6-7644-BC06-F9B969B86C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6D080-DE3B-3743-ADD3-CE69FB6E9284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DFBF8-6C23-1042-939F-28CECFB381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6/3/24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6052" y="593563"/>
            <a:ext cx="5076428" cy="6264437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4152000" y="1862504"/>
            <a:ext cx="4380439" cy="3625824"/>
          </a:xfrm>
          <a:prstGeom prst="rect">
            <a:avLst/>
          </a:prstGeom>
          <a:ln w="38100" cmpd="sng">
            <a:noFill/>
            <a:bevel/>
          </a:ln>
        </p:spPr>
        <p:txBody>
          <a:bodyPr anchor="ctr">
            <a:no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200" b="1" dirty="0">
                <a:latin typeface="+mj-lt"/>
                <a:ea typeface="+mn-ea"/>
                <a:cs typeface="Chalkduster"/>
              </a:rPr>
              <a:t>Working Higher Level Jobs: </a:t>
            </a:r>
            <a:r>
              <a:rPr lang="en-US" sz="4200" b="1" i="1" dirty="0">
                <a:latin typeface="+mj-lt"/>
                <a:ea typeface="+mn-ea"/>
                <a:cs typeface="Chalkduster"/>
              </a:rPr>
              <a:t>Myths, Methods, and Mindset</a:t>
            </a:r>
            <a:endParaRPr lang="en-US" sz="4200" i="1" dirty="0">
              <a:latin typeface="+mj-lt"/>
              <a:ea typeface="+mn-ea"/>
              <a:cs typeface="Chalkduster"/>
            </a:endParaRPr>
          </a:p>
        </p:txBody>
      </p:sp>
      <p:pic>
        <p:nvPicPr>
          <p:cNvPr id="10" name="Picture 9" descr="image01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100731"/>
            <a:ext cx="4272636" cy="1268941"/>
          </a:xfrm>
          <a:prstGeom prst="rect">
            <a:avLst/>
          </a:prstGeom>
        </p:spPr>
      </p:pic>
      <p:pic>
        <p:nvPicPr>
          <p:cNvPr id="3" name="Picture 2" descr="A person standing on a stack of coins&#10;&#10;Description automatically generated">
            <a:extLst>
              <a:ext uri="{FF2B5EF4-FFF2-40B4-BE49-F238E27FC236}">
                <a16:creationId xmlns:a16="http://schemas.microsoft.com/office/drawing/2014/main" id="{8E60FAF4-42B6-826B-3107-677996554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723" y="1556792"/>
            <a:ext cx="3711254" cy="42484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677861" y="1524000"/>
            <a:ext cx="7856539" cy="13289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The 3 Components of the MPC call at higher levels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7" name="Title 9"/>
          <p:cNvSpPr txBox="1">
            <a:spLocks/>
          </p:cNvSpPr>
          <p:nvPr/>
        </p:nvSpPr>
        <p:spPr>
          <a:xfrm>
            <a:off x="1403648" y="3035916"/>
            <a:ext cx="6192688" cy="108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I’m calling you specifically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1372264" y="4277967"/>
            <a:ext cx="6192688" cy="108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The call is confidential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1403648" y="5550195"/>
            <a:ext cx="6192688" cy="1089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It is Time Sensitive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838200" y="1345826"/>
            <a:ext cx="7467600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The Targeted Voice Mail Script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304799" y="2276872"/>
            <a:ext cx="8626474" cy="4276328"/>
          </a:xfrm>
          <a:prstGeom prst="wedgeRoundRectCallout">
            <a:avLst>
              <a:gd name="adj1" fmla="val -26526"/>
              <a:gd name="adj2" fmla="val 4635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/>
                <a:cs typeface="Comic Sans MS"/>
              </a:rPr>
              <a:t>INTRO, then</a:t>
            </a:r>
            <a:r>
              <a:rPr lang="en-US" sz="2800" b="1" dirty="0">
                <a:solidFill>
                  <a:srgbClr val="000000"/>
                </a:solidFill>
                <a:latin typeface="Comic Sans MS"/>
                <a:cs typeface="Comic Sans MS"/>
              </a:rPr>
              <a:t>…I manage the careers of a select group of [</a:t>
            </a:r>
            <a:r>
              <a:rPr lang="en-US" sz="2800" b="1" dirty="0">
                <a:solidFill>
                  <a:srgbClr val="FF0000"/>
                </a:solidFill>
                <a:latin typeface="Comic Sans MS"/>
                <a:cs typeface="Comic Sans MS"/>
              </a:rPr>
              <a:t>XXX</a:t>
            </a:r>
            <a:r>
              <a:rPr lang="en-US" sz="2800" b="1" dirty="0">
                <a:solidFill>
                  <a:srgbClr val="000000"/>
                </a:solidFill>
                <a:latin typeface="Comic Sans MS"/>
                <a:cs typeface="Comic Sans MS"/>
              </a:rPr>
              <a:t>] and when I agree to work with them, I demand 2 things. An impressive track record that I can measure, and a short list of companies they know their experience can benefit. One of them specifically asked me to approach you. Call me back so I can disclose their identity and tell you more.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914400" y="1600200"/>
            <a:ext cx="7467600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The Transparency Script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465666" y="2590800"/>
            <a:ext cx="8210789" cy="3358480"/>
          </a:xfrm>
          <a:prstGeom prst="wedgeRoundRectCallout">
            <a:avLst>
              <a:gd name="adj1" fmla="val -35540"/>
              <a:gd name="adj2" fmla="val 6760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We’re talking about a candidate in your industry who at his current job [</a:t>
            </a:r>
            <a:r>
              <a:rPr lang="en-US" sz="3200" b="1" i="1" dirty="0">
                <a:solidFill>
                  <a:srgbClr val="FF0000"/>
                </a:solidFill>
                <a:latin typeface="Comic Sans MS"/>
                <a:cs typeface="Comic Sans MS"/>
              </a:rPr>
              <a:t>XXXXX</a:t>
            </a:r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]. Now, you’re no doubt saying, if he’s so good why is he looking? Well, it’s a fair question and a great story. Call me and I’ll fill you in.</a:t>
            </a:r>
          </a:p>
          <a:p>
            <a:pPr algn="ctr"/>
            <a:endParaRPr lang="en-US" sz="32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1981200" y="1524000"/>
            <a:ext cx="5410200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i="1" dirty="0">
                <a:solidFill>
                  <a:srgbClr val="000000"/>
                </a:solidFill>
              </a:rPr>
              <a:t>Move your Cheese!</a:t>
            </a:r>
            <a:endParaRPr kumimoji="0" lang="en-US" sz="35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2590800"/>
            <a:ext cx="3505200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dirty="0">
                <a:solidFill>
                  <a:srgbClr val="000000"/>
                </a:solidFill>
              </a:rPr>
              <a:t>Stop saying…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9" name="Picture 8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276850"/>
            <a:ext cx="846668" cy="838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3" name="Rounded Rectangular Callout 12"/>
          <p:cNvSpPr/>
          <p:nvPr/>
        </p:nvSpPr>
        <p:spPr>
          <a:xfrm>
            <a:off x="1597089" y="3810000"/>
            <a:ext cx="2963333" cy="1066800"/>
          </a:xfrm>
          <a:prstGeom prst="wedgeRoundRectCallout">
            <a:avLst>
              <a:gd name="adj1" fmla="val -62366"/>
              <a:gd name="adj2" fmla="val 9523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700" b="1" i="1" dirty="0">
                <a:solidFill>
                  <a:srgbClr val="000000"/>
                </a:solidFill>
                <a:latin typeface="Comic Sans MS"/>
                <a:cs typeface="Comic Sans MS"/>
              </a:rPr>
              <a:t>Do you have any vacancies?</a:t>
            </a:r>
          </a:p>
          <a:p>
            <a:pPr algn="ctr"/>
            <a:endParaRPr lang="en-US" sz="17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445129" y="3695700"/>
            <a:ext cx="939797" cy="1295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700" b="1" dirty="0">
                <a:solidFill>
                  <a:srgbClr val="FF0000"/>
                </a:solidFill>
                <a:latin typeface="Arial Black"/>
                <a:ea typeface="+mj-ea"/>
                <a:cs typeface="Arial Black"/>
              </a:rPr>
              <a:t>X</a:t>
            </a:r>
            <a:endParaRPr kumimoji="0" lang="en-US" sz="7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>
            <a:off x="4984748" y="3657600"/>
            <a:ext cx="3505200" cy="11620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dirty="0">
                <a:solidFill>
                  <a:srgbClr val="000000"/>
                </a:solidFill>
              </a:rPr>
              <a:t>Here’s what you DO say…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838200" y="1345826"/>
            <a:ext cx="7467600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The Opportunistic Hiring Script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304798" y="2132478"/>
            <a:ext cx="8626475" cy="4248850"/>
          </a:xfrm>
          <a:prstGeom prst="wedgeRoundRectCallout">
            <a:avLst>
              <a:gd name="adj1" fmla="val -41181"/>
              <a:gd name="adj2" fmla="val 6042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600" b="1" i="1" dirty="0">
                <a:solidFill>
                  <a:srgbClr val="000000"/>
                </a:solidFill>
                <a:latin typeface="Comic Sans MS"/>
                <a:cs typeface="Comic Sans MS"/>
              </a:rPr>
              <a:t>In this market, some companies are confident enough to hire opportunistically. I can create trust with your competitors most talented people, and they can transform your company, even in a tough market.</a:t>
            </a:r>
          </a:p>
          <a:p>
            <a:pPr algn="ctr"/>
            <a:endParaRPr lang="en-US" sz="17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914400" y="1600200"/>
            <a:ext cx="7467600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The “Challenge Me” Script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304799" y="2590800"/>
            <a:ext cx="3187081" cy="3646512"/>
          </a:xfrm>
          <a:prstGeom prst="wedgeRoundRectCallout">
            <a:avLst>
              <a:gd name="adj1" fmla="val -34735"/>
              <a:gd name="adj2" fmla="val 4304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A lot of my clients GET that this may be the hardest possible time to recruit the best people…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707904" y="2590800"/>
            <a:ext cx="5223370" cy="3962400"/>
          </a:xfrm>
          <a:prstGeom prst="wedgeRoundRectCallout">
            <a:avLst>
              <a:gd name="adj1" fmla="val -30038"/>
              <a:gd name="adj2" fmla="val 448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What type of person, sitting in your competitor right now could I bring to you where you would say to me, even in this market, I have to hire someone like that? Who is that person? Challenge me!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914400" y="1447800"/>
            <a:ext cx="7467600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Recommended Reading: Nudge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1" y="2362200"/>
            <a:ext cx="3280194" cy="37927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914400" y="1600200"/>
            <a:ext cx="7467600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The “Pose a Problem” Script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2" name="Picture 11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9640" y="5517232"/>
            <a:ext cx="846668" cy="838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4" name="Rounded Rectangular Callout 13"/>
          <p:cNvSpPr/>
          <p:nvPr/>
        </p:nvSpPr>
        <p:spPr>
          <a:xfrm>
            <a:off x="304799" y="2420888"/>
            <a:ext cx="3131609" cy="4132312"/>
          </a:xfrm>
          <a:prstGeom prst="wedgeRoundRectCallout">
            <a:avLst>
              <a:gd name="adj1" fmla="val 74481"/>
              <a:gd name="adj2" fmla="val 67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When I’m not talking to you, I am talking to your competition, companies like X and Y, and what I’m hearing is…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>
            <a:off x="3696703" y="2884160"/>
            <a:ext cx="2271186" cy="1447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POSE A PROBLEM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228184" y="2819400"/>
            <a:ext cx="2474490" cy="2438400"/>
          </a:xfrm>
          <a:prstGeom prst="wedgeRoundRectCallout">
            <a:avLst>
              <a:gd name="adj1" fmla="val -68648"/>
              <a:gd name="adj2" fmla="val 785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…Has that been your problem as well?</a:t>
            </a:r>
          </a:p>
          <a:p>
            <a:pPr algn="ctr"/>
            <a:endParaRPr lang="en-US" sz="17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1943099" y="1524000"/>
            <a:ext cx="5562600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Some additional tips…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800" y="2362200"/>
            <a:ext cx="3809998" cy="990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1. Call them EARLY!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304800" y="3505200"/>
            <a:ext cx="3809998" cy="157998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2. The best marketing is your own good work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8" name="Title 9"/>
          <p:cNvSpPr txBox="1">
            <a:spLocks/>
          </p:cNvSpPr>
          <p:nvPr/>
        </p:nvSpPr>
        <p:spPr>
          <a:xfrm>
            <a:off x="304799" y="5211496"/>
            <a:ext cx="3809998" cy="9334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3. The writer's ego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9" name="Title 9"/>
          <p:cNvSpPr txBox="1">
            <a:spLocks/>
          </p:cNvSpPr>
          <p:nvPr/>
        </p:nvSpPr>
        <p:spPr>
          <a:xfrm>
            <a:off x="4274701" y="2362200"/>
            <a:ext cx="4575298" cy="7971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4. Philanthropists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0" name="Title 9"/>
          <p:cNvSpPr txBox="1">
            <a:spLocks/>
          </p:cNvSpPr>
          <p:nvPr/>
        </p:nvSpPr>
        <p:spPr>
          <a:xfrm>
            <a:off x="4263903" y="4237922"/>
            <a:ext cx="4575298" cy="109607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6. Call failed companies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1" name="Title 9"/>
          <p:cNvSpPr txBox="1">
            <a:spLocks/>
          </p:cNvSpPr>
          <p:nvPr/>
        </p:nvSpPr>
        <p:spPr>
          <a:xfrm>
            <a:off x="4263903" y="5551998"/>
            <a:ext cx="4575298" cy="109607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7. The “Feel Good” Call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B35E05C2-DAD7-0D7C-18AF-239A36F4B2FB}"/>
              </a:ext>
            </a:extLst>
          </p:cNvPr>
          <p:cNvSpPr txBox="1">
            <a:spLocks/>
          </p:cNvSpPr>
          <p:nvPr/>
        </p:nvSpPr>
        <p:spPr>
          <a:xfrm>
            <a:off x="4274701" y="3272737"/>
            <a:ext cx="4575298" cy="82055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5. Upgrading Rebuttal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2019299" y="1384487"/>
            <a:ext cx="5105401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700" b="1" dirty="0">
                <a:solidFill>
                  <a:srgbClr val="000000"/>
                </a:solidFill>
              </a:rPr>
              <a:t>Ask Dem</a:t>
            </a:r>
            <a:endParaRPr kumimoji="0" lang="en-US" sz="3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0" y="2209800"/>
            <a:ext cx="9143999" cy="4648200"/>
          </a:xfrm>
          <a:prstGeom prst="wedgeRoundRectCallout">
            <a:avLst>
              <a:gd name="adj1" fmla="val -49925"/>
              <a:gd name="adj2" fmla="val 1516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00" b="1" i="1" dirty="0">
                <a:solidFill>
                  <a:srgbClr val="000000"/>
                </a:solidFill>
                <a:latin typeface="Comic Sans MS"/>
                <a:cs typeface="Comic Sans MS"/>
              </a:rPr>
              <a:t>“I want to do something different this year. I want to hit the home run, not hide as the market is changing. I am sick of hearing that it is so tough out there. I have worked high-end finance and mid level management. In my efforts the last 3 years I have built relationships with many CEO’s, MDs, and Directors. My question is, how do I market to them, and who do I contact in order to do this”?</a:t>
            </a:r>
            <a:endParaRPr lang="en-US" sz="2900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143000" y="1352550"/>
            <a:ext cx="7010399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000000"/>
                </a:solidFill>
              </a:rPr>
              <a:t>Lifestyles of the Rich and Famous Recruiter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35" y="2155091"/>
            <a:ext cx="3591352" cy="26797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8" name="Picture 7" descr="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384" y="2145926"/>
            <a:ext cx="3742237" cy="26888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590" y="3962400"/>
            <a:ext cx="4248912" cy="2590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143000" y="1352550"/>
            <a:ext cx="7010399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000000"/>
                </a:solidFill>
              </a:rPr>
              <a:t>Lifestyles of the Rich and Famous Recruiter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450" y="2133600"/>
            <a:ext cx="2971801" cy="19661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460" y="2133600"/>
            <a:ext cx="2990740" cy="19661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4" name="Picture 13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8450" y="4267199"/>
            <a:ext cx="2971801" cy="20423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5" name="Picture 14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5460" y="4267198"/>
            <a:ext cx="2990740" cy="20423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534401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304799" y="1352550"/>
            <a:ext cx="8534401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0000"/>
                </a:solidFill>
              </a:rPr>
              <a:t>The TRUTH about Working Higher Levels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04799" y="2162320"/>
            <a:ext cx="3886202" cy="5495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1. The process is slower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304799" y="2892944"/>
            <a:ext cx="3886201" cy="91705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2. You must allow for more closing variables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3991120"/>
            <a:ext cx="3886200" cy="145053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3. Less activity makes any non-starter devastating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304799" y="5661116"/>
            <a:ext cx="3886201" cy="119688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4. Their career investment increases the fear of change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4410681" y="2176175"/>
            <a:ext cx="4411216" cy="5495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5. They will drain your day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4387730" y="2963229"/>
            <a:ext cx="4411216" cy="138761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6. The companies are harder to control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4E26D8CF-E9CC-A7F2-BE9C-1F3577B5135E}"/>
              </a:ext>
            </a:extLst>
          </p:cNvPr>
          <p:cNvSpPr txBox="1">
            <a:spLocks/>
          </p:cNvSpPr>
          <p:nvPr/>
        </p:nvSpPr>
        <p:spPr>
          <a:xfrm>
            <a:off x="4387730" y="4716387"/>
            <a:ext cx="4411216" cy="138761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7. The Level of Knowledge Management about your candidate MUST be higher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2378968" y="1387475"/>
            <a:ext cx="4386063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Don’t do this if…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04799" y="2160141"/>
            <a:ext cx="4133179" cy="10783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1. You’re tired and want a short cut.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4788024" y="2160141"/>
            <a:ext cx="3657599" cy="10783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2. You’re in a slump.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799" y="3501008"/>
            <a:ext cx="4133179" cy="1440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3. You are an “Internet Recruiter”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4788024" y="3475608"/>
            <a:ext cx="3657599" cy="1440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4. You are a Generalist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304799" y="5085184"/>
            <a:ext cx="8140824" cy="146801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STICK TO YOUR CORE AND OUTWORK THE MARKET!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304799" y="2819400"/>
            <a:ext cx="5105401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3000" b="1" dirty="0">
                <a:solidFill>
                  <a:srgbClr val="000000"/>
                </a:solidFill>
              </a:rPr>
              <a:t>Office Expectations Daily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2285998" y="1524000"/>
            <a:ext cx="4495802" cy="838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From a top Manager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677861" y="3752850"/>
            <a:ext cx="3216274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125 to 175 Dials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1295400" y="4381500"/>
            <a:ext cx="3216274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1 Sendout a day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1752600" y="5010150"/>
            <a:ext cx="3216274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1 Job Order a day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>
            <a:off x="2285998" y="5638800"/>
            <a:ext cx="3216274" cy="628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4.5 hrs on the phone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219699" y="3752848"/>
            <a:ext cx="3124201" cy="1409701"/>
          </a:xfrm>
          <a:prstGeom prst="wedgeRoundRectCallout">
            <a:avLst>
              <a:gd name="adj1" fmla="val 53559"/>
              <a:gd name="adj2" fmla="val 10827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i="1" dirty="0">
                <a:solidFill>
                  <a:srgbClr val="000000"/>
                </a:solidFill>
                <a:latin typeface="Comic Sans MS"/>
                <a:cs typeface="Comic Sans MS"/>
              </a:rPr>
              <a:t>My consultants are on the phone by 7am every morning.</a:t>
            </a:r>
            <a:endParaRPr lang="en-US" sz="23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04799" y="1524000"/>
            <a:ext cx="8626475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How do people get higher level jobs?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304799" y="2362200"/>
            <a:ext cx="4267201" cy="114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1. The client became a candidate and gave me leads.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8" name="Title 9"/>
          <p:cNvSpPr txBox="1">
            <a:spLocks/>
          </p:cNvSpPr>
          <p:nvPr/>
        </p:nvSpPr>
        <p:spPr>
          <a:xfrm>
            <a:off x="299899" y="3629445"/>
            <a:ext cx="4267201" cy="1295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2. The candidate told me that he heard his boss was leaving.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9" name="Title 9"/>
          <p:cNvSpPr txBox="1">
            <a:spLocks/>
          </p:cNvSpPr>
          <p:nvPr/>
        </p:nvSpPr>
        <p:spPr>
          <a:xfrm>
            <a:off x="304800" y="5166320"/>
            <a:ext cx="4267200" cy="114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3. The client didn’t think we worked at higher levels.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0" name="Title 9"/>
          <p:cNvSpPr txBox="1">
            <a:spLocks/>
          </p:cNvSpPr>
          <p:nvPr/>
        </p:nvSpPr>
        <p:spPr>
          <a:xfrm>
            <a:off x="4724399" y="2362200"/>
            <a:ext cx="4114802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4. The client was interviewing for another position.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1" name="Title 9"/>
          <p:cNvSpPr txBox="1">
            <a:spLocks/>
          </p:cNvSpPr>
          <p:nvPr/>
        </p:nvSpPr>
        <p:spPr>
          <a:xfrm>
            <a:off x="4724399" y="3752850"/>
            <a:ext cx="4114802" cy="114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5.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2" name="Title 9"/>
          <p:cNvSpPr txBox="1">
            <a:spLocks/>
          </p:cNvSpPr>
          <p:nvPr/>
        </p:nvSpPr>
        <p:spPr>
          <a:xfrm>
            <a:off x="4759458" y="5166320"/>
            <a:ext cx="4114802" cy="114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</a:rPr>
              <a:t>6. I marketed a higher-level candidate.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5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Elephant Hunting</a:t>
            </a:r>
            <a:endParaRPr lang="en-US" sz="51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677861" y="1524000"/>
            <a:ext cx="7856539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rgbClr val="000000"/>
                </a:solidFill>
              </a:rPr>
              <a:t>What’s wrong with my Script?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467545" y="2362200"/>
            <a:ext cx="3384376" cy="1600200"/>
          </a:xfrm>
          <a:prstGeom prst="wedgeRoundRectCallout">
            <a:avLst>
              <a:gd name="adj1" fmla="val -60267"/>
              <a:gd name="adj2" fmla="val 5156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I’m hearing the same thing from every recruiter.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1006474" y="4191000"/>
            <a:ext cx="2270126" cy="750168"/>
          </a:xfrm>
          <a:prstGeom prst="wedgeRoundRectCallout">
            <a:avLst>
              <a:gd name="adj1" fmla="val -72991"/>
              <a:gd name="adj2" fmla="val 2888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I’m cynical.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1006474" y="5224181"/>
            <a:ext cx="2270126" cy="1051863"/>
          </a:xfrm>
          <a:prstGeom prst="wedgeRoundRectCallout">
            <a:avLst>
              <a:gd name="adj1" fmla="val -75230"/>
              <a:gd name="adj2" fmla="val -44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I’m suspicious.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7" name="Title 9"/>
          <p:cNvSpPr txBox="1">
            <a:spLocks/>
          </p:cNvSpPr>
          <p:nvPr/>
        </p:nvSpPr>
        <p:spPr>
          <a:xfrm>
            <a:off x="4191000" y="2387009"/>
            <a:ext cx="4283075" cy="18039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At lower levels, the goal of the MPC call is to get a Job Order.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3" name="Title 9"/>
          <p:cNvSpPr txBox="1">
            <a:spLocks/>
          </p:cNvSpPr>
          <p:nvPr/>
        </p:nvSpPr>
        <p:spPr>
          <a:xfrm>
            <a:off x="4191000" y="4470991"/>
            <a:ext cx="4283075" cy="16862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At higher levels, the MPC call is a Targeted call.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42771</TotalTime>
  <Words>800</Words>
  <Application>Microsoft Macintosh PowerPoint</Application>
  <PresentationFormat>On-screen Show (4:3)</PresentationFormat>
  <Paragraphs>90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Comic Sans MS</vt:lpstr>
      <vt:lpstr>News Gothic MT</vt:lpstr>
      <vt:lpstr>Perpetua</vt:lpstr>
      <vt:lpstr>Wingdings 2</vt:lpstr>
      <vt:lpstr>Breeze</vt:lpstr>
      <vt:lpstr>PowerPoint Presentation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  <vt:lpstr>Elephant Hunting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Training &amp; Mentoring for the SA Staffing Industry</dc:title>
  <dc:subject/>
  <dc:creator>Demitri Tambourlas</dc:creator>
  <cp:keywords/>
  <dc:description/>
  <cp:lastModifiedBy>Kelly Tambourlas</cp:lastModifiedBy>
  <cp:revision>578</cp:revision>
  <dcterms:created xsi:type="dcterms:W3CDTF">2013-05-22T16:29:52Z</dcterms:created>
  <dcterms:modified xsi:type="dcterms:W3CDTF">2024-06-03T11:34:33Z</dcterms:modified>
  <cp:category/>
</cp:coreProperties>
</file>