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6" r:id="rId19"/>
    <p:sldId id="295" r:id="rId20"/>
    <p:sldId id="294" r:id="rId21"/>
    <p:sldId id="297" r:id="rId22"/>
    <p:sldId id="29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03"/>
    <p:restoredTop sz="94577"/>
  </p:normalViewPr>
  <p:slideViewPr>
    <p:cSldViewPr snapToGrid="0">
      <p:cViewPr varScale="1">
        <p:scale>
          <a:sx n="79" d="100"/>
          <a:sy n="79" d="100"/>
        </p:scale>
        <p:origin x="232"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335E-5058-22E8-C739-EF8F1CA219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43C77F-B7AA-A68C-3E9A-CA81CF34B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F2B74B-1FFE-80AB-0303-6203E54BB023}"/>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544DAF2F-5D95-91CA-060B-2C24BCF7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F131-AD38-4868-6B09-9CD9CCAEBD25}"/>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259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05-9716-4870-A7C7-861103EB1B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0D734E-6D17-5E4A-75A1-484809A2CD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675272-18E5-25E3-FE18-BAE3CA366A5D}"/>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058AA825-CFB7-E4B8-2F55-68A709E7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A493-EB84-71F4-6FA4-DD5F9477F6EF}"/>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4692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20DD-3AA6-CEA9-6871-9D98D28642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8B676-B4C5-625A-9FE3-0DEA8228A8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FDA74-B129-997A-1722-C481BC1FF786}"/>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438BF428-781C-8CFD-0CA0-51AA611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DA2A-937E-EC33-2852-86EB5E2C125A}"/>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42764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EA5-B659-666D-B76F-22A3B4E414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B19332-0068-7D6A-8BA4-58FD01BDB3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1C3DC-5FF8-BFB6-CA6D-4183B3C7DDB7}"/>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CAEA0855-D6D5-FE39-3C7E-7DC7263C9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98D3D-9B61-D3F1-F81F-43451DD2211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691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5B36-949A-09E8-3D23-51EEF89FB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0E12A8-9398-5960-A806-270FE0685C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AC4AC-E30A-6C4A-A014-E2FD63ED0E0F}"/>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2C57685B-B41D-556B-419B-324293539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52CC9-1883-B3DC-7D81-9B958AA02B94}"/>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1286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161E-7F71-FD35-21C2-F4804D3228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6B570-716C-EF55-D306-C39C08D8E9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3AE8B2-EE90-9AED-59FB-78C11709DA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2A995-F0F1-916D-4CEC-E29B78637923}"/>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6" name="Footer Placeholder 5">
            <a:extLst>
              <a:ext uri="{FF2B5EF4-FFF2-40B4-BE49-F238E27FC236}">
                <a16:creationId xmlns:a16="http://schemas.microsoft.com/office/drawing/2014/main" id="{4073D475-DD0E-C41D-ECB5-9FD1A4B4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45F3D-4404-E541-A6D7-DD5ECAEFA9D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6482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DA-7063-AF8A-21EC-5186733138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9F423-EF3E-C50E-0ECC-D3A9BA2BC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099F3-B185-A1AC-5923-445404E610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17ABE1-4F61-0E3E-AA72-3E7C2E9C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5DD44-CD3A-C812-E373-105EEF0AC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EB5F1-C473-0CDB-CEF4-7DEC167CFFA6}"/>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8" name="Footer Placeholder 7">
            <a:extLst>
              <a:ext uri="{FF2B5EF4-FFF2-40B4-BE49-F238E27FC236}">
                <a16:creationId xmlns:a16="http://schemas.microsoft.com/office/drawing/2014/main" id="{64C982EE-7F04-9256-95FA-08C4E994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41536-0B5F-3124-60AD-A6896C10E260}"/>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5675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09F-8FFA-2C28-4664-4923275DE9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8C28FC-267D-88C0-C074-E5350EB93B94}"/>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4" name="Footer Placeholder 3">
            <a:extLst>
              <a:ext uri="{FF2B5EF4-FFF2-40B4-BE49-F238E27FC236}">
                <a16:creationId xmlns:a16="http://schemas.microsoft.com/office/drawing/2014/main" id="{B1F4D728-3C75-9222-1BF6-995805821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172EF-FC91-0400-FE24-5B70536A78E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069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8F2C-09C6-A6FA-200E-A5A0D60A3192}"/>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3" name="Footer Placeholder 2">
            <a:extLst>
              <a:ext uri="{FF2B5EF4-FFF2-40B4-BE49-F238E27FC236}">
                <a16:creationId xmlns:a16="http://schemas.microsoft.com/office/drawing/2014/main" id="{23672E2A-401E-79B2-2AB2-06E83E26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3A428-4929-C932-E396-E2129B7482CB}"/>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513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CD7-35B7-8212-20E4-FBE169AAB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B746B-C8CA-00E5-41B1-6BD78B51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3862B-5A06-8176-84F6-0AE20713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F2FC3-4CA8-4D5C-EB2B-637399D1D7D2}"/>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6" name="Footer Placeholder 5">
            <a:extLst>
              <a:ext uri="{FF2B5EF4-FFF2-40B4-BE49-F238E27FC236}">
                <a16:creationId xmlns:a16="http://schemas.microsoft.com/office/drawing/2014/main" id="{6AA101CC-13DC-6036-5CBB-D12F9AAF5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51EE-E714-9D65-E7F3-9628BEB58206}"/>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94916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0A1-466A-0673-6F93-B53E7844C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756BB8-6C83-AC5E-C096-A998D65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CDA7E-325C-C121-4F57-7EF379FEE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5E0DB-14C5-493F-6BF6-C03653656C55}"/>
              </a:ext>
            </a:extLst>
          </p:cNvPr>
          <p:cNvSpPr>
            <a:spLocks noGrp="1"/>
          </p:cNvSpPr>
          <p:nvPr>
            <p:ph type="dt" sz="half" idx="10"/>
          </p:nvPr>
        </p:nvSpPr>
        <p:spPr/>
        <p:txBody>
          <a:bodyPr/>
          <a:lstStyle/>
          <a:p>
            <a:fld id="{396414DD-D40B-3446-B690-84515C872602}" type="datetimeFigureOut">
              <a:rPr lang="en-US" smtClean="0"/>
              <a:t>12/4/24</a:t>
            </a:fld>
            <a:endParaRPr lang="en-US"/>
          </a:p>
        </p:txBody>
      </p:sp>
      <p:sp>
        <p:nvSpPr>
          <p:cNvPr id="6" name="Footer Placeholder 5">
            <a:extLst>
              <a:ext uri="{FF2B5EF4-FFF2-40B4-BE49-F238E27FC236}">
                <a16:creationId xmlns:a16="http://schemas.microsoft.com/office/drawing/2014/main" id="{84820236-C501-7BA8-C6DD-4E56A26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4358-E892-4642-3AC3-2B847755E7B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1567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0E85A-B524-9494-E735-5D0157B36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6E272-E52B-F810-565E-6EB97FB01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ABBD0-E1D2-2485-9126-EB8D90E0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414DD-D40B-3446-B690-84515C872602}" type="datetimeFigureOut">
              <a:rPr lang="en-US" smtClean="0"/>
              <a:t>12/4/24</a:t>
            </a:fld>
            <a:endParaRPr lang="en-US"/>
          </a:p>
        </p:txBody>
      </p:sp>
      <p:sp>
        <p:nvSpPr>
          <p:cNvPr id="5" name="Footer Placeholder 4">
            <a:extLst>
              <a:ext uri="{FF2B5EF4-FFF2-40B4-BE49-F238E27FC236}">
                <a16:creationId xmlns:a16="http://schemas.microsoft.com/office/drawing/2014/main" id="{11D66C3C-A861-C18E-9883-8BE566B4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69A97-E6B2-854E-42AD-92022B58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D8858-8B60-F542-BCDA-53286A0E169D}" type="slidenum">
              <a:rPr lang="en-US" smtClean="0"/>
              <a:t>‹#›</a:t>
            </a:fld>
            <a:endParaRPr lang="en-US"/>
          </a:p>
        </p:txBody>
      </p:sp>
    </p:spTree>
    <p:extLst>
      <p:ext uri="{BB962C8B-B14F-4D97-AF65-F5344CB8AC3E}">
        <p14:creationId xmlns:p14="http://schemas.microsoft.com/office/powerpoint/2010/main" val="64650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9D730-7C33-4EBA-D357-944AC54E6DE2}"/>
              </a:ext>
            </a:extLst>
          </p:cNvPr>
          <p:cNvSpPr>
            <a:spLocks noGrp="1"/>
          </p:cNvSpPr>
          <p:nvPr>
            <p:ph type="ctrTitle"/>
          </p:nvPr>
        </p:nvSpPr>
        <p:spPr>
          <a:xfrm>
            <a:off x="838199" y="624468"/>
            <a:ext cx="6143625" cy="1918010"/>
          </a:xfrm>
          <a:ln w="63500">
            <a:solidFill>
              <a:schemeClr val="bg1"/>
            </a:solidFill>
          </a:ln>
        </p:spPr>
        <p:txBody>
          <a:bodyPr>
            <a:normAutofit fontScale="90000"/>
          </a:bodyPr>
          <a:lstStyle/>
          <a:p>
            <a:r>
              <a:rPr lang="en-US" sz="6700" b="1" dirty="0">
                <a:solidFill>
                  <a:srgbClr val="00B0F0"/>
                </a:solidFill>
                <a:latin typeface="Arial Rounded MT Bold" panose="020F0704030504030204" pitchFamily="34" charset="77"/>
              </a:rPr>
              <a:t>RECRUITER ETHICS</a:t>
            </a:r>
          </a:p>
        </p:txBody>
      </p:sp>
      <p:grpSp>
        <p:nvGrpSpPr>
          <p:cNvPr id="56" name="Group 55">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39CF6895-D7D5-6A7B-B146-EDB9F5618FB2}"/>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BDB8F848-3297-0977-7C55-FC54633111FF}"/>
              </a:ext>
            </a:extLst>
          </p:cNvPr>
          <p:cNvPicPr>
            <a:picLocks noChangeAspect="1"/>
          </p:cNvPicPr>
          <p:nvPr/>
        </p:nvPicPr>
        <p:blipFill>
          <a:blip r:embed="rId4"/>
          <a:stretch>
            <a:fillRect/>
          </a:stretch>
        </p:blipFill>
        <p:spPr>
          <a:xfrm>
            <a:off x="9132891" y="3249483"/>
            <a:ext cx="2235778" cy="2555175"/>
          </a:xfrm>
          <a:prstGeom prst="rect">
            <a:avLst/>
          </a:prstGeom>
        </p:spPr>
      </p:pic>
      <p:pic>
        <p:nvPicPr>
          <p:cNvPr id="1026" name="Picture 2" descr="Ethics in Life and Business - Ethics in ...">
            <a:extLst>
              <a:ext uri="{FF2B5EF4-FFF2-40B4-BE49-F238E27FC236}">
                <a16:creationId xmlns:a16="http://schemas.microsoft.com/office/drawing/2014/main" id="{FC50D8EA-4095-08B1-E067-53BEF4E34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134" y="3043547"/>
            <a:ext cx="4579754" cy="3313383"/>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7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27E3-C810-F2A4-6E1C-42219DC2D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DACB2-398E-C3A6-445C-361E74B87145}"/>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55E9E343-7F4A-7AC8-6E04-0B10DFC5E0FE}"/>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Moral Difference</a:t>
            </a:r>
          </a:p>
        </p:txBody>
      </p:sp>
      <p:graphicFrame>
        <p:nvGraphicFramePr>
          <p:cNvPr id="8" name="Table 7">
            <a:extLst>
              <a:ext uri="{FF2B5EF4-FFF2-40B4-BE49-F238E27FC236}">
                <a16:creationId xmlns:a16="http://schemas.microsoft.com/office/drawing/2014/main" id="{65DB1903-3DBA-1B89-07F2-943378803E15}"/>
              </a:ext>
            </a:extLst>
          </p:cNvPr>
          <p:cNvGraphicFramePr>
            <a:graphicFrameLocks noGrp="1"/>
          </p:cNvGraphicFramePr>
          <p:nvPr>
            <p:extLst>
              <p:ext uri="{D42A27DB-BD31-4B8C-83A1-F6EECF244321}">
                <p14:modId xmlns:p14="http://schemas.microsoft.com/office/powerpoint/2010/main" val="1330395623"/>
              </p:ext>
            </p:extLst>
          </p:nvPr>
        </p:nvGraphicFramePr>
        <p:xfrm>
          <a:off x="838200" y="2948309"/>
          <a:ext cx="4566557" cy="3139440"/>
        </p:xfrm>
        <a:graphic>
          <a:graphicData uri="http://schemas.openxmlformats.org/drawingml/2006/table">
            <a:tbl>
              <a:tblPr firstRow="1" bandRow="1">
                <a:tableStyleId>{5C22544A-7EE6-4342-B048-85BDC9FD1C3A}</a:tableStyleId>
              </a:tblPr>
              <a:tblGrid>
                <a:gridCol w="4566557">
                  <a:extLst>
                    <a:ext uri="{9D8B030D-6E8A-4147-A177-3AD203B41FA5}">
                      <a16:colId xmlns:a16="http://schemas.microsoft.com/office/drawing/2014/main" val="3794578150"/>
                    </a:ext>
                  </a:extLst>
                </a:gridCol>
              </a:tblGrid>
              <a:tr h="2685048">
                <a:tc>
                  <a:txBody>
                    <a:bodyPr/>
                    <a:lstStyle/>
                    <a:p>
                      <a:pPr lvl="0" algn="ctr" defTabSz="914400" fontAlgn="auto">
                        <a:spcAft>
                          <a:spcPts val="0"/>
                        </a:spcAft>
                        <a:defRPr/>
                      </a:pPr>
                      <a:r>
                        <a:rPr lang="en-US" sz="4000" b="1" dirty="0">
                          <a:solidFill>
                            <a:schemeClr val="bg1"/>
                          </a:solidFill>
                          <a:latin typeface="Century Gothic" panose="020B0502020202020204" pitchFamily="34" charset="0"/>
                        </a:rPr>
                        <a:t>The Moral Difference lies not in the EFFECT, but in our INTENTION</a:t>
                      </a:r>
                    </a:p>
                  </a:txBody>
                  <a:tcPr/>
                </a:tc>
                <a:extLst>
                  <a:ext uri="{0D108BD9-81ED-4DB2-BD59-A6C34878D82A}">
                    <a16:rowId xmlns:a16="http://schemas.microsoft.com/office/drawing/2014/main" val="1846379860"/>
                  </a:ext>
                </a:extLst>
              </a:tr>
            </a:tbl>
          </a:graphicData>
        </a:graphic>
      </p:graphicFrame>
      <p:pic>
        <p:nvPicPr>
          <p:cNvPr id="11266" name="Picture 2" descr="Intention Meaning - YouTube">
            <a:extLst>
              <a:ext uri="{FF2B5EF4-FFF2-40B4-BE49-F238E27FC236}">
                <a16:creationId xmlns:a16="http://schemas.microsoft.com/office/drawing/2014/main" id="{F0418A36-A752-101D-EB6D-37782D876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536" y="4671393"/>
            <a:ext cx="3810000" cy="17472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white letter on a blue background&#10;&#10;Description automatically generated">
            <a:extLst>
              <a:ext uri="{FF2B5EF4-FFF2-40B4-BE49-F238E27FC236}">
                <a16:creationId xmlns:a16="http://schemas.microsoft.com/office/drawing/2014/main" id="{B6339E93-30CA-6E20-01DA-13C87F66CF05}"/>
              </a:ext>
            </a:extLst>
          </p:cNvPr>
          <p:cNvPicPr>
            <a:picLocks noChangeAspect="1"/>
          </p:cNvPicPr>
          <p:nvPr/>
        </p:nvPicPr>
        <p:blipFill>
          <a:blip r:embed="rId3"/>
          <a:stretch>
            <a:fillRect/>
          </a:stretch>
        </p:blipFill>
        <p:spPr>
          <a:xfrm>
            <a:off x="6215743" y="3063240"/>
            <a:ext cx="4365587" cy="1325563"/>
          </a:xfrm>
          <a:prstGeom prst="rect">
            <a:avLst/>
          </a:prstGeom>
          <a:ln w="63500">
            <a:solidFill>
              <a:schemeClr val="tx1"/>
            </a:solidFill>
          </a:ln>
        </p:spPr>
      </p:pic>
    </p:spTree>
    <p:extLst>
      <p:ext uri="{BB962C8B-B14F-4D97-AF65-F5344CB8AC3E}">
        <p14:creationId xmlns:p14="http://schemas.microsoft.com/office/powerpoint/2010/main" val="16402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1A87-7BF5-FB37-3BDA-EE45669DA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5F9A8-6A31-569E-C4D7-80E83FD2D06D}"/>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29D61612-D9A2-97DF-6DC5-8D538D7D476C}"/>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Ethics Evolve</a:t>
            </a:r>
          </a:p>
        </p:txBody>
      </p:sp>
      <p:sp>
        <p:nvSpPr>
          <p:cNvPr id="7" name="TextBox 6">
            <a:extLst>
              <a:ext uri="{FF2B5EF4-FFF2-40B4-BE49-F238E27FC236}">
                <a16:creationId xmlns:a16="http://schemas.microsoft.com/office/drawing/2014/main" id="{8640DA06-B3D7-D282-7BCA-3AE8024BAF7F}"/>
              </a:ext>
            </a:extLst>
          </p:cNvPr>
          <p:cNvSpPr txBox="1"/>
          <p:nvPr/>
        </p:nvSpPr>
        <p:spPr>
          <a:xfrm>
            <a:off x="838200" y="3221545"/>
            <a:ext cx="5077030" cy="317009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It was once considered “unethical” to recruit a candidate during the day!</a:t>
            </a:r>
          </a:p>
        </p:txBody>
      </p:sp>
      <p:pic>
        <p:nvPicPr>
          <p:cNvPr id="13314" name="Picture 2" descr="Unethical Behaviors in the Workplace">
            <a:extLst>
              <a:ext uri="{FF2B5EF4-FFF2-40B4-BE49-F238E27FC236}">
                <a16:creationId xmlns:a16="http://schemas.microsoft.com/office/drawing/2014/main" id="{AA325D85-F92B-3B35-FE54-D742E0912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381" y="3429000"/>
            <a:ext cx="4857419" cy="2754711"/>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41D3-3B35-A0C8-E62D-48941D1C1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B6138-7AE8-694C-0EF4-DE9F57454CA4}"/>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612CE2C4-12B8-DFDD-F08E-7D9E5E01BF97}"/>
              </a:ext>
            </a:extLst>
          </p:cNvPr>
          <p:cNvSpPr txBox="1"/>
          <p:nvPr/>
        </p:nvSpPr>
        <p:spPr>
          <a:xfrm>
            <a:off x="859972" y="1913512"/>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DEMsays: What is a Client?</a:t>
            </a:r>
          </a:p>
        </p:txBody>
      </p:sp>
      <p:sp>
        <p:nvSpPr>
          <p:cNvPr id="5" name="TextBox 4">
            <a:extLst>
              <a:ext uri="{FF2B5EF4-FFF2-40B4-BE49-F238E27FC236}">
                <a16:creationId xmlns:a16="http://schemas.microsoft.com/office/drawing/2014/main" id="{716A2AB5-D1F5-13D5-8BA9-140457C3726D}"/>
              </a:ext>
            </a:extLst>
          </p:cNvPr>
          <p:cNvSpPr txBox="1"/>
          <p:nvPr/>
        </p:nvSpPr>
        <p:spPr>
          <a:xfrm>
            <a:off x="859972" y="2844225"/>
            <a:ext cx="4120242" cy="47705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You do repeat business.</a:t>
            </a:r>
          </a:p>
        </p:txBody>
      </p:sp>
      <p:sp>
        <p:nvSpPr>
          <p:cNvPr id="6" name="TextBox 5">
            <a:extLst>
              <a:ext uri="{FF2B5EF4-FFF2-40B4-BE49-F238E27FC236}">
                <a16:creationId xmlns:a16="http://schemas.microsoft.com/office/drawing/2014/main" id="{0F49E9DD-5B30-FCD8-6360-984E1763AA95}"/>
              </a:ext>
            </a:extLst>
          </p:cNvPr>
          <p:cNvSpPr txBox="1"/>
          <p:nvPr/>
        </p:nvSpPr>
        <p:spPr>
          <a:xfrm>
            <a:off x="5181600" y="2971284"/>
            <a:ext cx="3129644" cy="2015936"/>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Regardless of current vacancies, the relationship is inherently ‘ongoing’</a:t>
            </a:r>
          </a:p>
        </p:txBody>
      </p:sp>
      <p:sp>
        <p:nvSpPr>
          <p:cNvPr id="8" name="TextBox 7">
            <a:extLst>
              <a:ext uri="{FF2B5EF4-FFF2-40B4-BE49-F238E27FC236}">
                <a16:creationId xmlns:a16="http://schemas.microsoft.com/office/drawing/2014/main" id="{E73CAD24-9DEC-3D54-A80C-3C5F4F29E967}"/>
              </a:ext>
            </a:extLst>
          </p:cNvPr>
          <p:cNvSpPr txBox="1"/>
          <p:nvPr/>
        </p:nvSpPr>
        <p:spPr>
          <a:xfrm>
            <a:off x="8512630" y="2102130"/>
            <a:ext cx="3162300" cy="2015936"/>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They are in your area of specialization. Not a one time hit and run.</a:t>
            </a:r>
          </a:p>
        </p:txBody>
      </p:sp>
      <p:sp>
        <p:nvSpPr>
          <p:cNvPr id="9" name="TextBox 8">
            <a:extLst>
              <a:ext uri="{FF2B5EF4-FFF2-40B4-BE49-F238E27FC236}">
                <a16:creationId xmlns:a16="http://schemas.microsoft.com/office/drawing/2014/main" id="{E197A44E-85A1-9302-56ED-16BEA41C4C67}"/>
              </a:ext>
            </a:extLst>
          </p:cNvPr>
          <p:cNvSpPr txBox="1"/>
          <p:nvPr/>
        </p:nvSpPr>
        <p:spPr>
          <a:xfrm>
            <a:off x="4523015" y="5246380"/>
            <a:ext cx="4620985" cy="1246495"/>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At least one of those contacts is a decision maker at the senior level.</a:t>
            </a:r>
          </a:p>
        </p:txBody>
      </p:sp>
      <p:sp>
        <p:nvSpPr>
          <p:cNvPr id="10" name="TextBox 9">
            <a:extLst>
              <a:ext uri="{FF2B5EF4-FFF2-40B4-BE49-F238E27FC236}">
                <a16:creationId xmlns:a16="http://schemas.microsoft.com/office/drawing/2014/main" id="{FDCF16BC-F7E6-2D9A-D32F-3DA992A1E478}"/>
              </a:ext>
            </a:extLst>
          </p:cNvPr>
          <p:cNvSpPr txBox="1"/>
          <p:nvPr/>
        </p:nvSpPr>
        <p:spPr>
          <a:xfrm>
            <a:off x="854530" y="3681733"/>
            <a:ext cx="3831770"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The relationship is one of mutual respect.</a:t>
            </a:r>
          </a:p>
        </p:txBody>
      </p:sp>
      <p:sp>
        <p:nvSpPr>
          <p:cNvPr id="11" name="TextBox 10">
            <a:extLst>
              <a:ext uri="{FF2B5EF4-FFF2-40B4-BE49-F238E27FC236}">
                <a16:creationId xmlns:a16="http://schemas.microsoft.com/office/drawing/2014/main" id="{A349DE38-4373-AF82-75AB-50354CA2F1EA}"/>
              </a:ext>
            </a:extLst>
          </p:cNvPr>
          <p:cNvSpPr txBox="1"/>
          <p:nvPr/>
        </p:nvSpPr>
        <p:spPr>
          <a:xfrm>
            <a:off x="838200" y="4849789"/>
            <a:ext cx="3472541" cy="1631216"/>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You have several contacts within the client, not just a friendly voice.</a:t>
            </a:r>
          </a:p>
        </p:txBody>
      </p:sp>
      <p:pic>
        <p:nvPicPr>
          <p:cNvPr id="15362" name="Picture 2" descr="Question Mark icons for free download ...">
            <a:extLst>
              <a:ext uri="{FF2B5EF4-FFF2-40B4-BE49-F238E27FC236}">
                <a16:creationId xmlns:a16="http://schemas.microsoft.com/office/drawing/2014/main" id="{5B22FAF7-E321-93D2-CD68-0258FB0BB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9252" y="4343400"/>
            <a:ext cx="2557064" cy="232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0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9D5A-CFCB-011D-B2DC-98EE04AD9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C801B-BE24-5B0F-555A-28464954DF08}"/>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5BC51949-6153-62BB-EAD1-72B5A0F960F3}"/>
              </a:ext>
            </a:extLst>
          </p:cNvPr>
          <p:cNvSpPr txBox="1"/>
          <p:nvPr/>
        </p:nvSpPr>
        <p:spPr>
          <a:xfrm>
            <a:off x="859972" y="1913512"/>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Recruiting from Client</a:t>
            </a:r>
          </a:p>
        </p:txBody>
      </p:sp>
      <p:sp>
        <p:nvSpPr>
          <p:cNvPr id="5" name="TextBox 4">
            <a:extLst>
              <a:ext uri="{FF2B5EF4-FFF2-40B4-BE49-F238E27FC236}">
                <a16:creationId xmlns:a16="http://schemas.microsoft.com/office/drawing/2014/main" id="{5651512C-8076-C25B-E7E9-769BDFAAEFDB}"/>
              </a:ext>
            </a:extLst>
          </p:cNvPr>
          <p:cNvSpPr txBox="1"/>
          <p:nvPr/>
        </p:nvSpPr>
        <p:spPr>
          <a:xfrm>
            <a:off x="859972" y="2844225"/>
            <a:ext cx="4120242" cy="1077218"/>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Ok, “if they called you”</a:t>
            </a:r>
          </a:p>
        </p:txBody>
      </p:sp>
      <p:sp>
        <p:nvSpPr>
          <p:cNvPr id="6" name="TextBox 5">
            <a:extLst>
              <a:ext uri="{FF2B5EF4-FFF2-40B4-BE49-F238E27FC236}">
                <a16:creationId xmlns:a16="http://schemas.microsoft.com/office/drawing/2014/main" id="{C74BE898-B534-F8FB-C372-7119C6881C25}"/>
              </a:ext>
            </a:extLst>
          </p:cNvPr>
          <p:cNvSpPr txBox="1"/>
          <p:nvPr/>
        </p:nvSpPr>
        <p:spPr>
          <a:xfrm>
            <a:off x="5622470" y="2844225"/>
            <a:ext cx="4517571" cy="1015663"/>
          </a:xfrm>
          <a:prstGeom prst="rect">
            <a:avLst/>
          </a:prstGeom>
          <a:noFill/>
          <a:ln w="50800">
            <a:solidFill>
              <a:schemeClr val="tx1"/>
            </a:solidFill>
          </a:ln>
        </p:spPr>
        <p:txBody>
          <a:bodyPr wrap="square" rtlCol="0">
            <a:spAutoFit/>
          </a:bodyPr>
          <a:lstStyle/>
          <a:p>
            <a:pPr algn="ctr"/>
            <a:r>
              <a:rPr lang="en-US" sz="6000" b="1" dirty="0">
                <a:solidFill>
                  <a:srgbClr val="FF0000"/>
                </a:solidFill>
                <a:latin typeface="Century Gothic" panose="020B0502020202020204" pitchFamily="34" charset="0"/>
                <a:cs typeface="Comic Sans MS"/>
              </a:rPr>
              <a:t>REALLY?!</a:t>
            </a:r>
          </a:p>
        </p:txBody>
      </p:sp>
      <p:sp>
        <p:nvSpPr>
          <p:cNvPr id="10" name="TextBox 9">
            <a:extLst>
              <a:ext uri="{FF2B5EF4-FFF2-40B4-BE49-F238E27FC236}">
                <a16:creationId xmlns:a16="http://schemas.microsoft.com/office/drawing/2014/main" id="{8D592E5E-3969-DC9C-FD82-F8F6E7782082}"/>
              </a:ext>
            </a:extLst>
          </p:cNvPr>
          <p:cNvSpPr txBox="1"/>
          <p:nvPr/>
        </p:nvSpPr>
        <p:spPr>
          <a:xfrm>
            <a:off x="859972" y="4351204"/>
            <a:ext cx="3369128" cy="1569660"/>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Update Candidate: Tone?</a:t>
            </a:r>
          </a:p>
        </p:txBody>
      </p:sp>
      <p:sp>
        <p:nvSpPr>
          <p:cNvPr id="12" name="Rounded Rectangular Callout 11">
            <a:extLst>
              <a:ext uri="{FF2B5EF4-FFF2-40B4-BE49-F238E27FC236}">
                <a16:creationId xmlns:a16="http://schemas.microsoft.com/office/drawing/2014/main" id="{4238DA3C-47AB-DEB1-3AFC-9A005A196447}"/>
              </a:ext>
            </a:extLst>
          </p:cNvPr>
          <p:cNvSpPr/>
          <p:nvPr/>
        </p:nvSpPr>
        <p:spPr>
          <a:xfrm>
            <a:off x="5419880" y="4144270"/>
            <a:ext cx="6134099" cy="869155"/>
          </a:xfrm>
          <a:prstGeom prst="wedgeRoundRectCallout">
            <a:avLst>
              <a:gd name="adj1" fmla="val -64495"/>
              <a:gd name="adj2" fmla="val -8845"/>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i="1" dirty="0">
              <a:solidFill>
                <a:srgbClr val="000000"/>
              </a:solidFill>
              <a:latin typeface="Century Gothic" panose="020B0502020202020204" pitchFamily="34" charset="0"/>
              <a:cs typeface="Comic Sans MS"/>
            </a:endParaRPr>
          </a:p>
          <a:p>
            <a:pPr algn="ctr"/>
            <a:r>
              <a:rPr lang="en-US" sz="3200" b="1" i="1" dirty="0">
                <a:solidFill>
                  <a:srgbClr val="000000"/>
                </a:solidFill>
                <a:latin typeface="Century Gothic" panose="020B0502020202020204" pitchFamily="34" charset="0"/>
                <a:cs typeface="Comic Sans MS"/>
              </a:rPr>
              <a:t>Need someone JUST like you.</a:t>
            </a:r>
            <a:endParaRPr lang="en-US" sz="4000" b="1" i="1" dirty="0">
              <a:solidFill>
                <a:srgbClr val="000000"/>
              </a:solidFill>
              <a:latin typeface="Century Gothic" panose="020B0502020202020204" pitchFamily="34" charset="0"/>
              <a:cs typeface="Comic Sans MS"/>
            </a:endParaRPr>
          </a:p>
          <a:p>
            <a:pPr algn="ctr"/>
            <a:endParaRPr lang="en-US" sz="4000" b="1" i="1" dirty="0">
              <a:solidFill>
                <a:srgbClr val="000000"/>
              </a:solidFill>
              <a:latin typeface="Century Gothic" panose="020B0502020202020204" pitchFamily="34" charset="0"/>
              <a:cs typeface="Comic Sans MS"/>
            </a:endParaRPr>
          </a:p>
        </p:txBody>
      </p:sp>
      <p:sp>
        <p:nvSpPr>
          <p:cNvPr id="13" name="Rounded Rectangular Callout 12">
            <a:extLst>
              <a:ext uri="{FF2B5EF4-FFF2-40B4-BE49-F238E27FC236}">
                <a16:creationId xmlns:a16="http://schemas.microsoft.com/office/drawing/2014/main" id="{CFDCE05C-8053-9FCB-9593-96008E61EEA4}"/>
              </a:ext>
            </a:extLst>
          </p:cNvPr>
          <p:cNvSpPr/>
          <p:nvPr/>
        </p:nvSpPr>
        <p:spPr>
          <a:xfrm>
            <a:off x="5419880" y="5353266"/>
            <a:ext cx="6325202" cy="1135196"/>
          </a:xfrm>
          <a:prstGeom prst="wedgeRoundRectCallout">
            <a:avLst>
              <a:gd name="adj1" fmla="val -63534"/>
              <a:gd name="adj2" fmla="val -56312"/>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i="1" dirty="0">
              <a:solidFill>
                <a:srgbClr val="000000"/>
              </a:solidFill>
              <a:latin typeface="Century Gothic" panose="020B0502020202020204" pitchFamily="34" charset="0"/>
              <a:cs typeface="Comic Sans MS"/>
            </a:endParaRPr>
          </a:p>
          <a:p>
            <a:pPr algn="ctr"/>
            <a:r>
              <a:rPr lang="en-US" sz="3200" b="1" i="1" dirty="0">
                <a:solidFill>
                  <a:srgbClr val="000000"/>
                </a:solidFill>
                <a:latin typeface="Century Gothic" panose="020B0502020202020204" pitchFamily="34" charset="0"/>
                <a:cs typeface="Comic Sans MS"/>
              </a:rPr>
              <a:t>How are things? Working out the way you wanted them to?</a:t>
            </a:r>
            <a:endParaRPr lang="en-US" sz="4000" b="1" i="1" dirty="0">
              <a:solidFill>
                <a:srgbClr val="000000"/>
              </a:solidFill>
              <a:latin typeface="Century Gothic" panose="020B0502020202020204" pitchFamily="34" charset="0"/>
              <a:cs typeface="Comic Sans MS"/>
            </a:endParaRPr>
          </a:p>
          <a:p>
            <a:pPr algn="ctr"/>
            <a:endParaRPr lang="en-US" sz="4000" b="1" i="1" dirty="0">
              <a:solidFill>
                <a:srgbClr val="000000"/>
              </a:solidFill>
              <a:latin typeface="Century Gothic" panose="020B0502020202020204" pitchFamily="34" charset="0"/>
              <a:cs typeface="Comic Sans MS"/>
            </a:endParaRPr>
          </a:p>
        </p:txBody>
      </p:sp>
    </p:spTree>
    <p:extLst>
      <p:ext uri="{BB962C8B-B14F-4D97-AF65-F5344CB8AC3E}">
        <p14:creationId xmlns:p14="http://schemas.microsoft.com/office/powerpoint/2010/main" val="151805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57209-3815-7346-BD9E-2299C461D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C5426-7D74-D22C-CF4E-B4EFE5A430DB}"/>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230EF84A-4263-9C73-ECF3-AEF931BA64E4}"/>
              </a:ext>
            </a:extLst>
          </p:cNvPr>
          <p:cNvSpPr txBox="1"/>
          <p:nvPr/>
        </p:nvSpPr>
        <p:spPr>
          <a:xfrm>
            <a:off x="859972" y="1913512"/>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Recruiting from Client</a:t>
            </a:r>
          </a:p>
        </p:txBody>
      </p:sp>
      <p:sp>
        <p:nvSpPr>
          <p:cNvPr id="5" name="TextBox 4">
            <a:extLst>
              <a:ext uri="{FF2B5EF4-FFF2-40B4-BE49-F238E27FC236}">
                <a16:creationId xmlns:a16="http://schemas.microsoft.com/office/drawing/2014/main" id="{914A9BFF-7BBA-1302-33B4-BB7CEA536894}"/>
              </a:ext>
            </a:extLst>
          </p:cNvPr>
          <p:cNvSpPr txBox="1"/>
          <p:nvPr/>
        </p:nvSpPr>
        <p:spPr>
          <a:xfrm>
            <a:off x="859972" y="2844225"/>
            <a:ext cx="3450769"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If you opt for this Slippery Slope…</a:t>
            </a:r>
          </a:p>
        </p:txBody>
      </p:sp>
      <p:sp>
        <p:nvSpPr>
          <p:cNvPr id="6" name="TextBox 5">
            <a:extLst>
              <a:ext uri="{FF2B5EF4-FFF2-40B4-BE49-F238E27FC236}">
                <a16:creationId xmlns:a16="http://schemas.microsoft.com/office/drawing/2014/main" id="{9ECF405D-50A6-852B-BD4B-4ED413A456BD}"/>
              </a:ext>
            </a:extLst>
          </p:cNvPr>
          <p:cNvSpPr txBox="1"/>
          <p:nvPr/>
        </p:nvSpPr>
        <p:spPr>
          <a:xfrm>
            <a:off x="4678134" y="2862889"/>
            <a:ext cx="6996796"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Demand an email stating you did not solicit them.</a:t>
            </a:r>
          </a:p>
        </p:txBody>
      </p:sp>
      <p:sp>
        <p:nvSpPr>
          <p:cNvPr id="8" name="TextBox 7">
            <a:extLst>
              <a:ext uri="{FF2B5EF4-FFF2-40B4-BE49-F238E27FC236}">
                <a16:creationId xmlns:a16="http://schemas.microsoft.com/office/drawing/2014/main" id="{2B8074EE-590F-37E5-2F15-1C0D8D12938A}"/>
              </a:ext>
            </a:extLst>
          </p:cNvPr>
          <p:cNvSpPr txBox="1"/>
          <p:nvPr/>
        </p:nvSpPr>
        <p:spPr>
          <a:xfrm>
            <a:off x="6994072" y="4012280"/>
            <a:ext cx="4572002"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Most recruiters have one- year hands off policy.</a:t>
            </a:r>
          </a:p>
        </p:txBody>
      </p:sp>
      <p:sp>
        <p:nvSpPr>
          <p:cNvPr id="9" name="TextBox 8">
            <a:extLst>
              <a:ext uri="{FF2B5EF4-FFF2-40B4-BE49-F238E27FC236}">
                <a16:creationId xmlns:a16="http://schemas.microsoft.com/office/drawing/2014/main" id="{337611C4-4504-3215-EA8F-A2357DC04F6F}"/>
              </a:ext>
            </a:extLst>
          </p:cNvPr>
          <p:cNvSpPr txBox="1"/>
          <p:nvPr/>
        </p:nvSpPr>
        <p:spPr>
          <a:xfrm>
            <a:off x="8703131" y="5246380"/>
            <a:ext cx="3037116" cy="1246495"/>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“The Moral Mind” in the heat of the battle.</a:t>
            </a:r>
          </a:p>
        </p:txBody>
      </p:sp>
      <p:sp>
        <p:nvSpPr>
          <p:cNvPr id="10" name="TextBox 9">
            <a:extLst>
              <a:ext uri="{FF2B5EF4-FFF2-40B4-BE49-F238E27FC236}">
                <a16:creationId xmlns:a16="http://schemas.microsoft.com/office/drawing/2014/main" id="{B3B2B483-4A60-ED20-A375-F5652BC65C16}"/>
              </a:ext>
            </a:extLst>
          </p:cNvPr>
          <p:cNvSpPr txBox="1"/>
          <p:nvPr/>
        </p:nvSpPr>
        <p:spPr>
          <a:xfrm>
            <a:off x="3927022" y="4102924"/>
            <a:ext cx="2672443" cy="584775"/>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Policy</a:t>
            </a:r>
          </a:p>
        </p:txBody>
      </p:sp>
      <p:sp>
        <p:nvSpPr>
          <p:cNvPr id="11" name="TextBox 10">
            <a:extLst>
              <a:ext uri="{FF2B5EF4-FFF2-40B4-BE49-F238E27FC236}">
                <a16:creationId xmlns:a16="http://schemas.microsoft.com/office/drawing/2014/main" id="{0A02AF08-F012-70D4-E860-7C0E97C8E828}"/>
              </a:ext>
            </a:extLst>
          </p:cNvPr>
          <p:cNvSpPr txBox="1"/>
          <p:nvPr/>
        </p:nvSpPr>
        <p:spPr>
          <a:xfrm>
            <a:off x="3912051" y="5384879"/>
            <a:ext cx="1782538" cy="969496"/>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BEST</a:t>
            </a:r>
            <a:r>
              <a:rPr lang="en-US" sz="2500" b="1" dirty="0">
                <a:solidFill>
                  <a:srgbClr val="000000"/>
                </a:solidFill>
                <a:latin typeface="Century Gothic" panose="020B0502020202020204" pitchFamily="34" charset="0"/>
                <a:cs typeface="Comic Sans MS"/>
              </a:rPr>
              <a:t> Policy?</a:t>
            </a:r>
          </a:p>
        </p:txBody>
      </p:sp>
      <p:sp>
        <p:nvSpPr>
          <p:cNvPr id="3" name="TextBox 2">
            <a:extLst>
              <a:ext uri="{FF2B5EF4-FFF2-40B4-BE49-F238E27FC236}">
                <a16:creationId xmlns:a16="http://schemas.microsoft.com/office/drawing/2014/main" id="{C0C919A9-451E-5166-1EBF-993DB8ED8393}"/>
              </a:ext>
            </a:extLst>
          </p:cNvPr>
          <p:cNvSpPr txBox="1"/>
          <p:nvPr/>
        </p:nvSpPr>
        <p:spPr>
          <a:xfrm>
            <a:off x="5947003" y="5515684"/>
            <a:ext cx="2503714" cy="707886"/>
          </a:xfrm>
          <a:prstGeom prst="rect">
            <a:avLst/>
          </a:prstGeom>
          <a:noFill/>
          <a:ln w="50800">
            <a:solidFill>
              <a:schemeClr val="tx1"/>
            </a:solidFill>
          </a:ln>
        </p:spPr>
        <p:txBody>
          <a:bodyPr wrap="square" rtlCol="0">
            <a:spAutoFit/>
          </a:bodyPr>
          <a:lstStyle/>
          <a:p>
            <a:pPr algn="ctr"/>
            <a:r>
              <a:rPr lang="en-US" sz="4000" b="1" dirty="0">
                <a:solidFill>
                  <a:srgbClr val="FF0000"/>
                </a:solidFill>
                <a:latin typeface="Century Gothic" panose="020B0502020202020204" pitchFamily="34" charset="0"/>
                <a:cs typeface="Comic Sans MS"/>
              </a:rPr>
              <a:t>NEVER!</a:t>
            </a:r>
          </a:p>
        </p:txBody>
      </p:sp>
      <p:pic>
        <p:nvPicPr>
          <p:cNvPr id="19458" name="Picture 2" descr="Why Slippery Slope Arguments Can Be Too ...">
            <a:extLst>
              <a:ext uri="{FF2B5EF4-FFF2-40B4-BE49-F238E27FC236}">
                <a16:creationId xmlns:a16="http://schemas.microsoft.com/office/drawing/2014/main" id="{FCD34C80-6C9E-FFAB-1383-1DB0525A5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066" y="3925502"/>
            <a:ext cx="2590800" cy="268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9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3C7D-EAF5-109B-E12D-601F4EF10079}"/>
            </a:ext>
          </a:extLst>
        </p:cNvPr>
        <p:cNvGrpSpPr/>
        <p:nvPr/>
      </p:nvGrpSpPr>
      <p:grpSpPr>
        <a:xfrm>
          <a:off x="0" y="0"/>
          <a:ext cx="0" cy="0"/>
          <a:chOff x="0" y="0"/>
          <a:chExt cx="0" cy="0"/>
        </a:xfrm>
      </p:grpSpPr>
      <p:pic>
        <p:nvPicPr>
          <p:cNvPr id="21510" name="Picture 6" descr="Sticky Note Clipart Images - Free ...">
            <a:extLst>
              <a:ext uri="{FF2B5EF4-FFF2-40B4-BE49-F238E27FC236}">
                <a16:creationId xmlns:a16="http://schemas.microsoft.com/office/drawing/2014/main" id="{89AF06AA-C059-3EBF-4A73-4D7A8DC24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843"/>
            <a:ext cx="12192000" cy="4111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0B59CA-8CCA-6391-160D-930E945F7086}"/>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3237D5A9-E6EB-1023-4C18-F93A1578D905}"/>
              </a:ext>
            </a:extLst>
          </p:cNvPr>
          <p:cNvSpPr txBox="1"/>
          <p:nvPr/>
        </p:nvSpPr>
        <p:spPr>
          <a:xfrm>
            <a:off x="859972" y="1913512"/>
            <a:ext cx="8235042"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How do I fill an opening I created?</a:t>
            </a:r>
          </a:p>
        </p:txBody>
      </p:sp>
      <p:sp>
        <p:nvSpPr>
          <p:cNvPr id="10" name="TextBox 9">
            <a:extLst>
              <a:ext uri="{FF2B5EF4-FFF2-40B4-BE49-F238E27FC236}">
                <a16:creationId xmlns:a16="http://schemas.microsoft.com/office/drawing/2014/main" id="{B8862579-CA76-A058-0AEF-E132A69E8011}"/>
              </a:ext>
            </a:extLst>
          </p:cNvPr>
          <p:cNvSpPr txBox="1"/>
          <p:nvPr/>
        </p:nvSpPr>
        <p:spPr>
          <a:xfrm>
            <a:off x="2298246" y="3276881"/>
            <a:ext cx="8235042" cy="2677656"/>
          </a:xfrm>
          <a:prstGeom prst="rect">
            <a:avLst/>
          </a:prstGeom>
          <a:noFill/>
          <a:ln w="50800">
            <a:noFill/>
          </a:ln>
        </p:spPr>
        <p:txBody>
          <a:bodyPr wrap="square" rtlCol="0">
            <a:spAutoFit/>
          </a:bodyPr>
          <a:lstStyle/>
          <a:p>
            <a:r>
              <a:rPr lang="en-US" sz="2800" b="1" dirty="0">
                <a:solidFill>
                  <a:srgbClr val="000000"/>
                </a:solidFill>
                <a:latin typeface="Bradley Hand" pitchFamily="2" charset="77"/>
                <a:cs typeface="Comic Sans MS"/>
              </a:rPr>
              <a:t>Hi Dem,</a:t>
            </a:r>
          </a:p>
          <a:p>
            <a:endParaRPr lang="en-US" sz="2800" b="1" dirty="0">
              <a:solidFill>
                <a:srgbClr val="000000"/>
              </a:solidFill>
              <a:latin typeface="Bradley Hand" pitchFamily="2" charset="77"/>
              <a:cs typeface="Comic Sans MS"/>
            </a:endParaRPr>
          </a:p>
          <a:p>
            <a:r>
              <a:rPr lang="en-US" sz="2800" b="1" dirty="0">
                <a:solidFill>
                  <a:srgbClr val="000000"/>
                </a:solidFill>
                <a:latin typeface="Bradley Hand" pitchFamily="2" charset="77"/>
                <a:cs typeface="Comic Sans MS"/>
              </a:rPr>
              <a:t>What’s the best way to approach a company to fill a vacancy that I created by Headhunting their Sales Director? Someone is going to get paid to  </a:t>
            </a:r>
          </a:p>
          <a:p>
            <a:r>
              <a:rPr lang="en-US" sz="2800" b="1" dirty="0">
                <a:solidFill>
                  <a:srgbClr val="000000"/>
                </a:solidFill>
                <a:latin typeface="Bradley Hand" pitchFamily="2" charset="77"/>
                <a:cs typeface="Comic Sans MS"/>
              </a:rPr>
              <a:t>                             fill that position, why not me?</a:t>
            </a:r>
          </a:p>
        </p:txBody>
      </p:sp>
    </p:spTree>
    <p:extLst>
      <p:ext uri="{BB962C8B-B14F-4D97-AF65-F5344CB8AC3E}">
        <p14:creationId xmlns:p14="http://schemas.microsoft.com/office/powerpoint/2010/main" val="25525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110C-9868-F10D-5601-7711A7E1F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92EF8-3575-4FE7-8EAE-77989202EE79}"/>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16453E67-C049-5D36-7605-A17E9DDE54E0}"/>
              </a:ext>
            </a:extLst>
          </p:cNvPr>
          <p:cNvSpPr txBox="1"/>
          <p:nvPr/>
        </p:nvSpPr>
        <p:spPr>
          <a:xfrm>
            <a:off x="859972" y="1913512"/>
            <a:ext cx="5001985" cy="1200329"/>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Where are you interviewing?</a:t>
            </a:r>
          </a:p>
        </p:txBody>
      </p:sp>
      <p:sp>
        <p:nvSpPr>
          <p:cNvPr id="5" name="TextBox 4">
            <a:extLst>
              <a:ext uri="{FF2B5EF4-FFF2-40B4-BE49-F238E27FC236}">
                <a16:creationId xmlns:a16="http://schemas.microsoft.com/office/drawing/2014/main" id="{DD1877E7-5752-7950-912C-A17300135B53}"/>
              </a:ext>
            </a:extLst>
          </p:cNvPr>
          <p:cNvSpPr txBox="1"/>
          <p:nvPr/>
        </p:nvSpPr>
        <p:spPr>
          <a:xfrm>
            <a:off x="859973" y="3429000"/>
            <a:ext cx="3369127" cy="132343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How long do I wait?</a:t>
            </a:r>
          </a:p>
        </p:txBody>
      </p:sp>
      <p:sp>
        <p:nvSpPr>
          <p:cNvPr id="10" name="TextBox 9">
            <a:extLst>
              <a:ext uri="{FF2B5EF4-FFF2-40B4-BE49-F238E27FC236}">
                <a16:creationId xmlns:a16="http://schemas.microsoft.com/office/drawing/2014/main" id="{9DB03895-3D8B-91A3-B784-005A5D0E1191}"/>
              </a:ext>
            </a:extLst>
          </p:cNvPr>
          <p:cNvSpPr txBox="1"/>
          <p:nvPr/>
        </p:nvSpPr>
        <p:spPr>
          <a:xfrm>
            <a:off x="859972" y="5074980"/>
            <a:ext cx="3369128" cy="132343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Did you tell the truth?</a:t>
            </a:r>
          </a:p>
        </p:txBody>
      </p:sp>
      <p:sp>
        <p:nvSpPr>
          <p:cNvPr id="12" name="Rounded Rectangular Callout 11">
            <a:extLst>
              <a:ext uri="{FF2B5EF4-FFF2-40B4-BE49-F238E27FC236}">
                <a16:creationId xmlns:a16="http://schemas.microsoft.com/office/drawing/2014/main" id="{3870A938-40B6-3907-D2C6-3935E658F123}"/>
              </a:ext>
            </a:extLst>
          </p:cNvPr>
          <p:cNvSpPr/>
          <p:nvPr/>
        </p:nvSpPr>
        <p:spPr>
          <a:xfrm>
            <a:off x="5305580" y="4944488"/>
            <a:ext cx="6048220" cy="1584425"/>
          </a:xfrm>
          <a:prstGeom prst="wedgeRoundRectCallout">
            <a:avLst>
              <a:gd name="adj1" fmla="val -64495"/>
              <a:gd name="adj2" fmla="val -8845"/>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i="1" dirty="0">
              <a:solidFill>
                <a:srgbClr val="000000"/>
              </a:solidFill>
              <a:latin typeface="Century Gothic" panose="020B0502020202020204" pitchFamily="34" charset="0"/>
              <a:cs typeface="Comic Sans MS"/>
            </a:endParaRPr>
          </a:p>
          <a:p>
            <a:pPr algn="ctr"/>
            <a:r>
              <a:rPr lang="en-US" sz="4000" b="1" i="1" dirty="0">
                <a:solidFill>
                  <a:srgbClr val="000000"/>
                </a:solidFill>
                <a:latin typeface="Century Gothic" panose="020B0502020202020204" pitchFamily="34" charset="0"/>
                <a:cs typeface="Comic Sans MS"/>
              </a:rPr>
              <a:t>I don’t want to double up on your efforts.</a:t>
            </a:r>
          </a:p>
          <a:p>
            <a:pPr algn="ctr"/>
            <a:endParaRPr lang="en-US" sz="4000" b="1" i="1" dirty="0">
              <a:solidFill>
                <a:srgbClr val="000000"/>
              </a:solidFill>
              <a:latin typeface="Century Gothic" panose="020B0502020202020204" pitchFamily="34" charset="0"/>
              <a:cs typeface="Comic Sans MS"/>
            </a:endParaRPr>
          </a:p>
        </p:txBody>
      </p:sp>
      <p:pic>
        <p:nvPicPr>
          <p:cNvPr id="23554" name="Picture 2" descr="WAITING WELL – Bible.org Blogs">
            <a:extLst>
              <a:ext uri="{FF2B5EF4-FFF2-40B4-BE49-F238E27FC236}">
                <a16:creationId xmlns:a16="http://schemas.microsoft.com/office/drawing/2014/main" id="{A4ED21AA-E25F-634D-87AE-28B38738B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044" y="1935434"/>
            <a:ext cx="2997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7816-2765-B7F7-42D4-094A95E75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233C0-3CE3-3305-6DC6-9D3F0CD14FE4}"/>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B6099518-4338-F7AD-F546-03B6CA45FB08}"/>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Immoral and Unethical</a:t>
            </a:r>
          </a:p>
        </p:txBody>
      </p:sp>
      <p:sp>
        <p:nvSpPr>
          <p:cNvPr id="10" name="TextBox 9">
            <a:extLst>
              <a:ext uri="{FF2B5EF4-FFF2-40B4-BE49-F238E27FC236}">
                <a16:creationId xmlns:a16="http://schemas.microsoft.com/office/drawing/2014/main" id="{88C1FD84-7CB9-58E5-190B-EB4F8A71F762}"/>
              </a:ext>
            </a:extLst>
          </p:cNvPr>
          <p:cNvSpPr txBox="1"/>
          <p:nvPr/>
        </p:nvSpPr>
        <p:spPr>
          <a:xfrm>
            <a:off x="7233557" y="2318049"/>
            <a:ext cx="3902528" cy="132343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Suggest what you fear most</a:t>
            </a:r>
          </a:p>
        </p:txBody>
      </p:sp>
      <p:sp>
        <p:nvSpPr>
          <p:cNvPr id="12" name="Rounded Rectangular Callout 11">
            <a:extLst>
              <a:ext uri="{FF2B5EF4-FFF2-40B4-BE49-F238E27FC236}">
                <a16:creationId xmlns:a16="http://schemas.microsoft.com/office/drawing/2014/main" id="{F5CD3891-E27A-25DA-6AA4-C7A8FE5606B5}"/>
              </a:ext>
            </a:extLst>
          </p:cNvPr>
          <p:cNvSpPr/>
          <p:nvPr/>
        </p:nvSpPr>
        <p:spPr>
          <a:xfrm>
            <a:off x="647700" y="2955201"/>
            <a:ext cx="6048220" cy="3532922"/>
          </a:xfrm>
          <a:prstGeom prst="wedgeRoundRectCallout">
            <a:avLst>
              <a:gd name="adj1" fmla="val 62393"/>
              <a:gd name="adj2" fmla="val 50314"/>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We’re down to 2 candidates, yours and one for a lower fee. We prefer yours, and would probably hire him, if the fees were the same. I just wanted to talk this through with you.</a:t>
            </a:r>
          </a:p>
        </p:txBody>
      </p:sp>
      <p:pic>
        <p:nvPicPr>
          <p:cNvPr id="25602" name="Picture 2" descr="Ethical Positive Thinking. Is it ...">
            <a:extLst>
              <a:ext uri="{FF2B5EF4-FFF2-40B4-BE49-F238E27FC236}">
                <a16:creationId xmlns:a16="http://schemas.microsoft.com/office/drawing/2014/main" id="{8C58821F-3F71-2B45-53C7-7AF808BCD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213" y="4024323"/>
            <a:ext cx="3289300" cy="2463800"/>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9427-C133-E36D-38AD-71D48CB5E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D010D-6766-AB14-9F1C-68C1AEAB2745}"/>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3466AD3B-9FBA-8A25-E8BE-31B7349C1C7B}"/>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Immoral and Unethical</a:t>
            </a:r>
          </a:p>
        </p:txBody>
      </p:sp>
      <p:sp>
        <p:nvSpPr>
          <p:cNvPr id="10" name="TextBox 9">
            <a:extLst>
              <a:ext uri="{FF2B5EF4-FFF2-40B4-BE49-F238E27FC236}">
                <a16:creationId xmlns:a16="http://schemas.microsoft.com/office/drawing/2014/main" id="{B15173B4-CC94-C189-7D6E-8298F8C4F451}"/>
              </a:ext>
            </a:extLst>
          </p:cNvPr>
          <p:cNvSpPr txBox="1"/>
          <p:nvPr/>
        </p:nvSpPr>
        <p:spPr>
          <a:xfrm>
            <a:off x="718457" y="2782667"/>
            <a:ext cx="2465614" cy="317009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They hired behind our back.</a:t>
            </a:r>
          </a:p>
        </p:txBody>
      </p:sp>
      <p:graphicFrame>
        <p:nvGraphicFramePr>
          <p:cNvPr id="3" name="Table 2">
            <a:extLst>
              <a:ext uri="{FF2B5EF4-FFF2-40B4-BE49-F238E27FC236}">
                <a16:creationId xmlns:a16="http://schemas.microsoft.com/office/drawing/2014/main" id="{15764628-1C3D-59E3-7A5A-7177E4B0C4E1}"/>
              </a:ext>
            </a:extLst>
          </p:cNvPr>
          <p:cNvGraphicFramePr>
            <a:graphicFrameLocks noGrp="1"/>
          </p:cNvGraphicFramePr>
          <p:nvPr/>
        </p:nvGraphicFramePr>
        <p:xfrm>
          <a:off x="3575958" y="2782666"/>
          <a:ext cx="5845628" cy="3552822"/>
        </p:xfrm>
        <a:graphic>
          <a:graphicData uri="http://schemas.openxmlformats.org/drawingml/2006/table">
            <a:tbl>
              <a:tblPr firstRow="1" bandRow="1">
                <a:tableStyleId>{5C22544A-7EE6-4342-B048-85BDC9FD1C3A}</a:tableStyleId>
              </a:tblPr>
              <a:tblGrid>
                <a:gridCol w="5845628">
                  <a:extLst>
                    <a:ext uri="{9D8B030D-6E8A-4147-A177-3AD203B41FA5}">
                      <a16:colId xmlns:a16="http://schemas.microsoft.com/office/drawing/2014/main" val="1160160826"/>
                    </a:ext>
                  </a:extLst>
                </a:gridCol>
              </a:tblGrid>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bg1"/>
                          </a:solidFill>
                          <a:latin typeface="Century Gothic" panose="020B0502020202020204" pitchFamily="34" charset="0"/>
                        </a:rPr>
                        <a:t>1. Don’t invoice and hope.</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solidFill>
                      <a:schemeClr val="accent4">
                        <a:lumMod val="75000"/>
                      </a:schemeClr>
                    </a:solidFill>
                  </a:tcPr>
                </a:tc>
                <a:extLst>
                  <a:ext uri="{0D108BD9-81ED-4DB2-BD59-A6C34878D82A}">
                    <a16:rowId xmlns:a16="http://schemas.microsoft.com/office/drawing/2014/main" val="1561480556"/>
                  </a:ext>
                </a:extLst>
              </a:tr>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Century Gothic" panose="020B0502020202020204" pitchFamily="34" charset="0"/>
                        </a:rPr>
                        <a:t>2. Make a call – Chill!</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tc>
                <a:extLst>
                  <a:ext uri="{0D108BD9-81ED-4DB2-BD59-A6C34878D82A}">
                    <a16:rowId xmlns:a16="http://schemas.microsoft.com/office/drawing/2014/main" val="1382146872"/>
                  </a:ext>
                </a:extLst>
              </a:tr>
              <a:tr h="507546">
                <a:tc>
                  <a:txBody>
                    <a:bodyPr/>
                    <a:lstStyle/>
                    <a:p>
                      <a:r>
                        <a:rPr lang="en-US" sz="2000" b="1" noProof="0" dirty="0">
                          <a:solidFill>
                            <a:schemeClr val="bg1"/>
                          </a:solidFill>
                          <a:latin typeface="Century Gothic" panose="020B0502020202020204" pitchFamily="34" charset="0"/>
                        </a:rPr>
                        <a:t>3. Just need to confirm and invoice ASAP.</a:t>
                      </a:r>
                      <a:endParaRPr lang="en-US" sz="2000" dirty="0">
                        <a:solidFill>
                          <a:schemeClr val="bg1"/>
                        </a:solidFill>
                        <a:latin typeface="Century Gothic" panose="020B0502020202020204" pitchFamily="34" charset="0"/>
                      </a:endParaRPr>
                    </a:p>
                  </a:txBody>
                  <a:tcPr>
                    <a:solidFill>
                      <a:schemeClr val="accent4">
                        <a:lumMod val="75000"/>
                      </a:schemeClr>
                    </a:solidFill>
                  </a:tcPr>
                </a:tc>
                <a:extLst>
                  <a:ext uri="{0D108BD9-81ED-4DB2-BD59-A6C34878D82A}">
                    <a16:rowId xmlns:a16="http://schemas.microsoft.com/office/drawing/2014/main" val="3546299317"/>
                  </a:ext>
                </a:extLst>
              </a:tr>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0000"/>
                          </a:solidFill>
                          <a:latin typeface="Century Gothic" panose="020B0502020202020204" pitchFamily="34" charset="0"/>
                        </a:rPr>
                        <a:t>4. Forget the threat of no future business.</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tc>
                <a:extLst>
                  <a:ext uri="{0D108BD9-81ED-4DB2-BD59-A6C34878D82A}">
                    <a16:rowId xmlns:a16="http://schemas.microsoft.com/office/drawing/2014/main" val="3505182839"/>
                  </a:ext>
                </a:extLst>
              </a:tr>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bg1"/>
                          </a:solidFill>
                          <a:latin typeface="Century Gothic" panose="020B0502020202020204" pitchFamily="34" charset="0"/>
                        </a:rPr>
                        <a:t>5. Don’t rebut their </a:t>
                      </a:r>
                      <a:r>
                        <a:rPr lang="en-US" sz="2000" b="1" dirty="0">
                          <a:solidFill>
                            <a:schemeClr val="bg1"/>
                          </a:solidFill>
                          <a:latin typeface="Century Gothic" panose="020B0502020202020204" pitchFamily="34" charset="0"/>
                        </a:rPr>
                        <a:t>version.</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solidFill>
                      <a:schemeClr val="accent4">
                        <a:lumMod val="75000"/>
                      </a:schemeClr>
                    </a:solidFill>
                  </a:tcPr>
                </a:tc>
                <a:extLst>
                  <a:ext uri="{0D108BD9-81ED-4DB2-BD59-A6C34878D82A}">
                    <a16:rowId xmlns:a16="http://schemas.microsoft.com/office/drawing/2014/main" val="3814746076"/>
                  </a:ext>
                </a:extLst>
              </a:tr>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0000"/>
                          </a:solidFill>
                          <a:latin typeface="Century Gothic" panose="020B0502020202020204" pitchFamily="34" charset="0"/>
                        </a:rPr>
                        <a:t>6. Offer documentation. Present legal option.</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tc>
                <a:extLst>
                  <a:ext uri="{0D108BD9-81ED-4DB2-BD59-A6C34878D82A}">
                    <a16:rowId xmlns:a16="http://schemas.microsoft.com/office/drawing/2014/main" val="4288379849"/>
                  </a:ext>
                </a:extLst>
              </a:tr>
              <a:tr h="507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bg1"/>
                          </a:solidFill>
                          <a:latin typeface="Century Gothic" panose="020B0502020202020204" pitchFamily="34" charset="0"/>
                        </a:rPr>
                        <a:t>7. Settle for no less than half.</a:t>
                      </a:r>
                      <a:endPar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Black"/>
                      </a:endParaRPr>
                    </a:p>
                  </a:txBody>
                  <a:tcPr>
                    <a:solidFill>
                      <a:schemeClr val="accent4">
                        <a:lumMod val="75000"/>
                      </a:schemeClr>
                    </a:solidFill>
                  </a:tcPr>
                </a:tc>
                <a:extLst>
                  <a:ext uri="{0D108BD9-81ED-4DB2-BD59-A6C34878D82A}">
                    <a16:rowId xmlns:a16="http://schemas.microsoft.com/office/drawing/2014/main" val="2128991098"/>
                  </a:ext>
                </a:extLst>
              </a:tr>
            </a:tbl>
          </a:graphicData>
        </a:graphic>
      </p:graphicFrame>
      <p:pic>
        <p:nvPicPr>
          <p:cNvPr id="6" name="Picture 5" descr="A cartoon of a person running&#10;&#10;Description automatically generated">
            <a:extLst>
              <a:ext uri="{FF2B5EF4-FFF2-40B4-BE49-F238E27FC236}">
                <a16:creationId xmlns:a16="http://schemas.microsoft.com/office/drawing/2014/main" id="{99C2FEF3-1BF6-F181-4255-8BC248CDD111}"/>
              </a:ext>
            </a:extLst>
          </p:cNvPr>
          <p:cNvPicPr>
            <a:picLocks noChangeAspect="1"/>
          </p:cNvPicPr>
          <p:nvPr/>
        </p:nvPicPr>
        <p:blipFill>
          <a:blip r:embed="rId2"/>
          <a:stretch>
            <a:fillRect/>
          </a:stretch>
        </p:blipFill>
        <p:spPr>
          <a:xfrm>
            <a:off x="9561285" y="2974028"/>
            <a:ext cx="2311400" cy="3170098"/>
          </a:xfrm>
          <a:prstGeom prst="rect">
            <a:avLst/>
          </a:prstGeom>
        </p:spPr>
      </p:pic>
    </p:spTree>
    <p:extLst>
      <p:ext uri="{BB962C8B-B14F-4D97-AF65-F5344CB8AC3E}">
        <p14:creationId xmlns:p14="http://schemas.microsoft.com/office/powerpoint/2010/main" val="229588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669E-9C8D-C663-E25C-22835CD17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95576-E5AD-347C-921A-452E7908E4FF}"/>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5176A353-4402-2FCA-2C8F-CE882DF8D6E6}"/>
              </a:ext>
            </a:extLst>
          </p:cNvPr>
          <p:cNvSpPr txBox="1"/>
          <p:nvPr/>
        </p:nvSpPr>
        <p:spPr>
          <a:xfrm>
            <a:off x="859972" y="1913512"/>
            <a:ext cx="8235042"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Candidate is a Liar</a:t>
            </a:r>
          </a:p>
        </p:txBody>
      </p:sp>
      <p:pic>
        <p:nvPicPr>
          <p:cNvPr id="29698" name="Picture 2" descr="Sticky Note Clipart Images - Free ...">
            <a:extLst>
              <a:ext uri="{FF2B5EF4-FFF2-40B4-BE49-F238E27FC236}">
                <a16:creationId xmlns:a16="http://schemas.microsoft.com/office/drawing/2014/main" id="{A9394FCD-3FCF-F848-33BD-F5682119F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645991"/>
            <a:ext cx="10918372" cy="40813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C4F394-F061-13BF-5475-3AA58EAB282D}"/>
              </a:ext>
            </a:extLst>
          </p:cNvPr>
          <p:cNvSpPr txBox="1"/>
          <p:nvPr/>
        </p:nvSpPr>
        <p:spPr>
          <a:xfrm>
            <a:off x="859972" y="3167853"/>
            <a:ext cx="10493828" cy="3477875"/>
          </a:xfrm>
          <a:prstGeom prst="rect">
            <a:avLst/>
          </a:prstGeom>
          <a:noFill/>
          <a:ln w="50800">
            <a:noFill/>
          </a:ln>
        </p:spPr>
        <p:txBody>
          <a:bodyPr wrap="square" rtlCol="0">
            <a:spAutoFit/>
          </a:bodyPr>
          <a:lstStyle/>
          <a:p>
            <a:r>
              <a:rPr lang="en-US" sz="2000" b="1" dirty="0">
                <a:solidFill>
                  <a:srgbClr val="000000"/>
                </a:solidFill>
                <a:latin typeface="Century Gothic" panose="020B0502020202020204" pitchFamily="34" charset="0"/>
                <a:cs typeface="Comic Sans MS"/>
              </a:rPr>
              <a:t>                                   Hi Dem,</a:t>
            </a:r>
          </a:p>
          <a:p>
            <a:endParaRPr lang="en-US" sz="2000" b="1" dirty="0">
              <a:solidFill>
                <a:srgbClr val="000000"/>
              </a:solidFill>
              <a:latin typeface="Century Gothic" panose="020B0502020202020204" pitchFamily="34" charset="0"/>
              <a:cs typeface="Comic Sans MS"/>
            </a:endParaRPr>
          </a:p>
          <a:p>
            <a:endParaRPr lang="en-US" sz="2000" b="1" dirty="0">
              <a:solidFill>
                <a:srgbClr val="000000"/>
              </a:solidFill>
              <a:latin typeface="Century Gothic" panose="020B0502020202020204" pitchFamily="34" charset="0"/>
              <a:cs typeface="Comic Sans MS"/>
            </a:endParaRPr>
          </a:p>
          <a:p>
            <a:r>
              <a:rPr lang="en-US" sz="2000" b="1" dirty="0">
                <a:solidFill>
                  <a:srgbClr val="000000"/>
                </a:solidFill>
                <a:latin typeface="Century Gothic" panose="020B0502020202020204" pitchFamily="34" charset="0"/>
                <a:cs typeface="Comic Sans MS"/>
              </a:rPr>
              <a:t>As I worked this job, I called up one of the candidates I know in our database. Because I know him, I told him all about the job and the name of the client. </a:t>
            </a:r>
          </a:p>
          <a:p>
            <a:r>
              <a:rPr lang="en-US" sz="2000" b="1" dirty="0">
                <a:solidFill>
                  <a:srgbClr val="000000"/>
                </a:solidFill>
                <a:latin typeface="Century Gothic" panose="020B0502020202020204" pitchFamily="34" charset="0"/>
                <a:cs typeface="Comic Sans MS"/>
              </a:rPr>
              <a:t>Once I was finished, he had the nerve to tell me he had heard about it from another agency yesterday, and he was already presented this morning. Now, I have known this candidate for a while, and I happen to know he is a liar. He lies about his numbers and his achievements. Isn’t it my job to inform my client, who is the party who actually pays my fee, that this candidate is misrepresenting himself and shouldn’t be considered? What do I do?</a:t>
            </a:r>
          </a:p>
        </p:txBody>
      </p:sp>
    </p:spTree>
    <p:extLst>
      <p:ext uri="{BB962C8B-B14F-4D97-AF65-F5344CB8AC3E}">
        <p14:creationId xmlns:p14="http://schemas.microsoft.com/office/powerpoint/2010/main" val="174777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Values, Morals, Ethics?</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3180377"/>
            <a:ext cx="2198914" cy="646331"/>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Ethics</a:t>
            </a:r>
            <a:endParaRPr lang="en-US" sz="3600" dirty="0">
              <a:solidFill>
                <a:srgbClr val="000000"/>
              </a:solidFill>
              <a:latin typeface="Century Gothic" panose="020B0502020202020204" pitchFamily="34" charset="0"/>
              <a:cs typeface="Comic Sans MS"/>
            </a:endParaRPr>
          </a:p>
        </p:txBody>
      </p:sp>
      <p:sp>
        <p:nvSpPr>
          <p:cNvPr id="6" name="TextBox 5">
            <a:extLst>
              <a:ext uri="{FF2B5EF4-FFF2-40B4-BE49-F238E27FC236}">
                <a16:creationId xmlns:a16="http://schemas.microsoft.com/office/drawing/2014/main" id="{95273CA1-0695-D186-E39C-791C24245EA8}"/>
              </a:ext>
            </a:extLst>
          </p:cNvPr>
          <p:cNvSpPr txBox="1"/>
          <p:nvPr/>
        </p:nvSpPr>
        <p:spPr>
          <a:xfrm>
            <a:off x="838200" y="5108056"/>
            <a:ext cx="2198915" cy="646331"/>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Morals</a:t>
            </a:r>
            <a:endParaRPr lang="en-US" sz="3600" dirty="0">
              <a:solidFill>
                <a:srgbClr val="000000"/>
              </a:solidFill>
              <a:latin typeface="Century Gothic" panose="020B0502020202020204" pitchFamily="34" charset="0"/>
              <a:cs typeface="Comic Sans MS"/>
            </a:endParaRPr>
          </a:p>
        </p:txBody>
      </p:sp>
      <p:sp>
        <p:nvSpPr>
          <p:cNvPr id="3" name="TextBox 2">
            <a:extLst>
              <a:ext uri="{FF2B5EF4-FFF2-40B4-BE49-F238E27FC236}">
                <a16:creationId xmlns:a16="http://schemas.microsoft.com/office/drawing/2014/main" id="{768F6B6B-23C1-E4A1-5478-10FB8E30FA70}"/>
              </a:ext>
            </a:extLst>
          </p:cNvPr>
          <p:cNvSpPr txBox="1"/>
          <p:nvPr/>
        </p:nvSpPr>
        <p:spPr>
          <a:xfrm>
            <a:off x="5129896" y="4840987"/>
            <a:ext cx="4096096" cy="1754326"/>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EXTERNALLY imposed on other people.</a:t>
            </a:r>
          </a:p>
        </p:txBody>
      </p:sp>
      <p:sp>
        <p:nvSpPr>
          <p:cNvPr id="7" name="TextBox 6">
            <a:extLst>
              <a:ext uri="{FF2B5EF4-FFF2-40B4-BE49-F238E27FC236}">
                <a16:creationId xmlns:a16="http://schemas.microsoft.com/office/drawing/2014/main" id="{B87934BE-8C8E-82B8-E1FF-ABEF3D880A21}"/>
              </a:ext>
            </a:extLst>
          </p:cNvPr>
          <p:cNvSpPr txBox="1"/>
          <p:nvPr/>
        </p:nvSpPr>
        <p:spPr>
          <a:xfrm>
            <a:off x="5129896" y="2867086"/>
            <a:ext cx="4096096" cy="1754326"/>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INTERNALLY defined and adopted.</a:t>
            </a:r>
          </a:p>
        </p:txBody>
      </p:sp>
      <p:pic>
        <p:nvPicPr>
          <p:cNvPr id="2050" name="Picture 2" descr="Morals Stock Illustrations – 1,084 ...">
            <a:extLst>
              <a:ext uri="{FF2B5EF4-FFF2-40B4-BE49-F238E27FC236}">
                <a16:creationId xmlns:a16="http://schemas.microsoft.com/office/drawing/2014/main" id="{9FE18F5D-9623-D077-B5B7-1AD4DB9D7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068" y="2470530"/>
            <a:ext cx="2120900" cy="382270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pic>
        <p:nvPicPr>
          <p:cNvPr id="12" name="Picture 11" descr="A blue rectangular shapes on a white surface&#10;&#10;Description automatically generated">
            <a:extLst>
              <a:ext uri="{FF2B5EF4-FFF2-40B4-BE49-F238E27FC236}">
                <a16:creationId xmlns:a16="http://schemas.microsoft.com/office/drawing/2014/main" id="{F95C9B93-A98F-EB77-13A7-96B7266F7DD2}"/>
              </a:ext>
            </a:extLst>
          </p:cNvPr>
          <p:cNvPicPr>
            <a:picLocks noChangeAspect="1"/>
          </p:cNvPicPr>
          <p:nvPr/>
        </p:nvPicPr>
        <p:blipFill>
          <a:blip r:embed="rId3"/>
          <a:stretch>
            <a:fillRect/>
          </a:stretch>
        </p:blipFill>
        <p:spPr>
          <a:xfrm>
            <a:off x="3452866" y="5118366"/>
            <a:ext cx="1244600" cy="636021"/>
          </a:xfrm>
          <a:prstGeom prst="rect">
            <a:avLst/>
          </a:prstGeom>
          <a:ln w="63500">
            <a:solidFill>
              <a:schemeClr val="tx1"/>
            </a:solidFill>
          </a:ln>
        </p:spPr>
      </p:pic>
      <p:pic>
        <p:nvPicPr>
          <p:cNvPr id="13" name="Picture 12" descr="A blue rectangular shapes on a white surface&#10;&#10;Description automatically generated">
            <a:extLst>
              <a:ext uri="{FF2B5EF4-FFF2-40B4-BE49-F238E27FC236}">
                <a16:creationId xmlns:a16="http://schemas.microsoft.com/office/drawing/2014/main" id="{80AC6B72-FF52-75B7-1805-D42C5F553C2A}"/>
              </a:ext>
            </a:extLst>
          </p:cNvPr>
          <p:cNvPicPr>
            <a:picLocks noChangeAspect="1"/>
          </p:cNvPicPr>
          <p:nvPr/>
        </p:nvPicPr>
        <p:blipFill>
          <a:blip r:embed="rId3"/>
          <a:stretch>
            <a:fillRect/>
          </a:stretch>
        </p:blipFill>
        <p:spPr>
          <a:xfrm>
            <a:off x="3452866" y="3241762"/>
            <a:ext cx="1244600" cy="636021"/>
          </a:xfrm>
          <a:prstGeom prst="rect">
            <a:avLst/>
          </a:prstGeom>
          <a:ln w="63500">
            <a:solidFill>
              <a:schemeClr val="tx1"/>
            </a:solidFill>
          </a:ln>
        </p:spPr>
      </p:pic>
    </p:spTree>
    <p:extLst>
      <p:ext uri="{BB962C8B-B14F-4D97-AF65-F5344CB8AC3E}">
        <p14:creationId xmlns:p14="http://schemas.microsoft.com/office/powerpoint/2010/main" val="236537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EB5F-572E-3B97-6048-401C7D4F1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9E995-01FC-C33A-E42E-FDCA2D00875D}"/>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A5672EFA-0329-B446-99CE-31338FFFD890}"/>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Ethical, Moral, Legal</a:t>
            </a:r>
          </a:p>
        </p:txBody>
      </p:sp>
      <p:sp>
        <p:nvSpPr>
          <p:cNvPr id="7" name="Rounded Rectangular Callout 6">
            <a:extLst>
              <a:ext uri="{FF2B5EF4-FFF2-40B4-BE49-F238E27FC236}">
                <a16:creationId xmlns:a16="http://schemas.microsoft.com/office/drawing/2014/main" id="{00C05240-55CB-414E-7C35-C0FA5CA24914}"/>
              </a:ext>
            </a:extLst>
          </p:cNvPr>
          <p:cNvSpPr/>
          <p:nvPr/>
        </p:nvSpPr>
        <p:spPr>
          <a:xfrm>
            <a:off x="478357" y="3133054"/>
            <a:ext cx="3956958" cy="3291561"/>
          </a:xfrm>
          <a:prstGeom prst="wedgeRoundRectCallout">
            <a:avLst>
              <a:gd name="adj1" fmla="val 63819"/>
              <a:gd name="adj2" fmla="val 40754"/>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It’s come to my attention you are recruiting my people when they are trying to work. Cease and desist!</a:t>
            </a:r>
          </a:p>
        </p:txBody>
      </p:sp>
      <p:pic>
        <p:nvPicPr>
          <p:cNvPr id="27654" name="Picture 6" descr="Anger Attacks | Signs | Causes ...">
            <a:extLst>
              <a:ext uri="{FF2B5EF4-FFF2-40B4-BE49-F238E27FC236}">
                <a16:creationId xmlns:a16="http://schemas.microsoft.com/office/drawing/2014/main" id="{C4E4A466-C08C-F70A-B306-AC3E1399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853" y="3134070"/>
            <a:ext cx="3434443" cy="257243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
        <p:nvSpPr>
          <p:cNvPr id="13" name="Rounded Rectangular Callout 12">
            <a:extLst>
              <a:ext uri="{FF2B5EF4-FFF2-40B4-BE49-F238E27FC236}">
                <a16:creationId xmlns:a16="http://schemas.microsoft.com/office/drawing/2014/main" id="{09910476-1D2D-175D-B583-9000BC2F400B}"/>
              </a:ext>
            </a:extLst>
          </p:cNvPr>
          <p:cNvSpPr/>
          <p:nvPr/>
        </p:nvSpPr>
        <p:spPr>
          <a:xfrm>
            <a:off x="9203263" y="1913512"/>
            <a:ext cx="2487995" cy="3928376"/>
          </a:xfrm>
          <a:prstGeom prst="wedgeRoundRectCallout">
            <a:avLst>
              <a:gd name="adj1" fmla="val -69522"/>
              <a:gd name="adj2" fmla="val 58627"/>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Keep your people happy and we’ll have no problems…</a:t>
            </a:r>
          </a:p>
        </p:txBody>
      </p:sp>
    </p:spTree>
    <p:extLst>
      <p:ext uri="{BB962C8B-B14F-4D97-AF65-F5344CB8AC3E}">
        <p14:creationId xmlns:p14="http://schemas.microsoft.com/office/powerpoint/2010/main" val="147492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AEEC-F99D-C64E-3A7C-D29FCF851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DBF8C-1B51-85E2-1809-1D69A6492ED8}"/>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87E708DD-2E04-D6AB-659F-AD50250D1725}"/>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Delicate Dilemma</a:t>
            </a:r>
          </a:p>
        </p:txBody>
      </p:sp>
      <p:sp>
        <p:nvSpPr>
          <p:cNvPr id="7" name="Rounded Rectangular Callout 6">
            <a:extLst>
              <a:ext uri="{FF2B5EF4-FFF2-40B4-BE49-F238E27FC236}">
                <a16:creationId xmlns:a16="http://schemas.microsoft.com/office/drawing/2014/main" id="{D119E700-107D-7A9B-8D66-3F22EBD4B246}"/>
              </a:ext>
            </a:extLst>
          </p:cNvPr>
          <p:cNvSpPr/>
          <p:nvPr/>
        </p:nvSpPr>
        <p:spPr>
          <a:xfrm>
            <a:off x="647699" y="3053442"/>
            <a:ext cx="3826330" cy="3004457"/>
          </a:xfrm>
          <a:prstGeom prst="wedgeRoundRectCallout">
            <a:avLst>
              <a:gd name="adj1" fmla="val 63819"/>
              <a:gd name="adj2" fmla="val 40754"/>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My client wants out and I’m sending him/ her candidates at the same time.</a:t>
            </a:r>
          </a:p>
        </p:txBody>
      </p:sp>
      <p:sp>
        <p:nvSpPr>
          <p:cNvPr id="3" name="TextBox 2">
            <a:extLst>
              <a:ext uri="{FF2B5EF4-FFF2-40B4-BE49-F238E27FC236}">
                <a16:creationId xmlns:a16="http://schemas.microsoft.com/office/drawing/2014/main" id="{239F4924-FE58-350D-AA1A-A8D3F1CE6E1A}"/>
              </a:ext>
            </a:extLst>
          </p:cNvPr>
          <p:cNvSpPr txBox="1"/>
          <p:nvPr/>
        </p:nvSpPr>
        <p:spPr>
          <a:xfrm>
            <a:off x="4932434" y="3636438"/>
            <a:ext cx="3951515" cy="132343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Confidentiality Trumps Truth</a:t>
            </a:r>
          </a:p>
        </p:txBody>
      </p:sp>
      <p:pic>
        <p:nvPicPr>
          <p:cNvPr id="6" name="Picture 5" descr="A cartoon of a person with question marks above their head&#10;&#10;Description automatically generated">
            <a:extLst>
              <a:ext uri="{FF2B5EF4-FFF2-40B4-BE49-F238E27FC236}">
                <a16:creationId xmlns:a16="http://schemas.microsoft.com/office/drawing/2014/main" id="{C844911D-EB52-AB61-3F49-7AC67F1C8F74}"/>
              </a:ext>
            </a:extLst>
          </p:cNvPr>
          <p:cNvPicPr>
            <a:picLocks noChangeAspect="1"/>
          </p:cNvPicPr>
          <p:nvPr/>
        </p:nvPicPr>
        <p:blipFill>
          <a:blip r:embed="rId2"/>
          <a:stretch>
            <a:fillRect/>
          </a:stretch>
        </p:blipFill>
        <p:spPr>
          <a:xfrm>
            <a:off x="9210522" y="2422979"/>
            <a:ext cx="2481644" cy="4069896"/>
          </a:xfrm>
          <a:prstGeom prst="rect">
            <a:avLst/>
          </a:prstGeom>
        </p:spPr>
      </p:pic>
    </p:spTree>
    <p:extLst>
      <p:ext uri="{BB962C8B-B14F-4D97-AF65-F5344CB8AC3E}">
        <p14:creationId xmlns:p14="http://schemas.microsoft.com/office/powerpoint/2010/main" val="23021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EB61-B632-6ED7-8288-5483FCB84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7240C-DB37-DAB5-3915-041C0ACA568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D073FA3C-4AE9-9628-82BA-BC0C4553F355}"/>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Delicate Dilemma</a:t>
            </a:r>
          </a:p>
        </p:txBody>
      </p:sp>
      <p:sp>
        <p:nvSpPr>
          <p:cNvPr id="7" name="Rounded Rectangular Callout 6">
            <a:extLst>
              <a:ext uri="{FF2B5EF4-FFF2-40B4-BE49-F238E27FC236}">
                <a16:creationId xmlns:a16="http://schemas.microsoft.com/office/drawing/2014/main" id="{C48FC963-72D2-7849-36A5-C30D5C449D85}"/>
              </a:ext>
            </a:extLst>
          </p:cNvPr>
          <p:cNvSpPr/>
          <p:nvPr/>
        </p:nvSpPr>
        <p:spPr>
          <a:xfrm>
            <a:off x="647699" y="3053443"/>
            <a:ext cx="3369130" cy="1323440"/>
          </a:xfrm>
          <a:prstGeom prst="wedgeRoundRectCallout">
            <a:avLst>
              <a:gd name="adj1" fmla="val 63819"/>
              <a:gd name="adj2" fmla="val 40754"/>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If it feels wrong, it’s wrong.</a:t>
            </a:r>
          </a:p>
        </p:txBody>
      </p:sp>
      <p:sp>
        <p:nvSpPr>
          <p:cNvPr id="3" name="TextBox 2">
            <a:extLst>
              <a:ext uri="{FF2B5EF4-FFF2-40B4-BE49-F238E27FC236}">
                <a16:creationId xmlns:a16="http://schemas.microsoft.com/office/drawing/2014/main" id="{14DBC156-E5E3-BA90-EF3B-A7907B03C4C1}"/>
              </a:ext>
            </a:extLst>
          </p:cNvPr>
          <p:cNvSpPr txBox="1"/>
          <p:nvPr/>
        </p:nvSpPr>
        <p:spPr>
          <a:xfrm>
            <a:off x="647699" y="4870483"/>
            <a:ext cx="3951515" cy="1323439"/>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Kindness Trumps Truth</a:t>
            </a:r>
          </a:p>
        </p:txBody>
      </p:sp>
      <p:sp>
        <p:nvSpPr>
          <p:cNvPr id="5" name="Rounded Rectangular Callout 4">
            <a:extLst>
              <a:ext uri="{FF2B5EF4-FFF2-40B4-BE49-F238E27FC236}">
                <a16:creationId xmlns:a16="http://schemas.microsoft.com/office/drawing/2014/main" id="{073349F3-38E0-4408-1BD4-EF39955C5BD2}"/>
              </a:ext>
            </a:extLst>
          </p:cNvPr>
          <p:cNvSpPr/>
          <p:nvPr/>
        </p:nvSpPr>
        <p:spPr>
          <a:xfrm>
            <a:off x="5380568" y="3053442"/>
            <a:ext cx="3044975" cy="2710543"/>
          </a:xfrm>
          <a:prstGeom prst="wedgeRoundRectCallout">
            <a:avLst>
              <a:gd name="adj1" fmla="val -64299"/>
              <a:gd name="adj2" fmla="val 69790"/>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00"/>
                </a:solidFill>
                <a:latin typeface="Century Gothic" panose="020B0502020202020204" pitchFamily="34" charset="0"/>
                <a:cs typeface="Comic Sans MS"/>
              </a:rPr>
              <a:t>They went with another candidate. Let’s move on.</a:t>
            </a:r>
          </a:p>
        </p:txBody>
      </p:sp>
      <p:pic>
        <p:nvPicPr>
          <p:cNvPr id="9" name="Picture 8" descr="A cartoon of a baby with question marks&#10;&#10;Description automatically generated">
            <a:extLst>
              <a:ext uri="{FF2B5EF4-FFF2-40B4-BE49-F238E27FC236}">
                <a16:creationId xmlns:a16="http://schemas.microsoft.com/office/drawing/2014/main" id="{E603467C-8118-0162-D3AB-70B19C058E9E}"/>
              </a:ext>
            </a:extLst>
          </p:cNvPr>
          <p:cNvPicPr>
            <a:picLocks noChangeAspect="1"/>
          </p:cNvPicPr>
          <p:nvPr/>
        </p:nvPicPr>
        <p:blipFill>
          <a:blip r:embed="rId2"/>
          <a:stretch>
            <a:fillRect/>
          </a:stretch>
        </p:blipFill>
        <p:spPr>
          <a:xfrm>
            <a:off x="8693845" y="2216606"/>
            <a:ext cx="2850456" cy="3759652"/>
          </a:xfrm>
          <a:prstGeom prst="rect">
            <a:avLst/>
          </a:prstGeom>
        </p:spPr>
      </p:pic>
    </p:spTree>
    <p:extLst>
      <p:ext uri="{BB962C8B-B14F-4D97-AF65-F5344CB8AC3E}">
        <p14:creationId xmlns:p14="http://schemas.microsoft.com/office/powerpoint/2010/main" val="216764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DE99-C086-59B6-1ECB-6B1DBDD2B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AAADE-3A47-B995-B628-5EA81FBDC5A0}"/>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24CBC547-76F4-742D-0266-0B626D14A6B5}"/>
              </a:ext>
            </a:extLst>
          </p:cNvPr>
          <p:cNvSpPr txBox="1"/>
          <p:nvPr/>
        </p:nvSpPr>
        <p:spPr>
          <a:xfrm>
            <a:off x="859972" y="1913512"/>
            <a:ext cx="604822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DEMsays…</a:t>
            </a:r>
          </a:p>
        </p:txBody>
      </p:sp>
      <p:sp>
        <p:nvSpPr>
          <p:cNvPr id="7" name="Rounded Rectangular Callout 6">
            <a:extLst>
              <a:ext uri="{FF2B5EF4-FFF2-40B4-BE49-F238E27FC236}">
                <a16:creationId xmlns:a16="http://schemas.microsoft.com/office/drawing/2014/main" id="{AA7486AE-5A00-3AAB-263B-8CBF265D09BA}"/>
              </a:ext>
            </a:extLst>
          </p:cNvPr>
          <p:cNvSpPr/>
          <p:nvPr/>
        </p:nvSpPr>
        <p:spPr>
          <a:xfrm>
            <a:off x="647698" y="3053442"/>
            <a:ext cx="6048220" cy="2677887"/>
          </a:xfrm>
          <a:prstGeom prst="wedgeRoundRectCallout">
            <a:avLst>
              <a:gd name="adj1" fmla="val 52210"/>
              <a:gd name="adj2" fmla="val 71852"/>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000000"/>
                </a:solidFill>
                <a:latin typeface="Century Gothic" panose="020B0502020202020204" pitchFamily="34" charset="0"/>
                <a:cs typeface="Comic Sans MS"/>
              </a:rPr>
              <a:t>“It takes years to build a reputation. Minutes to bring it crashing down”</a:t>
            </a:r>
          </a:p>
        </p:txBody>
      </p:sp>
      <p:pic>
        <p:nvPicPr>
          <p:cNvPr id="8" name="Picture 7" descr="A black and red sign with white text&#10;&#10;Description automatically generated">
            <a:extLst>
              <a:ext uri="{FF2B5EF4-FFF2-40B4-BE49-F238E27FC236}">
                <a16:creationId xmlns:a16="http://schemas.microsoft.com/office/drawing/2014/main" id="{6758079A-97E9-D080-C96A-B3FF376AE13D}"/>
              </a:ext>
            </a:extLst>
          </p:cNvPr>
          <p:cNvPicPr>
            <a:picLocks noChangeAspect="1"/>
          </p:cNvPicPr>
          <p:nvPr/>
        </p:nvPicPr>
        <p:blipFill>
          <a:blip r:embed="rId2"/>
          <a:stretch>
            <a:fillRect/>
          </a:stretch>
        </p:blipFill>
        <p:spPr>
          <a:xfrm>
            <a:off x="7039427" y="2253004"/>
            <a:ext cx="4952507" cy="4239871"/>
          </a:xfrm>
          <a:prstGeom prst="rect">
            <a:avLst/>
          </a:prstGeom>
        </p:spPr>
      </p:pic>
      <p:sp>
        <p:nvSpPr>
          <p:cNvPr id="10" name="TextBox 9">
            <a:extLst>
              <a:ext uri="{FF2B5EF4-FFF2-40B4-BE49-F238E27FC236}">
                <a16:creationId xmlns:a16="http://schemas.microsoft.com/office/drawing/2014/main" id="{890B3C7E-057D-6D7B-7586-4AFC5E42756B}"/>
              </a:ext>
            </a:extLst>
          </p:cNvPr>
          <p:cNvSpPr txBox="1"/>
          <p:nvPr/>
        </p:nvSpPr>
        <p:spPr>
          <a:xfrm>
            <a:off x="7490936" y="4372939"/>
            <a:ext cx="4049488" cy="1631216"/>
          </a:xfrm>
          <a:prstGeom prst="rect">
            <a:avLst/>
          </a:prstGeom>
          <a:noFill/>
          <a:ln w="63500">
            <a:noFill/>
          </a:ln>
        </p:spPr>
        <p:txBody>
          <a:bodyPr wrap="square" rtlCol="0">
            <a:spAutoFit/>
          </a:bodyPr>
          <a:lstStyle/>
          <a:p>
            <a:pPr algn="ctr"/>
            <a:r>
              <a:rPr lang="en-US" sz="5000" b="1" dirty="0">
                <a:latin typeface="Century Gothic" panose="020B0502020202020204" pitchFamily="34" charset="0"/>
              </a:rPr>
              <a:t>BAD REPUTATION!</a:t>
            </a:r>
          </a:p>
        </p:txBody>
      </p:sp>
    </p:spTree>
    <p:extLst>
      <p:ext uri="{BB962C8B-B14F-4D97-AF65-F5344CB8AC3E}">
        <p14:creationId xmlns:p14="http://schemas.microsoft.com/office/powerpoint/2010/main" val="223100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A4AD4-BAF7-8FDF-6B8C-2352E7BDA00B}"/>
            </a:ext>
          </a:extLst>
        </p:cNvPr>
        <p:cNvGrpSpPr/>
        <p:nvPr/>
      </p:nvGrpSpPr>
      <p:grpSpPr>
        <a:xfrm>
          <a:off x="0" y="0"/>
          <a:ext cx="0" cy="0"/>
          <a:chOff x="0" y="0"/>
          <a:chExt cx="0" cy="0"/>
        </a:xfrm>
      </p:grpSpPr>
      <p:pic>
        <p:nvPicPr>
          <p:cNvPr id="10" name="Picture 9" descr="scroll-stock.jpg">
            <a:extLst>
              <a:ext uri="{FF2B5EF4-FFF2-40B4-BE49-F238E27FC236}">
                <a16:creationId xmlns:a16="http://schemas.microsoft.com/office/drawing/2014/main" id="{FC24B183-E896-B1CE-132A-1298497F0096}"/>
              </a:ext>
            </a:extLst>
          </p:cNvPr>
          <p:cNvPicPr>
            <a:picLocks noChangeAspect="1"/>
          </p:cNvPicPr>
          <p:nvPr/>
        </p:nvPicPr>
        <p:blipFill>
          <a:blip r:embed="rId2"/>
          <a:stretch>
            <a:fillRect/>
          </a:stretch>
        </p:blipFill>
        <p:spPr>
          <a:xfrm>
            <a:off x="620487" y="2841171"/>
            <a:ext cx="10733314" cy="3771900"/>
          </a:xfrm>
          <a:prstGeom prst="rect">
            <a:avLst/>
          </a:prstGeom>
        </p:spPr>
      </p:pic>
      <p:sp>
        <p:nvSpPr>
          <p:cNvPr id="2" name="Title 1">
            <a:extLst>
              <a:ext uri="{FF2B5EF4-FFF2-40B4-BE49-F238E27FC236}">
                <a16:creationId xmlns:a16="http://schemas.microsoft.com/office/drawing/2014/main" id="{39E65C1E-E076-01AB-49E5-771CB7B66462}"/>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FB40787B-134F-7B06-742D-0EA5F0FBAEB3}"/>
              </a:ext>
            </a:extLst>
          </p:cNvPr>
          <p:cNvSpPr txBox="1"/>
          <p:nvPr/>
        </p:nvSpPr>
        <p:spPr>
          <a:xfrm>
            <a:off x="838200" y="2001181"/>
            <a:ext cx="7277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Standards and Ethical Practices</a:t>
            </a:r>
          </a:p>
        </p:txBody>
      </p:sp>
      <p:sp>
        <p:nvSpPr>
          <p:cNvPr id="3" name="TextBox 2">
            <a:extLst>
              <a:ext uri="{FF2B5EF4-FFF2-40B4-BE49-F238E27FC236}">
                <a16:creationId xmlns:a16="http://schemas.microsoft.com/office/drawing/2014/main" id="{B31B6E32-2922-AEAB-48B3-836AB1C56E60}"/>
              </a:ext>
            </a:extLst>
          </p:cNvPr>
          <p:cNvSpPr txBox="1"/>
          <p:nvPr/>
        </p:nvSpPr>
        <p:spPr>
          <a:xfrm>
            <a:off x="1881695" y="3449848"/>
            <a:ext cx="8428609" cy="2554545"/>
          </a:xfrm>
          <a:prstGeom prst="rect">
            <a:avLst/>
          </a:prstGeom>
          <a:noFill/>
          <a:ln w="50800">
            <a:no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Members shall treat all information relating to the business of Clients with confidentiality.</a:t>
            </a:r>
          </a:p>
        </p:txBody>
      </p:sp>
    </p:spTree>
    <p:extLst>
      <p:ext uri="{BB962C8B-B14F-4D97-AF65-F5344CB8AC3E}">
        <p14:creationId xmlns:p14="http://schemas.microsoft.com/office/powerpoint/2010/main" val="111731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978DF-EFCD-8DCC-C29C-440978B43E63}"/>
            </a:ext>
          </a:extLst>
        </p:cNvPr>
        <p:cNvGrpSpPr/>
        <p:nvPr/>
      </p:nvGrpSpPr>
      <p:grpSpPr>
        <a:xfrm>
          <a:off x="0" y="0"/>
          <a:ext cx="0" cy="0"/>
          <a:chOff x="0" y="0"/>
          <a:chExt cx="0" cy="0"/>
        </a:xfrm>
      </p:grpSpPr>
      <p:pic>
        <p:nvPicPr>
          <p:cNvPr id="10" name="Picture 9" descr="scroll-stock.jpg">
            <a:extLst>
              <a:ext uri="{FF2B5EF4-FFF2-40B4-BE49-F238E27FC236}">
                <a16:creationId xmlns:a16="http://schemas.microsoft.com/office/drawing/2014/main" id="{D359729E-14DC-D075-C3B8-772EFB202247}"/>
              </a:ext>
            </a:extLst>
          </p:cNvPr>
          <p:cNvPicPr>
            <a:picLocks noChangeAspect="1"/>
          </p:cNvPicPr>
          <p:nvPr/>
        </p:nvPicPr>
        <p:blipFill>
          <a:blip r:embed="rId2"/>
          <a:stretch>
            <a:fillRect/>
          </a:stretch>
        </p:blipFill>
        <p:spPr>
          <a:xfrm>
            <a:off x="620487" y="2841171"/>
            <a:ext cx="10733314" cy="3771900"/>
          </a:xfrm>
          <a:prstGeom prst="rect">
            <a:avLst/>
          </a:prstGeom>
        </p:spPr>
      </p:pic>
      <p:sp>
        <p:nvSpPr>
          <p:cNvPr id="2" name="Title 1">
            <a:extLst>
              <a:ext uri="{FF2B5EF4-FFF2-40B4-BE49-F238E27FC236}">
                <a16:creationId xmlns:a16="http://schemas.microsoft.com/office/drawing/2014/main" id="{E7EE0E12-B23F-F9A0-F339-E33AA234B866}"/>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23683AFD-EFDE-4203-6E87-AE6BEB174259}"/>
              </a:ext>
            </a:extLst>
          </p:cNvPr>
          <p:cNvSpPr txBox="1"/>
          <p:nvPr/>
        </p:nvSpPr>
        <p:spPr>
          <a:xfrm>
            <a:off x="838200" y="2001181"/>
            <a:ext cx="7277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Standards and Ethical Practices</a:t>
            </a:r>
          </a:p>
        </p:txBody>
      </p:sp>
      <p:sp>
        <p:nvSpPr>
          <p:cNvPr id="3" name="TextBox 2">
            <a:extLst>
              <a:ext uri="{FF2B5EF4-FFF2-40B4-BE49-F238E27FC236}">
                <a16:creationId xmlns:a16="http://schemas.microsoft.com/office/drawing/2014/main" id="{3F418C16-15D4-DB63-D4B8-BF6CAE950D8E}"/>
              </a:ext>
            </a:extLst>
          </p:cNvPr>
          <p:cNvSpPr txBox="1"/>
          <p:nvPr/>
        </p:nvSpPr>
        <p:spPr>
          <a:xfrm>
            <a:off x="1881695" y="3449848"/>
            <a:ext cx="8428609" cy="2554545"/>
          </a:xfrm>
          <a:prstGeom prst="rect">
            <a:avLst/>
          </a:prstGeom>
          <a:noFill/>
          <a:ln w="50800">
            <a:no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Members shall respect the rights of competitors and refrain from defamatory statements or acts of unfair competition.</a:t>
            </a:r>
          </a:p>
        </p:txBody>
      </p:sp>
    </p:spTree>
    <p:extLst>
      <p:ext uri="{BB962C8B-B14F-4D97-AF65-F5344CB8AC3E}">
        <p14:creationId xmlns:p14="http://schemas.microsoft.com/office/powerpoint/2010/main" val="77369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7E50-B904-465F-6792-757FF3306A14}"/>
            </a:ext>
          </a:extLst>
        </p:cNvPr>
        <p:cNvGrpSpPr/>
        <p:nvPr/>
      </p:nvGrpSpPr>
      <p:grpSpPr>
        <a:xfrm>
          <a:off x="0" y="0"/>
          <a:ext cx="0" cy="0"/>
          <a:chOff x="0" y="0"/>
          <a:chExt cx="0" cy="0"/>
        </a:xfrm>
      </p:grpSpPr>
      <p:pic>
        <p:nvPicPr>
          <p:cNvPr id="10" name="Picture 9" descr="scroll-stock.jpg">
            <a:extLst>
              <a:ext uri="{FF2B5EF4-FFF2-40B4-BE49-F238E27FC236}">
                <a16:creationId xmlns:a16="http://schemas.microsoft.com/office/drawing/2014/main" id="{1E6DEC21-4544-484A-B795-CD320819E3AE}"/>
              </a:ext>
            </a:extLst>
          </p:cNvPr>
          <p:cNvPicPr>
            <a:picLocks noChangeAspect="1"/>
          </p:cNvPicPr>
          <p:nvPr/>
        </p:nvPicPr>
        <p:blipFill>
          <a:blip r:embed="rId2"/>
          <a:stretch>
            <a:fillRect/>
          </a:stretch>
        </p:blipFill>
        <p:spPr>
          <a:xfrm>
            <a:off x="620487" y="2841170"/>
            <a:ext cx="10733314" cy="4016829"/>
          </a:xfrm>
          <a:prstGeom prst="rect">
            <a:avLst/>
          </a:prstGeom>
        </p:spPr>
      </p:pic>
      <p:sp>
        <p:nvSpPr>
          <p:cNvPr id="2" name="Title 1">
            <a:extLst>
              <a:ext uri="{FF2B5EF4-FFF2-40B4-BE49-F238E27FC236}">
                <a16:creationId xmlns:a16="http://schemas.microsoft.com/office/drawing/2014/main" id="{DA34FC58-2C85-8492-4771-43083BE7B861}"/>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B54256A5-CD8F-2C9E-7A2B-6D3E7C5CB73C}"/>
              </a:ext>
            </a:extLst>
          </p:cNvPr>
          <p:cNvSpPr txBox="1"/>
          <p:nvPr/>
        </p:nvSpPr>
        <p:spPr>
          <a:xfrm>
            <a:off x="838200" y="2001181"/>
            <a:ext cx="7277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Standards and Ethical Practices</a:t>
            </a:r>
          </a:p>
        </p:txBody>
      </p:sp>
      <p:sp>
        <p:nvSpPr>
          <p:cNvPr id="3" name="TextBox 2">
            <a:extLst>
              <a:ext uri="{FF2B5EF4-FFF2-40B4-BE49-F238E27FC236}">
                <a16:creationId xmlns:a16="http://schemas.microsoft.com/office/drawing/2014/main" id="{549DC400-56AA-4BD0-D7A3-C3311FBF058D}"/>
              </a:ext>
            </a:extLst>
          </p:cNvPr>
          <p:cNvSpPr txBox="1"/>
          <p:nvPr/>
        </p:nvSpPr>
        <p:spPr>
          <a:xfrm>
            <a:off x="1420587" y="3449848"/>
            <a:ext cx="9241970" cy="2785378"/>
          </a:xfrm>
          <a:prstGeom prst="rect">
            <a:avLst/>
          </a:prstGeom>
          <a:noFill/>
          <a:ln w="50800">
            <a:no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Members shall not discriminate unfairly against any Candidate at any time in the recruitment process, except when obliged to do so in terms of prevailing legal requirements, regardless of ethnic origin, </a:t>
            </a:r>
            <a:r>
              <a:rPr lang="en-US" sz="2500" b="1" dirty="0" err="1">
                <a:solidFill>
                  <a:srgbClr val="000000"/>
                </a:solidFill>
                <a:latin typeface="Century Gothic" panose="020B0502020202020204" pitchFamily="34" charset="0"/>
                <a:cs typeface="Comic Sans MS"/>
              </a:rPr>
              <a:t>colour</a:t>
            </a:r>
            <a:r>
              <a:rPr lang="en-US" sz="2500" b="1" dirty="0">
                <a:solidFill>
                  <a:srgbClr val="000000"/>
                </a:solidFill>
                <a:latin typeface="Century Gothic" panose="020B0502020202020204" pitchFamily="34" charset="0"/>
                <a:cs typeface="Comic Sans MS"/>
              </a:rPr>
              <a:t>, gender, age, religion, political opinion, nationality, social origin, sexual orientation, or any other distinguishing characteristics</a:t>
            </a:r>
          </a:p>
        </p:txBody>
      </p:sp>
    </p:spTree>
    <p:extLst>
      <p:ext uri="{BB962C8B-B14F-4D97-AF65-F5344CB8AC3E}">
        <p14:creationId xmlns:p14="http://schemas.microsoft.com/office/powerpoint/2010/main" val="179962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A870-D2C2-7A7E-EC37-BC8C7870E8F1}"/>
            </a:ext>
          </a:extLst>
        </p:cNvPr>
        <p:cNvGrpSpPr/>
        <p:nvPr/>
      </p:nvGrpSpPr>
      <p:grpSpPr>
        <a:xfrm>
          <a:off x="0" y="0"/>
          <a:ext cx="0" cy="0"/>
          <a:chOff x="0" y="0"/>
          <a:chExt cx="0" cy="0"/>
        </a:xfrm>
      </p:grpSpPr>
      <p:pic>
        <p:nvPicPr>
          <p:cNvPr id="10" name="Picture 9" descr="scroll-stock.jpg">
            <a:extLst>
              <a:ext uri="{FF2B5EF4-FFF2-40B4-BE49-F238E27FC236}">
                <a16:creationId xmlns:a16="http://schemas.microsoft.com/office/drawing/2014/main" id="{FA664140-9951-78AB-22AE-F5EE271480AD}"/>
              </a:ext>
            </a:extLst>
          </p:cNvPr>
          <p:cNvPicPr>
            <a:picLocks noChangeAspect="1"/>
          </p:cNvPicPr>
          <p:nvPr/>
        </p:nvPicPr>
        <p:blipFill>
          <a:blip r:embed="rId2"/>
          <a:stretch>
            <a:fillRect/>
          </a:stretch>
        </p:blipFill>
        <p:spPr>
          <a:xfrm>
            <a:off x="620487" y="2841170"/>
            <a:ext cx="10733314" cy="3651705"/>
          </a:xfrm>
          <a:prstGeom prst="rect">
            <a:avLst/>
          </a:prstGeom>
        </p:spPr>
      </p:pic>
      <p:sp>
        <p:nvSpPr>
          <p:cNvPr id="2" name="Title 1">
            <a:extLst>
              <a:ext uri="{FF2B5EF4-FFF2-40B4-BE49-F238E27FC236}">
                <a16:creationId xmlns:a16="http://schemas.microsoft.com/office/drawing/2014/main" id="{910F9BB8-4225-9266-BA0D-2686D45BAC18}"/>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212BDB30-A9CF-F556-A72C-5BDCC94CA838}"/>
              </a:ext>
            </a:extLst>
          </p:cNvPr>
          <p:cNvSpPr txBox="1"/>
          <p:nvPr/>
        </p:nvSpPr>
        <p:spPr>
          <a:xfrm>
            <a:off x="838200" y="2001181"/>
            <a:ext cx="7277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Standards and Ethical Practices</a:t>
            </a:r>
          </a:p>
        </p:txBody>
      </p:sp>
      <p:sp>
        <p:nvSpPr>
          <p:cNvPr id="3" name="TextBox 2">
            <a:extLst>
              <a:ext uri="{FF2B5EF4-FFF2-40B4-BE49-F238E27FC236}">
                <a16:creationId xmlns:a16="http://schemas.microsoft.com/office/drawing/2014/main" id="{8815ED7C-7136-C6B6-04B6-6F111FBBD307}"/>
              </a:ext>
            </a:extLst>
          </p:cNvPr>
          <p:cNvSpPr txBox="1"/>
          <p:nvPr/>
        </p:nvSpPr>
        <p:spPr>
          <a:xfrm>
            <a:off x="1387929" y="3449848"/>
            <a:ext cx="9127671" cy="2400657"/>
          </a:xfrm>
          <a:prstGeom prst="rect">
            <a:avLst/>
          </a:prstGeom>
          <a:noFill/>
          <a:ln w="50800">
            <a:no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Members shall not, directly or indirectly, approach a Candidate currently in a position placed by them with an offer of alternate employment, unless the Candidate initiates </a:t>
            </a:r>
          </a:p>
          <a:p>
            <a:pPr algn="ctr"/>
            <a:r>
              <a:rPr lang="en-US" sz="3000" b="1" dirty="0">
                <a:solidFill>
                  <a:srgbClr val="000000"/>
                </a:solidFill>
                <a:latin typeface="Century Gothic" panose="020B0502020202020204" pitchFamily="34" charset="0"/>
                <a:cs typeface="Comic Sans MS"/>
              </a:rPr>
              <a:t>re-activation of their application.</a:t>
            </a:r>
          </a:p>
        </p:txBody>
      </p:sp>
    </p:spTree>
    <p:extLst>
      <p:ext uri="{BB962C8B-B14F-4D97-AF65-F5344CB8AC3E}">
        <p14:creationId xmlns:p14="http://schemas.microsoft.com/office/powerpoint/2010/main" val="313234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2C1C-9F40-5C8E-D909-F41F502BF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9B1AF-5AC9-B052-D4F1-41B2AFC7145A}"/>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5EA5616F-6566-BAE7-C61C-A1A961115E21}"/>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Values, Morals, Ethics?</a:t>
            </a:r>
          </a:p>
        </p:txBody>
      </p:sp>
      <p:sp>
        <p:nvSpPr>
          <p:cNvPr id="5" name="TextBox 4">
            <a:extLst>
              <a:ext uri="{FF2B5EF4-FFF2-40B4-BE49-F238E27FC236}">
                <a16:creationId xmlns:a16="http://schemas.microsoft.com/office/drawing/2014/main" id="{610F4BFB-4B77-5CF3-CDF4-9D96D62C3DF3}"/>
              </a:ext>
            </a:extLst>
          </p:cNvPr>
          <p:cNvSpPr txBox="1"/>
          <p:nvPr/>
        </p:nvSpPr>
        <p:spPr>
          <a:xfrm>
            <a:off x="816429" y="2958005"/>
            <a:ext cx="3837214" cy="1200329"/>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Legal but not Ethical or Moral</a:t>
            </a:r>
          </a:p>
        </p:txBody>
      </p:sp>
      <p:sp>
        <p:nvSpPr>
          <p:cNvPr id="6" name="TextBox 5">
            <a:extLst>
              <a:ext uri="{FF2B5EF4-FFF2-40B4-BE49-F238E27FC236}">
                <a16:creationId xmlns:a16="http://schemas.microsoft.com/office/drawing/2014/main" id="{CFED36CB-58C0-1946-5386-45A8408C0AE8}"/>
              </a:ext>
            </a:extLst>
          </p:cNvPr>
          <p:cNvSpPr txBox="1"/>
          <p:nvPr/>
        </p:nvSpPr>
        <p:spPr>
          <a:xfrm>
            <a:off x="4964883" y="3127528"/>
            <a:ext cx="3101930" cy="1754326"/>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Moral and Legal, but not Ethical</a:t>
            </a:r>
          </a:p>
        </p:txBody>
      </p:sp>
      <p:sp>
        <p:nvSpPr>
          <p:cNvPr id="7" name="TextBox 6">
            <a:extLst>
              <a:ext uri="{FF2B5EF4-FFF2-40B4-BE49-F238E27FC236}">
                <a16:creationId xmlns:a16="http://schemas.microsoft.com/office/drawing/2014/main" id="{0211B99D-EB97-0B5B-4AC9-FD55441577B6}"/>
              </a:ext>
            </a:extLst>
          </p:cNvPr>
          <p:cNvSpPr txBox="1"/>
          <p:nvPr/>
        </p:nvSpPr>
        <p:spPr>
          <a:xfrm>
            <a:off x="4264480" y="5080735"/>
            <a:ext cx="4457203" cy="1200329"/>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Moral and Ethical, but not Legal</a:t>
            </a:r>
          </a:p>
        </p:txBody>
      </p:sp>
      <p:pic>
        <p:nvPicPr>
          <p:cNvPr id="5122" name="Picture 2" descr="Law Word Cloud Collage, Concept ...">
            <a:extLst>
              <a:ext uri="{FF2B5EF4-FFF2-40B4-BE49-F238E27FC236}">
                <a16:creationId xmlns:a16="http://schemas.microsoft.com/office/drawing/2014/main" id="{DA01CAC8-7968-F49D-5ACE-8639A5AF8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66" y="4468827"/>
            <a:ext cx="3101929" cy="2062906"/>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pic>
        <p:nvPicPr>
          <p:cNvPr id="9" name="Picture 8" descr="A purple and pink text&#10;&#10;Description automatically generated">
            <a:extLst>
              <a:ext uri="{FF2B5EF4-FFF2-40B4-BE49-F238E27FC236}">
                <a16:creationId xmlns:a16="http://schemas.microsoft.com/office/drawing/2014/main" id="{E79D9656-91A7-A24E-8A9F-BADB989B9CEF}"/>
              </a:ext>
            </a:extLst>
          </p:cNvPr>
          <p:cNvPicPr>
            <a:picLocks noChangeAspect="1"/>
          </p:cNvPicPr>
          <p:nvPr/>
        </p:nvPicPr>
        <p:blipFill>
          <a:blip r:embed="rId3"/>
          <a:stretch>
            <a:fillRect/>
          </a:stretch>
        </p:blipFill>
        <p:spPr>
          <a:xfrm rot="1458573">
            <a:off x="7548423" y="2702763"/>
            <a:ext cx="4368800" cy="795053"/>
          </a:xfrm>
          <a:prstGeom prst="rect">
            <a:avLst/>
          </a:prstGeom>
          <a:ln w="63500">
            <a:solidFill>
              <a:srgbClr val="00B0F0"/>
            </a:solidFill>
          </a:ln>
        </p:spPr>
      </p:pic>
      <p:pic>
        <p:nvPicPr>
          <p:cNvPr id="5124" name="Picture 4" descr="110+ Integrity Word Art Stock Photos ...">
            <a:extLst>
              <a:ext uri="{FF2B5EF4-FFF2-40B4-BE49-F238E27FC236}">
                <a16:creationId xmlns:a16="http://schemas.microsoft.com/office/drawing/2014/main" id="{DBB7B54A-B43C-EA92-8571-6CDB76ED0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168" y="4504824"/>
            <a:ext cx="2208801" cy="2208801"/>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4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F6B0C-FD23-4D8F-F837-52CB92E21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F1958-468B-05BF-AB49-24879368F372}"/>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B1EFF635-BD26-5B23-612D-C206D1B89324}"/>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Trolley Hypothetical</a:t>
            </a:r>
          </a:p>
        </p:txBody>
      </p:sp>
      <p:sp>
        <p:nvSpPr>
          <p:cNvPr id="7" name="TextBox 6">
            <a:extLst>
              <a:ext uri="{FF2B5EF4-FFF2-40B4-BE49-F238E27FC236}">
                <a16:creationId xmlns:a16="http://schemas.microsoft.com/office/drawing/2014/main" id="{8BC98DEA-137B-9351-95C4-CFBAB51FFCEE}"/>
              </a:ext>
            </a:extLst>
          </p:cNvPr>
          <p:cNvSpPr txBox="1"/>
          <p:nvPr/>
        </p:nvSpPr>
        <p:spPr>
          <a:xfrm>
            <a:off x="6972300" y="3048439"/>
            <a:ext cx="4457203" cy="646331"/>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Most people say:</a:t>
            </a:r>
          </a:p>
        </p:txBody>
      </p:sp>
      <p:pic>
        <p:nvPicPr>
          <p:cNvPr id="7170" name="Picture 2" descr="The Trolley Problem of Healthcare">
            <a:extLst>
              <a:ext uri="{FF2B5EF4-FFF2-40B4-BE49-F238E27FC236}">
                <a16:creationId xmlns:a16="http://schemas.microsoft.com/office/drawing/2014/main" id="{434D4073-6E66-A0C3-F06F-AAE3E7569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58005"/>
            <a:ext cx="5840186" cy="3485141"/>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
        <p:nvSpPr>
          <p:cNvPr id="3" name="Rounded Rectangular Callout 2">
            <a:extLst>
              <a:ext uri="{FF2B5EF4-FFF2-40B4-BE49-F238E27FC236}">
                <a16:creationId xmlns:a16="http://schemas.microsoft.com/office/drawing/2014/main" id="{1A7088E0-7E3D-0947-B6F0-DFFF6478EA72}"/>
              </a:ext>
            </a:extLst>
          </p:cNvPr>
          <p:cNvSpPr/>
          <p:nvPr/>
        </p:nvSpPr>
        <p:spPr>
          <a:xfrm>
            <a:off x="7584918" y="4447928"/>
            <a:ext cx="3492501" cy="1120116"/>
          </a:xfrm>
          <a:prstGeom prst="wedgeRoundRectCallout">
            <a:avLst>
              <a:gd name="adj1" fmla="val -62544"/>
              <a:gd name="adj2" fmla="val 82267"/>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000000"/>
                </a:solidFill>
                <a:latin typeface="Century Gothic" panose="020B0502020202020204" pitchFamily="34" charset="0"/>
                <a:cs typeface="Comic Sans MS"/>
              </a:rPr>
              <a:t>TURN!!!!</a:t>
            </a:r>
            <a:endParaRPr lang="en-US" sz="4000" dirty="0">
              <a:solidFill>
                <a:srgbClr val="000000"/>
              </a:solidFill>
              <a:latin typeface="Century Gothic" panose="020B0502020202020204" pitchFamily="34" charset="0"/>
              <a:cs typeface="Comic Sans MS"/>
            </a:endParaRPr>
          </a:p>
        </p:txBody>
      </p:sp>
    </p:spTree>
    <p:extLst>
      <p:ext uri="{BB962C8B-B14F-4D97-AF65-F5344CB8AC3E}">
        <p14:creationId xmlns:p14="http://schemas.microsoft.com/office/powerpoint/2010/main" val="425557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45D7D-27A9-2053-6E03-B74E7AC08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41B77-CD18-9A58-FF53-59E292E93F39}"/>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RECRUITER ETHICS</a:t>
            </a:r>
          </a:p>
        </p:txBody>
      </p:sp>
      <p:sp>
        <p:nvSpPr>
          <p:cNvPr id="4" name="TextBox 3">
            <a:extLst>
              <a:ext uri="{FF2B5EF4-FFF2-40B4-BE49-F238E27FC236}">
                <a16:creationId xmlns:a16="http://schemas.microsoft.com/office/drawing/2014/main" id="{A526CF9E-E237-005F-011B-8D272CAE1405}"/>
              </a:ext>
            </a:extLst>
          </p:cNvPr>
          <p:cNvSpPr txBox="1"/>
          <p:nvPr/>
        </p:nvSpPr>
        <p:spPr>
          <a:xfrm>
            <a:off x="838200" y="2001181"/>
            <a:ext cx="61341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Trolley Hypothetical</a:t>
            </a:r>
          </a:p>
        </p:txBody>
      </p:sp>
      <p:sp>
        <p:nvSpPr>
          <p:cNvPr id="7" name="TextBox 6">
            <a:extLst>
              <a:ext uri="{FF2B5EF4-FFF2-40B4-BE49-F238E27FC236}">
                <a16:creationId xmlns:a16="http://schemas.microsoft.com/office/drawing/2014/main" id="{9821782F-413B-ED34-9125-286908537C56}"/>
              </a:ext>
            </a:extLst>
          </p:cNvPr>
          <p:cNvSpPr txBox="1"/>
          <p:nvPr/>
        </p:nvSpPr>
        <p:spPr>
          <a:xfrm>
            <a:off x="6972300" y="3048439"/>
            <a:ext cx="4457203" cy="646331"/>
          </a:xfrm>
          <a:prstGeom prst="rect">
            <a:avLst/>
          </a:prstGeom>
          <a:noFill/>
          <a:ln w="50800">
            <a:solidFill>
              <a:schemeClr val="tx1"/>
            </a:solidFill>
          </a:ln>
        </p:spPr>
        <p:txBody>
          <a:bodyPr wrap="square" rtlCol="0">
            <a:spAutoFit/>
          </a:bodyPr>
          <a:lstStyle/>
          <a:p>
            <a:pPr algn="ctr"/>
            <a:r>
              <a:rPr lang="en-US" sz="3600" b="1" dirty="0">
                <a:solidFill>
                  <a:srgbClr val="000000"/>
                </a:solidFill>
                <a:latin typeface="Century Gothic" panose="020B0502020202020204" pitchFamily="34" charset="0"/>
                <a:cs typeface="Comic Sans MS"/>
              </a:rPr>
              <a:t>Most people say:</a:t>
            </a:r>
          </a:p>
        </p:txBody>
      </p:sp>
      <p:sp>
        <p:nvSpPr>
          <p:cNvPr id="3" name="Rounded Rectangular Callout 2">
            <a:extLst>
              <a:ext uri="{FF2B5EF4-FFF2-40B4-BE49-F238E27FC236}">
                <a16:creationId xmlns:a16="http://schemas.microsoft.com/office/drawing/2014/main" id="{D5BCA410-71A6-05D2-0F0B-626B49D1839C}"/>
              </a:ext>
            </a:extLst>
          </p:cNvPr>
          <p:cNvSpPr/>
          <p:nvPr/>
        </p:nvSpPr>
        <p:spPr>
          <a:xfrm>
            <a:off x="7673224" y="4095697"/>
            <a:ext cx="3680576" cy="2237015"/>
          </a:xfrm>
          <a:prstGeom prst="wedgeRoundRectCallout">
            <a:avLst>
              <a:gd name="adj1" fmla="val -75409"/>
              <a:gd name="adj2" fmla="val -215"/>
              <a:gd name="adj3" fmla="val 16667"/>
            </a:avLst>
          </a:prstGeom>
          <a:solidFill>
            <a:schemeClr val="tx2">
              <a:lumMod val="25000"/>
              <a:lumOff val="75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i="1" dirty="0">
              <a:solidFill>
                <a:srgbClr val="000000"/>
              </a:solidFill>
              <a:latin typeface="Century Gothic" panose="020B0502020202020204" pitchFamily="34" charset="0"/>
              <a:cs typeface="Comic Sans MS"/>
            </a:endParaRPr>
          </a:p>
          <a:p>
            <a:pPr algn="ctr"/>
            <a:r>
              <a:rPr lang="en-US" sz="4000" b="1" i="1" dirty="0">
                <a:solidFill>
                  <a:srgbClr val="000000"/>
                </a:solidFill>
                <a:latin typeface="Century Gothic" panose="020B0502020202020204" pitchFamily="34" charset="0"/>
                <a:cs typeface="Comic Sans MS"/>
              </a:rPr>
              <a:t>No! It would be terribly wrong.</a:t>
            </a:r>
          </a:p>
          <a:p>
            <a:pPr algn="ctr"/>
            <a:endParaRPr lang="en-US" sz="4000" b="1" i="1" dirty="0">
              <a:solidFill>
                <a:srgbClr val="000000"/>
              </a:solidFill>
              <a:latin typeface="Century Gothic" panose="020B0502020202020204" pitchFamily="34" charset="0"/>
              <a:cs typeface="Comic Sans MS"/>
            </a:endParaRPr>
          </a:p>
        </p:txBody>
      </p:sp>
      <p:pic>
        <p:nvPicPr>
          <p:cNvPr id="9218" name="Picture 2" descr="A little internal feud: Footbridge Dilemma | by Cengizhan Bozkurt | Medium">
            <a:extLst>
              <a:ext uri="{FF2B5EF4-FFF2-40B4-BE49-F238E27FC236}">
                <a16:creationId xmlns:a16="http://schemas.microsoft.com/office/drawing/2014/main" id="{F1614D74-A825-EA2F-EC87-38ABB1281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81" y="2893777"/>
            <a:ext cx="5428191" cy="364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04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350</TotalTime>
  <Words>886</Words>
  <Application>Microsoft Macintosh PowerPoint</Application>
  <PresentationFormat>Widescreen</PresentationFormat>
  <Paragraphs>116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Arial Rounded MT Bold</vt:lpstr>
      <vt:lpstr>Bradley Hand</vt:lpstr>
      <vt:lpstr>Century Gothic</vt:lpstr>
      <vt:lpstr>Office Theme</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lpstr>RECRUITER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Tambourlas</dc:creator>
  <cp:lastModifiedBy>Kelly Tambourlas</cp:lastModifiedBy>
  <cp:revision>40</cp:revision>
  <dcterms:created xsi:type="dcterms:W3CDTF">2024-08-12T10:45:38Z</dcterms:created>
  <dcterms:modified xsi:type="dcterms:W3CDTF">2024-12-04T11:00:25Z</dcterms:modified>
</cp:coreProperties>
</file>