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79" r:id="rId8"/>
    <p:sldId id="280" r:id="rId9"/>
    <p:sldId id="281" r:id="rId10"/>
    <p:sldId id="261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941"/>
    <p:restoredTop sz="94577"/>
  </p:normalViewPr>
  <p:slideViewPr>
    <p:cSldViewPr snapToGrid="0">
      <p:cViewPr varScale="1">
        <p:scale>
          <a:sx n="82" d="100"/>
          <a:sy n="82" d="100"/>
        </p:scale>
        <p:origin x="19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8"/>
            <a:ext cx="6143625" cy="1128132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ONBOARDING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333A97-D2C2-F065-561F-FDBA702298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7463" y="2377068"/>
            <a:ext cx="5570503" cy="3016342"/>
          </a:xfrm>
          <a:prstGeom prst="rect">
            <a:avLst/>
          </a:prstGeom>
          <a:ln w="635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41682"/>
            <a:ext cx="4710193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YOUR Onboarding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838200" y="3027357"/>
            <a:ext cx="4214246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Resignation Training. </a:t>
            </a:r>
          </a:p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Offer to Resign for them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8199" y="4178796"/>
            <a:ext cx="4214247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Manage counteroffer expectations.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382AB-16FB-05CE-F325-05A5D77DF38B}"/>
              </a:ext>
            </a:extLst>
          </p:cNvPr>
          <p:cNvSpPr txBox="1"/>
          <p:nvPr/>
        </p:nvSpPr>
        <p:spPr>
          <a:xfrm>
            <a:off x="838198" y="5268481"/>
            <a:ext cx="4214249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Set up “bonding” call.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6CFD2A-1201-79AC-58F3-E7E543CFA52E}"/>
              </a:ext>
            </a:extLst>
          </p:cNvPr>
          <p:cNvSpPr txBox="1"/>
          <p:nvPr/>
        </p:nvSpPr>
        <p:spPr>
          <a:xfrm>
            <a:off x="838198" y="5973447"/>
            <a:ext cx="5257802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Talk to collection connection.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6E95D3-AE7F-FFAC-8286-E4AB9043FBA8}"/>
              </a:ext>
            </a:extLst>
          </p:cNvPr>
          <p:cNvSpPr txBox="1"/>
          <p:nvPr/>
        </p:nvSpPr>
        <p:spPr>
          <a:xfrm>
            <a:off x="6819254" y="5909018"/>
            <a:ext cx="4840599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Set up peer phone call.</a:t>
            </a:r>
          </a:p>
        </p:txBody>
      </p:sp>
      <p:pic>
        <p:nvPicPr>
          <p:cNvPr id="14" name="Picture 13" descr="Two men shaking hands with speech bubbles&#10;&#10;Description automatically generated">
            <a:extLst>
              <a:ext uri="{FF2B5EF4-FFF2-40B4-BE49-F238E27FC236}">
                <a16:creationId xmlns:a16="http://schemas.microsoft.com/office/drawing/2014/main" id="{003283A2-6744-12BE-D418-93311870E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240155"/>
            <a:ext cx="5903952" cy="3266853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27339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41682"/>
            <a:ext cx="4710193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YOUR Onboarding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838199" y="3027357"/>
            <a:ext cx="4322737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6. If relocation, spouse to spouse call.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8199" y="4178796"/>
            <a:ext cx="4322738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7. Sunday night coffee the day before they start.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382AB-16FB-05CE-F325-05A5D77DF38B}"/>
              </a:ext>
            </a:extLst>
          </p:cNvPr>
          <p:cNvSpPr txBox="1"/>
          <p:nvPr/>
        </p:nvSpPr>
        <p:spPr>
          <a:xfrm>
            <a:off x="838199" y="5268481"/>
            <a:ext cx="4322738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8. Get all tests and  background checks done.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6E95D3-AE7F-FFAC-8286-E4AB9043FBA8}"/>
              </a:ext>
            </a:extLst>
          </p:cNvPr>
          <p:cNvSpPr txBox="1"/>
          <p:nvPr/>
        </p:nvSpPr>
        <p:spPr>
          <a:xfrm>
            <a:off x="5548393" y="5699368"/>
            <a:ext cx="645155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9. Sounding board once a week for 90 days.</a:t>
            </a:r>
          </a:p>
        </p:txBody>
      </p:sp>
      <p:pic>
        <p:nvPicPr>
          <p:cNvPr id="10" name="Picture 9" descr="A dog wearing glasses and a tie holding a blue telephone&#10;&#10;Description automatically generated">
            <a:extLst>
              <a:ext uri="{FF2B5EF4-FFF2-40B4-BE49-F238E27FC236}">
                <a16:creationId xmlns:a16="http://schemas.microsoft.com/office/drawing/2014/main" id="{B63E7B07-071E-17CE-917E-960CBF7AF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041682"/>
            <a:ext cx="4874453" cy="323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83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94944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On’board - 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958005"/>
            <a:ext cx="6260024" cy="240065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n. The extended, proactive support process by which newly placed employees successfully transition and integrate into their new roles and </a:t>
            </a:r>
            <a:r>
              <a:rPr lang="en-US" sz="3000" b="1" dirty="0" err="1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organisations</a:t>
            </a:r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.</a:t>
            </a:r>
          </a:p>
        </p:txBody>
      </p:sp>
      <p:pic>
        <p:nvPicPr>
          <p:cNvPr id="9" name="Picture 8" descr="A close-up of a green marker&#10;&#10;Description automatically generated">
            <a:extLst>
              <a:ext uri="{FF2B5EF4-FFF2-40B4-BE49-F238E27FC236}">
                <a16:creationId xmlns:a16="http://schemas.microsoft.com/office/drawing/2014/main" id="{1A8F4FE0-419E-7515-F1EE-5F2408E4E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5349" y="3429000"/>
            <a:ext cx="4324530" cy="2872498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79750" y="1876127"/>
            <a:ext cx="541771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Recent Study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7728501" y="2921168"/>
            <a:ext cx="4219144" cy="1015663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 NEW counter-offer comes…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15A21-690E-744E-5D9D-7E0DA372A8CD}"/>
              </a:ext>
            </a:extLst>
          </p:cNvPr>
          <p:cNvSpPr txBox="1"/>
          <p:nvPr/>
        </p:nvSpPr>
        <p:spPr>
          <a:xfrm>
            <a:off x="2188091" y="3399103"/>
            <a:ext cx="3640810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…of New Hires Will Fail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755BBA-2414-26EC-7020-A4ABD8B4F926}"/>
              </a:ext>
            </a:extLst>
          </p:cNvPr>
          <p:cNvSpPr txBox="1"/>
          <p:nvPr/>
        </p:nvSpPr>
        <p:spPr>
          <a:xfrm>
            <a:off x="2182156" y="5123181"/>
            <a:ext cx="3935278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…leave after a devastating first day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B55E57-CAF2-06D9-2687-42892CAA63DC}"/>
              </a:ext>
            </a:extLst>
          </p:cNvPr>
          <p:cNvSpPr txBox="1"/>
          <p:nvPr/>
        </p:nvSpPr>
        <p:spPr>
          <a:xfrm>
            <a:off x="7107048" y="5584846"/>
            <a:ext cx="4840599" cy="55399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…AFTER start date!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D72B75-97BB-45FE-CA85-1A080A1A64BF}"/>
              </a:ext>
            </a:extLst>
          </p:cNvPr>
          <p:cNvSpPr txBox="1"/>
          <p:nvPr/>
        </p:nvSpPr>
        <p:spPr>
          <a:xfrm>
            <a:off x="7107047" y="4414766"/>
            <a:ext cx="4840599" cy="55399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14 to 28 Days</a:t>
            </a:r>
          </a:p>
        </p:txBody>
      </p:sp>
      <p:pic>
        <p:nvPicPr>
          <p:cNvPr id="12" name="Picture 11" descr="A red numbers and a percent sign&#10;&#10;Description automatically generated">
            <a:extLst>
              <a:ext uri="{FF2B5EF4-FFF2-40B4-BE49-F238E27FC236}">
                <a16:creationId xmlns:a16="http://schemas.microsoft.com/office/drawing/2014/main" id="{388411EC-D43B-08DE-37F9-57BFE7AF8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20" y="5291412"/>
            <a:ext cx="1803400" cy="1117600"/>
          </a:xfrm>
          <a:prstGeom prst="rect">
            <a:avLst/>
          </a:prstGeom>
        </p:spPr>
      </p:pic>
      <p:pic>
        <p:nvPicPr>
          <p:cNvPr id="14" name="Picture 13" descr="A yellow and orange circle with numbers and a percent sign&#10;&#10;Description automatically generated">
            <a:extLst>
              <a:ext uri="{FF2B5EF4-FFF2-40B4-BE49-F238E27FC236}">
                <a16:creationId xmlns:a16="http://schemas.microsoft.com/office/drawing/2014/main" id="{11A22B89-A22C-E859-4376-E5A85A4B4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354" y="2921168"/>
            <a:ext cx="1803400" cy="1803400"/>
          </a:xfrm>
          <a:prstGeom prst="rect">
            <a:avLst/>
          </a:prstGeom>
        </p:spPr>
      </p:pic>
      <p:sp>
        <p:nvSpPr>
          <p:cNvPr id="15" name="U-turn Arrow 14">
            <a:extLst>
              <a:ext uri="{FF2B5EF4-FFF2-40B4-BE49-F238E27FC236}">
                <a16:creationId xmlns:a16="http://schemas.microsoft.com/office/drawing/2014/main" id="{25A33BAF-0AE8-2FF7-D5C8-C509680E048B}"/>
              </a:ext>
            </a:extLst>
          </p:cNvPr>
          <p:cNvSpPr/>
          <p:nvPr/>
        </p:nvSpPr>
        <p:spPr>
          <a:xfrm>
            <a:off x="6401847" y="2345105"/>
            <a:ext cx="1069383" cy="2107996"/>
          </a:xfrm>
          <a:prstGeom prst="utur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56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22869"/>
            <a:ext cx="1067704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we do now? Candidate Accepts Verbally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830450" y="3111818"/>
            <a:ext cx="5963759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We remind them to sign the offer letter.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0450" y="4468696"/>
            <a:ext cx="4840599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We get the start date.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0451" y="5585764"/>
            <a:ext cx="4840599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We get off the phone and ring a bell.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F44D1-E42C-D881-C0F9-578A4F6C420A}"/>
              </a:ext>
            </a:extLst>
          </p:cNvPr>
          <p:cNvSpPr txBox="1"/>
          <p:nvPr/>
        </p:nvSpPr>
        <p:spPr>
          <a:xfrm>
            <a:off x="6095999" y="4745695"/>
            <a:ext cx="2490061" cy="193899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We ask them when they will give notice.</a:t>
            </a:r>
          </a:p>
        </p:txBody>
      </p:sp>
      <p:pic>
        <p:nvPicPr>
          <p:cNvPr id="9" name="Picture 8" descr="A hand holding a pen&#10;&#10;Description automatically generated">
            <a:extLst>
              <a:ext uri="{FF2B5EF4-FFF2-40B4-BE49-F238E27FC236}">
                <a16:creationId xmlns:a16="http://schemas.microsoft.com/office/drawing/2014/main" id="{67EC53FE-FF47-02B9-BEEE-CFF0E914F8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011" y="2911475"/>
            <a:ext cx="29972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04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22869"/>
            <a:ext cx="1067704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we do now? Candidate Accepts Verbally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830451" y="3001381"/>
            <a:ext cx="7817604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We remind them counter offers are…EVIL!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200" y="4294514"/>
            <a:ext cx="7809855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6. We start spending our future commission..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0451" y="5585764"/>
            <a:ext cx="7817604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7. We ask the collections person 30 days later about the money.</a:t>
            </a:r>
          </a:p>
        </p:txBody>
      </p:sp>
      <p:pic>
        <p:nvPicPr>
          <p:cNvPr id="10" name="Picture 9" descr="A cartoon of a devil holding a stick in a cauldron&#10;&#10;Description automatically generated">
            <a:extLst>
              <a:ext uri="{FF2B5EF4-FFF2-40B4-BE49-F238E27FC236}">
                <a16:creationId xmlns:a16="http://schemas.microsoft.com/office/drawing/2014/main" id="{243649FE-5080-F878-A0DD-F25C61995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9625" y="3635375"/>
            <a:ext cx="29718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29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4664990" y="1924670"/>
            <a:ext cx="7254495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your Clients Should Do: Verbal Acceptance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1037602" y="3412565"/>
            <a:ext cx="4840599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Send Welcome Package.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1037602" y="4119226"/>
            <a:ext cx="4840599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Notify Payroll.</a:t>
            </a:r>
          </a:p>
        </p:txBody>
      </p:sp>
      <p:pic>
        <p:nvPicPr>
          <p:cNvPr id="8" name="Picture 7" descr="A green and white sign with black border&#10;&#10;Description automatically generated">
            <a:extLst>
              <a:ext uri="{FF2B5EF4-FFF2-40B4-BE49-F238E27FC236}">
                <a16:creationId xmlns:a16="http://schemas.microsoft.com/office/drawing/2014/main" id="{4711820A-016D-6851-FA79-CC09DD5EF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15" y="2051039"/>
            <a:ext cx="3886200" cy="101600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2ED6A4-13E3-A1FE-899A-6B2901D1DB4C}"/>
              </a:ext>
            </a:extLst>
          </p:cNvPr>
          <p:cNvSpPr txBox="1"/>
          <p:nvPr/>
        </p:nvSpPr>
        <p:spPr>
          <a:xfrm>
            <a:off x="1037602" y="4773898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Formal Notices to the Line Managers.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98CDF-0DD8-B667-A9CC-68E8DA26419C}"/>
              </a:ext>
            </a:extLst>
          </p:cNvPr>
          <p:cNvSpPr txBox="1"/>
          <p:nvPr/>
        </p:nvSpPr>
        <p:spPr>
          <a:xfrm>
            <a:off x="1037602" y="5813290"/>
            <a:ext cx="4840599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Office Announcements (with Email/ Phone #)</a:t>
            </a:r>
          </a:p>
        </p:txBody>
      </p:sp>
      <p:pic>
        <p:nvPicPr>
          <p:cNvPr id="14" name="Picture 13" descr="A small wooden sign with a calculator and a plant&#10;&#10;Description automatically generated">
            <a:extLst>
              <a:ext uri="{FF2B5EF4-FFF2-40B4-BE49-F238E27FC236}">
                <a16:creationId xmlns:a16="http://schemas.microsoft.com/office/drawing/2014/main" id="{8A2493D5-9C70-0351-A27A-DFAE33082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9972" y="3460961"/>
            <a:ext cx="4274426" cy="3214103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26514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4664990" y="1924670"/>
            <a:ext cx="7254495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your Clients Should Do: Verbal Acceptance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1001031" y="3494475"/>
            <a:ext cx="4840599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Industry Announcement.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1001031" y="4227212"/>
            <a:ext cx="6680554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6. Enroll in Medical Aid and Benefits.</a:t>
            </a:r>
          </a:p>
        </p:txBody>
      </p:sp>
      <p:pic>
        <p:nvPicPr>
          <p:cNvPr id="8" name="Picture 7" descr="A green and white sign with black border&#10;&#10;Description automatically generated">
            <a:extLst>
              <a:ext uri="{FF2B5EF4-FFF2-40B4-BE49-F238E27FC236}">
                <a16:creationId xmlns:a16="http://schemas.microsoft.com/office/drawing/2014/main" id="{4711820A-016D-6851-FA79-CC09DD5EF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15" y="2051039"/>
            <a:ext cx="3886200" cy="101600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2ED6A4-13E3-A1FE-899A-6B2901D1DB4C}"/>
              </a:ext>
            </a:extLst>
          </p:cNvPr>
          <p:cNvSpPr txBox="1"/>
          <p:nvPr/>
        </p:nvSpPr>
        <p:spPr>
          <a:xfrm>
            <a:off x="1001031" y="5011762"/>
            <a:ext cx="7254495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7. Book Flights/ Estate Agents (if applicable)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98CDF-0DD8-B667-A9CC-68E8DA26419C}"/>
              </a:ext>
            </a:extLst>
          </p:cNvPr>
          <p:cNvSpPr txBox="1"/>
          <p:nvPr/>
        </p:nvSpPr>
        <p:spPr>
          <a:xfrm>
            <a:off x="1001031" y="5813290"/>
            <a:ext cx="7291065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8. Allocate/ Evaluate Work Area.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A5DBB1-8A37-D137-ED09-D3040C68F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4118" y="3531042"/>
            <a:ext cx="3005367" cy="289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20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4664990" y="1924670"/>
            <a:ext cx="7254495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your Clients Should Do: Verbal Acceptance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1001030" y="3494475"/>
            <a:ext cx="6453654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9. Create Email Account/ Voice Mail.</a:t>
            </a:r>
          </a:p>
        </p:txBody>
      </p:sp>
      <p:pic>
        <p:nvPicPr>
          <p:cNvPr id="8" name="Picture 7" descr="A green and white sign with black border&#10;&#10;Description automatically generated">
            <a:extLst>
              <a:ext uri="{FF2B5EF4-FFF2-40B4-BE49-F238E27FC236}">
                <a16:creationId xmlns:a16="http://schemas.microsoft.com/office/drawing/2014/main" id="{4711820A-016D-6851-FA79-CC09DD5EF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15" y="2051039"/>
            <a:ext cx="3886200" cy="101600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2ED6A4-13E3-A1FE-899A-6B2901D1DB4C}"/>
              </a:ext>
            </a:extLst>
          </p:cNvPr>
          <p:cNvSpPr txBox="1"/>
          <p:nvPr/>
        </p:nvSpPr>
        <p:spPr>
          <a:xfrm>
            <a:off x="1001030" y="4540002"/>
            <a:ext cx="6453654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10. Load/ Configure Laptop/ Cell Phone.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98CDF-0DD8-B667-A9CC-68E8DA26419C}"/>
              </a:ext>
            </a:extLst>
          </p:cNvPr>
          <p:cNvSpPr txBox="1"/>
          <p:nvPr/>
        </p:nvSpPr>
        <p:spPr>
          <a:xfrm>
            <a:off x="1019458" y="5547365"/>
            <a:ext cx="4807906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11. Order Business Cards.</a:t>
            </a:r>
          </a:p>
        </p:txBody>
      </p:sp>
      <p:pic>
        <p:nvPicPr>
          <p:cNvPr id="9" name="Picture 8" descr="A group of school supplies on a table&#10;&#10;Description automatically generated">
            <a:extLst>
              <a:ext uri="{FF2B5EF4-FFF2-40B4-BE49-F238E27FC236}">
                <a16:creationId xmlns:a16="http://schemas.microsoft.com/office/drawing/2014/main" id="{C3F06104-3767-84A8-FB71-8B80CC063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2055" y="3484592"/>
            <a:ext cx="3604994" cy="2832495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586603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ONBOARDING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4664990" y="1924670"/>
            <a:ext cx="7254495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your Clients Should Do: Start Date Arrives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1001030" y="3494475"/>
            <a:ext cx="4330387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Orientation Speech – Welcome from CEO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2ED6A4-13E3-A1FE-899A-6B2901D1DB4C}"/>
              </a:ext>
            </a:extLst>
          </p:cNvPr>
          <p:cNvSpPr txBox="1"/>
          <p:nvPr/>
        </p:nvSpPr>
        <p:spPr>
          <a:xfrm>
            <a:off x="1001030" y="4540002"/>
            <a:ext cx="4330387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Photo/ Security/ Badge.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98CDF-0DD8-B667-A9CC-68E8DA26419C}"/>
              </a:ext>
            </a:extLst>
          </p:cNvPr>
          <p:cNvSpPr txBox="1"/>
          <p:nvPr/>
        </p:nvSpPr>
        <p:spPr>
          <a:xfrm>
            <a:off x="1001029" y="5298262"/>
            <a:ext cx="4981317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Assign Mentor/ Peer Auditor.</a:t>
            </a:r>
          </a:p>
        </p:txBody>
      </p:sp>
      <p:pic>
        <p:nvPicPr>
          <p:cNvPr id="5" name="Picture 4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9B34555F-EA69-9B63-DA2E-3A49A4B1F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610" y="1984120"/>
            <a:ext cx="3522414" cy="105327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DC7BB70-18AC-69E6-B859-4E2D754A4DA3}"/>
              </a:ext>
            </a:extLst>
          </p:cNvPr>
          <p:cNvSpPr txBox="1"/>
          <p:nvPr/>
        </p:nvSpPr>
        <p:spPr>
          <a:xfrm>
            <a:off x="1001029" y="6011080"/>
            <a:ext cx="4981317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Vision Lunch/ Culture Lunch.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570954-B4F6-B604-F3B9-089D9F186919}"/>
              </a:ext>
            </a:extLst>
          </p:cNvPr>
          <p:cNvSpPr txBox="1"/>
          <p:nvPr/>
        </p:nvSpPr>
        <p:spPr>
          <a:xfrm>
            <a:off x="6581708" y="6011080"/>
            <a:ext cx="3631675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First Month Review.</a:t>
            </a:r>
          </a:p>
        </p:txBody>
      </p:sp>
      <p:pic>
        <p:nvPicPr>
          <p:cNvPr id="14" name="Picture 13" descr="A person standing on a podium with a crowd watching&#10;&#10;Description automatically generated">
            <a:extLst>
              <a:ext uri="{FF2B5EF4-FFF2-40B4-BE49-F238E27FC236}">
                <a16:creationId xmlns:a16="http://schemas.microsoft.com/office/drawing/2014/main" id="{1E9CDAD4-6C3B-C7D5-50C9-934B74624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1709" y="3342141"/>
            <a:ext cx="3848758" cy="2371235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871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402</Words>
  <Application>Microsoft Macintosh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Arial Rounded MT Bold</vt:lpstr>
      <vt:lpstr>Century Gothic</vt:lpstr>
      <vt:lpstr>Office Theme</vt:lpstr>
      <vt:lpstr>ONBOARDING</vt:lpstr>
      <vt:lpstr>ONBOARDING</vt:lpstr>
      <vt:lpstr>ONBOARDING</vt:lpstr>
      <vt:lpstr>ONBOARDING</vt:lpstr>
      <vt:lpstr>ONBOARDING</vt:lpstr>
      <vt:lpstr>ONBOARDING</vt:lpstr>
      <vt:lpstr>ONBOARDING</vt:lpstr>
      <vt:lpstr>ONBOARDING</vt:lpstr>
      <vt:lpstr>ONBOARDING</vt:lpstr>
      <vt:lpstr>ONBOARDING</vt:lpstr>
      <vt:lpstr>ONBOARDING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68</cp:revision>
  <dcterms:created xsi:type="dcterms:W3CDTF">2024-08-12T10:45:38Z</dcterms:created>
  <dcterms:modified xsi:type="dcterms:W3CDTF">2024-08-15T12:58:52Z</dcterms:modified>
</cp:coreProperties>
</file>