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9" r:id="rId1"/>
  </p:sldMasterIdLst>
  <p:notesMasterIdLst>
    <p:notesMasterId r:id="rId16"/>
  </p:notesMasterIdLst>
  <p:sldIdLst>
    <p:sldId id="507" r:id="rId2"/>
    <p:sldId id="513" r:id="rId3"/>
    <p:sldId id="668" r:id="rId4"/>
    <p:sldId id="653" r:id="rId5"/>
    <p:sldId id="654" r:id="rId6"/>
    <p:sldId id="655" r:id="rId7"/>
    <p:sldId id="659" r:id="rId8"/>
    <p:sldId id="660" r:id="rId9"/>
    <p:sldId id="661" r:id="rId10"/>
    <p:sldId id="662" r:id="rId11"/>
    <p:sldId id="663" r:id="rId12"/>
    <p:sldId id="664" r:id="rId13"/>
    <p:sldId id="665" r:id="rId14"/>
    <p:sldId id="666" r:id="rId15"/>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1pPr>
    <a:lvl2pPr marL="457200" algn="l" defTabSz="457200"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2pPr>
    <a:lvl3pPr marL="914400" algn="l" defTabSz="457200"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3pPr>
    <a:lvl4pPr marL="1371600" algn="l" defTabSz="457200"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4pPr>
    <a:lvl5pPr marL="1828800" algn="l" defTabSz="457200"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5pPr>
    <a:lvl6pPr marL="2286000" algn="l" defTabSz="457200" rtl="0" eaLnBrk="1" latinLnBrk="0" hangingPunct="1">
      <a:defRPr kern="1200">
        <a:solidFill>
          <a:schemeClr val="tx1"/>
        </a:solidFill>
        <a:latin typeface="Arial" pitchFamily="-108" charset="0"/>
        <a:ea typeface="ＭＳ Ｐゴシック" pitchFamily="-108" charset="-128"/>
        <a:cs typeface="ＭＳ Ｐゴシック" pitchFamily="-108" charset="-128"/>
      </a:defRPr>
    </a:lvl6pPr>
    <a:lvl7pPr marL="2743200" algn="l" defTabSz="457200" rtl="0" eaLnBrk="1" latinLnBrk="0" hangingPunct="1">
      <a:defRPr kern="1200">
        <a:solidFill>
          <a:schemeClr val="tx1"/>
        </a:solidFill>
        <a:latin typeface="Arial" pitchFamily="-108" charset="0"/>
        <a:ea typeface="ＭＳ Ｐゴシック" pitchFamily="-108" charset="-128"/>
        <a:cs typeface="ＭＳ Ｐゴシック" pitchFamily="-108" charset="-128"/>
      </a:defRPr>
    </a:lvl7pPr>
    <a:lvl8pPr marL="3200400" algn="l" defTabSz="457200" rtl="0" eaLnBrk="1" latinLnBrk="0" hangingPunct="1">
      <a:defRPr kern="1200">
        <a:solidFill>
          <a:schemeClr val="tx1"/>
        </a:solidFill>
        <a:latin typeface="Arial" pitchFamily="-108" charset="0"/>
        <a:ea typeface="ＭＳ Ｐゴシック" pitchFamily="-108" charset="-128"/>
        <a:cs typeface="ＭＳ Ｐゴシック" pitchFamily="-108" charset="-128"/>
      </a:defRPr>
    </a:lvl8pPr>
    <a:lvl9pPr marL="3657600" algn="l" defTabSz="457200" rtl="0" eaLnBrk="1" latinLnBrk="0" hangingPunct="1">
      <a:defRPr kern="1200">
        <a:solidFill>
          <a:schemeClr val="tx1"/>
        </a:solidFill>
        <a:latin typeface="Arial" pitchFamily="-108" charset="0"/>
        <a:ea typeface="ＭＳ Ｐゴシック" pitchFamily="-108" charset="-128"/>
        <a:cs typeface="ＭＳ Ｐゴシック" pitchFamily="-108"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603" autoAdjust="0"/>
    <p:restoredTop sz="94660"/>
  </p:normalViewPr>
  <p:slideViewPr>
    <p:cSldViewPr snapToObjects="1">
      <p:cViewPr varScale="1">
        <p:scale>
          <a:sx n="69" d="100"/>
          <a:sy n="69" d="100"/>
        </p:scale>
        <p:origin x="192" y="1096"/>
      </p:cViewPr>
      <p:guideLst>
        <p:guide orient="horz" pos="2160"/>
        <p:guide pos="2880"/>
      </p:guideLst>
    </p:cSldViewPr>
  </p:slideViewPr>
  <p:outlineViewPr>
    <p:cViewPr>
      <p:scale>
        <a:sx n="33" d="100"/>
        <a:sy n="33" d="100"/>
      </p:scale>
      <p:origin x="0" y="47872"/>
    </p:cViewPr>
  </p:outlineViewPr>
  <p:notesTextViewPr>
    <p:cViewPr>
      <p:scale>
        <a:sx n="100" d="100"/>
        <a:sy n="100" d="100"/>
      </p:scale>
      <p:origin x="0" y="0"/>
    </p:cViewPr>
  </p:notesTextViewPr>
  <p:sorterViewPr>
    <p:cViewPr>
      <p:scale>
        <a:sx n="66" d="100"/>
        <a:sy n="66" d="100"/>
      </p:scale>
      <p:origin x="0" y="31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391D1F-BA7B-3643-AB88-93C204E54714}" type="datetimeFigureOut">
              <a:rPr lang="en-US" smtClean="0"/>
              <a:pPr/>
              <a:t>2/27/24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FA71BF-00DC-8149-BDD3-534AE6C4C1FF}" type="slidenum">
              <a:rPr lang="en-US" smtClean="0"/>
              <a:pPr/>
              <a:t>‹#›</a:t>
            </a:fld>
            <a:endParaRPr lang="en-US"/>
          </a:p>
        </p:txBody>
      </p:sp>
    </p:spTree>
    <p:extLst>
      <p:ext uri="{BB962C8B-B14F-4D97-AF65-F5344CB8AC3E}">
        <p14:creationId xmlns:p14="http://schemas.microsoft.com/office/powerpoint/2010/main" val="316337984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DFA71BF-00DC-8149-BDD3-534AE6C4C1F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p:txBody>
          <a:bodyPr/>
          <a:lstStyle/>
          <a:p>
            <a:pPr>
              <a:defRPr/>
            </a:pPr>
            <a:fld id="{F24E3AF9-380B-FC49-A0E7-499F75CF42AF}" type="datetime1">
              <a:rPr lang="en-US" smtClean="0"/>
              <a:pPr>
                <a:defRPr/>
              </a:pPr>
              <a:t>2/27/24</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1E8FE49-E975-734D-9DA0-2301E44CDA1C}"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96FB065F-65AA-3645-A507-B156FF2E7F66}" type="datetime1">
              <a:rPr lang="en-US" smtClean="0"/>
              <a:pPr>
                <a:defRPr/>
              </a:pPr>
              <a:t>2/27/24</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CBED686-5B0E-7C49-8E5A-67C36EC99622}" type="slidenum">
              <a:rPr lang="en-US" smtClean="0"/>
              <a:pPr>
                <a:defRPr/>
              </a:pPr>
              <a:t>‹#›</a:t>
            </a:fld>
            <a:endParaRPr lang="en-US" dirty="0"/>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pPr>
              <a:defRPr/>
            </a:pPr>
            <a:fld id="{89A2AA1A-FEF5-AC4C-9117-172E6CFBED6F}" type="datetime1">
              <a:rPr lang="en-US" smtClean="0"/>
              <a:pPr>
                <a:defRPr/>
              </a:pPr>
              <a:t>2/27/24</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271AB15-DF22-1147-AE37-042B550523DB}" type="slidenum">
              <a:rPr lang="en-US" smtClean="0"/>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pPr>
              <a:defRPr/>
            </a:pPr>
            <a:fld id="{57E1715E-1305-0A46-B92D-B0736CBADECB}" type="datetime1">
              <a:rPr lang="en-US" smtClean="0"/>
              <a:pPr>
                <a:defRPr/>
              </a:pPr>
              <a:t>2/27/24</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8C66289-1DB9-8E4E-81B0-C9E053602898}"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pPr>
              <a:defRPr/>
            </a:pPr>
            <a:fld id="{49FCC9B6-AEC8-B341-8FF7-27A8D71AA88D}" type="datetime1">
              <a:rPr lang="en-US" smtClean="0"/>
              <a:pPr>
                <a:defRPr/>
              </a:pPr>
              <a:t>2/27/24</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2EDA1FE-CC79-E14D-8B13-F014C81AC655}"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a:t>Click to edit Master title style</a:t>
            </a:r>
            <a:endParaRPr/>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p:txBody>
          <a:bodyPr/>
          <a:lstStyle/>
          <a:p>
            <a:pPr>
              <a:defRPr/>
            </a:pPr>
            <a:fld id="{1928A8D2-021F-3745-9444-5EC51AB24CDD}" type="datetime1">
              <a:rPr lang="en-US" smtClean="0"/>
              <a:pPr>
                <a:defRPr/>
              </a:pPr>
              <a:t>2/27/24</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84874D1-D4E3-AE42-986D-20EFC9197C5D}" type="slidenum">
              <a:rPr lang="en-US" smtClean="0"/>
              <a:pPr>
                <a:defRPr/>
              </a:pPr>
              <a:t>‹#›</a:t>
            </a:fld>
            <a:endParaRPr lang="en-US" dirty="0"/>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366AEEAB-28D0-8044-A860-5A5196A2D9E2}" type="datetime1">
              <a:rPr lang="en-US" smtClean="0"/>
              <a:pPr>
                <a:defRPr/>
              </a:pPr>
              <a:t>2/27/24</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D334C3E-DC4C-0F48-8712-B4D0C69427F8}"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pPr>
              <a:defRPr/>
            </a:pPr>
            <a:fld id="{2163621C-8046-9744-B618-2DF0F60D6ABC}" type="datetime1">
              <a:rPr lang="en-US" smtClean="0"/>
              <a:pPr>
                <a:defRPr/>
              </a:pPr>
              <a:t>2/27/24</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D1394D0-3BD9-F547-B5DE-2A1F4590085E}"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pPr>
              <a:defRPr/>
            </a:pPr>
            <a:fld id="{CC7337A7-E7CB-1D48-A8DD-A687A46869F3}" type="datetime1">
              <a:rPr lang="en-US" smtClean="0"/>
              <a:pPr>
                <a:defRPr/>
              </a:pPr>
              <a:t>2/27/24</a:t>
            </a:fld>
            <a:endParaRPr lang="en-US" dirty="0"/>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A6284B7D-8AD3-4F4B-995D-A5E11B681D40}"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pPr>
              <a:defRPr/>
            </a:pPr>
            <a:fld id="{104BBB5B-3B43-FC4D-AABF-0451ADCCFDFF}" type="datetime1">
              <a:rPr lang="en-US" smtClean="0"/>
              <a:pPr>
                <a:defRPr/>
              </a:pPr>
              <a:t>2/27/24</a:t>
            </a:fld>
            <a:endParaRPr lang="en-US" dirty="0"/>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71BE09C6-8EA8-774F-8A8F-ED4C065D9AEC}"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CC40C97-4964-F742-9762-1B795D49BA44}" type="datetime1">
              <a:rPr lang="en-US" smtClean="0"/>
              <a:pPr>
                <a:defRPr/>
              </a:pPr>
              <a:t>2/27/24</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DAD976E2-15D6-7644-BC06-F9B969B86C74}"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3186D080-DE3B-3743-ADD3-CE69FB6E9284}" type="datetime1">
              <a:rPr lang="en-US" smtClean="0"/>
              <a:pPr>
                <a:defRPr/>
              </a:pPr>
              <a:t>2/27/24</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81DFBF8-6C23-1042-939F-28CECFB38115}"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pPr>
              <a:defRPr/>
            </a:pPr>
            <a:fld id="{1928A8D2-021F-3745-9444-5EC51AB24CDD}" type="datetime1">
              <a:rPr lang="en-US" smtClean="0"/>
              <a:pPr>
                <a:defRPr/>
              </a:pPr>
              <a:t>2/27/24</a:t>
            </a:fld>
            <a:endParaRPr lang="en-US" dirty="0"/>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pPr>
              <a:defRPr/>
            </a:pPr>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pPr>
              <a:defRPr/>
            </a:pPr>
            <a:fld id="{E84874D1-D4E3-AE42-986D-20EFC9197C5D}" type="slidenum">
              <a:rPr lang="en-US" smtClean="0"/>
              <a:pPr>
                <a:defRPr/>
              </a:pPr>
              <a:t>‹#›</a:t>
            </a:fld>
            <a:endParaRPr lang="en-US" dirty="0"/>
          </a:p>
        </p:txBody>
      </p:sp>
    </p:spTree>
  </p:cSld>
  <p:clrMap bg1="dk1" tx1="lt1" bg2="dk2" tx2="lt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8.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images.jpg"/>
          <p:cNvPicPr>
            <a:picLocks noChangeAspect="1"/>
          </p:cNvPicPr>
          <p:nvPr/>
        </p:nvPicPr>
        <p:blipFill>
          <a:blip r:embed="rId3"/>
          <a:stretch>
            <a:fillRect/>
          </a:stretch>
        </p:blipFill>
        <p:spPr>
          <a:xfrm>
            <a:off x="4479227" y="2132856"/>
            <a:ext cx="4114800" cy="3372296"/>
          </a:xfrm>
          <a:prstGeom prst="rect">
            <a:avLst/>
          </a:prstGeom>
        </p:spPr>
      </p:pic>
      <p:sp>
        <p:nvSpPr>
          <p:cNvPr id="6" name="Subtitle 2"/>
          <p:cNvSpPr txBox="1">
            <a:spLocks/>
          </p:cNvSpPr>
          <p:nvPr/>
        </p:nvSpPr>
        <p:spPr>
          <a:xfrm rot="21017124">
            <a:off x="4747006" y="2965769"/>
            <a:ext cx="3503549" cy="1856793"/>
          </a:xfrm>
          <a:prstGeom prst="rect">
            <a:avLst/>
          </a:prstGeom>
          <a:ln w="38100" cmpd="sng">
            <a:noFill/>
            <a:bevel/>
          </a:ln>
        </p:spPr>
        <p:txBody>
          <a:bodyPr anchor="ctr">
            <a:noAutofit/>
          </a:bodyPr>
          <a:lstStyle/>
          <a:p>
            <a:pPr algn="ctr" fontAlgn="auto">
              <a:spcBef>
                <a:spcPct val="20000"/>
              </a:spcBef>
              <a:spcAft>
                <a:spcPts val="0"/>
              </a:spcAft>
              <a:defRPr/>
            </a:pPr>
            <a:r>
              <a:rPr lang="en-US" sz="4000" b="1" i="1" dirty="0">
                <a:latin typeface="Chalkduster"/>
                <a:ea typeface="+mn-ea"/>
                <a:cs typeface="Chalkduster"/>
              </a:rPr>
              <a:t>Qualifying Fees</a:t>
            </a:r>
            <a:endParaRPr lang="en-US" sz="4000" dirty="0">
              <a:latin typeface="Chalkduster"/>
              <a:ea typeface="+mn-ea"/>
              <a:cs typeface="Chalkduster"/>
            </a:endParaRPr>
          </a:p>
        </p:txBody>
      </p:sp>
      <p:pic>
        <p:nvPicPr>
          <p:cNvPr id="10" name="Picture 9" descr="images.jpg"/>
          <p:cNvPicPr>
            <a:picLocks noChangeAspect="1"/>
          </p:cNvPicPr>
          <p:nvPr/>
        </p:nvPicPr>
        <p:blipFill>
          <a:blip r:embed="rId4"/>
          <a:stretch>
            <a:fillRect/>
          </a:stretch>
        </p:blipFill>
        <p:spPr>
          <a:xfrm>
            <a:off x="541717" y="2382656"/>
            <a:ext cx="3937510" cy="3122496"/>
          </a:xfrm>
          <a:prstGeom prst="rect">
            <a:avLst/>
          </a:prstGeom>
        </p:spPr>
      </p:pic>
      <p:pic>
        <p:nvPicPr>
          <p:cNvPr id="9" name="Picture 8" descr="image018.png"/>
          <p:cNvPicPr>
            <a:picLocks noChangeAspect="1"/>
          </p:cNvPicPr>
          <p:nvPr/>
        </p:nvPicPr>
        <p:blipFill>
          <a:blip r:embed="rId5"/>
          <a:stretch>
            <a:fillRect/>
          </a:stretch>
        </p:blipFill>
        <p:spPr>
          <a:xfrm>
            <a:off x="533400" y="457200"/>
            <a:ext cx="4272636" cy="126894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04799" y="304800"/>
            <a:ext cx="8626475" cy="883024"/>
          </a:xfrm>
          <a:solidFill>
            <a:schemeClr val="bg2">
              <a:lumMod val="75000"/>
              <a:lumOff val="25000"/>
            </a:schemeClr>
          </a:solidFill>
          <a:ln w="38100" cmpd="sng">
            <a:solidFill>
              <a:schemeClr val="bg2">
                <a:lumMod val="25000"/>
              </a:schemeClr>
            </a:solidFill>
          </a:ln>
          <a:effectLst>
            <a:outerShdw blurRad="38100" dist="25400" dir="5400000" algn="tl" rotWithShape="0">
              <a:srgbClr val="000000">
                <a:alpha val="50000"/>
              </a:srgbClr>
            </a:outerShdw>
          </a:effectLst>
        </p:spPr>
        <p:txBody>
          <a:bodyPr anchor="ctr"/>
          <a:lstStyle/>
          <a:p>
            <a:r>
              <a:rPr lang="en-US" sz="51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Qualifying Fees</a:t>
            </a:r>
            <a:endParaRPr lang="en-US" sz="5100" b="1" dirty="0">
              <a:solidFill>
                <a:schemeClr val="tx1"/>
              </a:solidFill>
              <a:latin typeface="Perpetua"/>
              <a:cs typeface="Perpetua"/>
            </a:endParaRPr>
          </a:p>
        </p:txBody>
      </p:sp>
      <p:sp>
        <p:nvSpPr>
          <p:cNvPr id="7" name="Title 9"/>
          <p:cNvSpPr txBox="1">
            <a:spLocks/>
          </p:cNvSpPr>
          <p:nvPr/>
        </p:nvSpPr>
        <p:spPr>
          <a:xfrm>
            <a:off x="304799" y="1371600"/>
            <a:ext cx="8626475" cy="62865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4100" b="1" noProof="0" dirty="0">
                <a:solidFill>
                  <a:srgbClr val="000000"/>
                </a:solidFill>
              </a:rPr>
              <a:t>Classic Summary Close</a:t>
            </a:r>
            <a:endParaRPr kumimoji="0" lang="en-US" sz="41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9" name="Rounded Rectangular Callout 8"/>
          <p:cNvSpPr/>
          <p:nvPr/>
        </p:nvSpPr>
        <p:spPr>
          <a:xfrm>
            <a:off x="1143000" y="2324100"/>
            <a:ext cx="6934201" cy="3390900"/>
          </a:xfrm>
          <a:prstGeom prst="wedgeRoundRectCallout">
            <a:avLst>
              <a:gd name="adj1" fmla="val 57555"/>
              <a:gd name="adj2" fmla="val 35230"/>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3400" b="1" i="1" dirty="0">
                <a:solidFill>
                  <a:srgbClr val="000000"/>
                </a:solidFill>
                <a:latin typeface="Comic Sans MS"/>
                <a:cs typeface="Comic Sans MS"/>
              </a:rPr>
              <a:t>Based on what you’ve shared with me about how critical this position is, I think I can help and of course, I’d like to earn your business…</a:t>
            </a:r>
          </a:p>
          <a:p>
            <a:pPr algn="ctr"/>
            <a:endParaRPr lang="en-US" sz="1700" b="1" i="1" dirty="0">
              <a:solidFill>
                <a:srgbClr val="000000"/>
              </a:solidFill>
              <a:latin typeface="Comic Sans MS"/>
              <a:cs typeface="Comic Sans M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wd">
                                    <p:tmPct val="50000"/>
                                  </p:iterate>
                                  <p:childTnLst>
                                    <p:set>
                                      <p:cBhvr>
                                        <p:cTn id="6" dur="1" fill="hold">
                                          <p:stCondLst>
                                            <p:cond delay="0"/>
                                          </p:stCondLst>
                                        </p:cTn>
                                        <p:tgtEl>
                                          <p:spTgt spid="9">
                                            <p:txEl>
                                              <p:charRg st="4294967295" end="4294967295"/>
                                            </p:txEl>
                                          </p:spTgt>
                                        </p:tgtEl>
                                        <p:attrNameLst>
                                          <p:attrName>style.visibility</p:attrName>
                                        </p:attrNameLst>
                                      </p:cBhvr>
                                      <p:to>
                                        <p:strVal val="visible"/>
                                      </p:to>
                                    </p:set>
                                    <p:anim calcmode="discrete" valueType="clr">
                                      <p:cBhvr override="childStyle">
                                        <p:cTn id="7" dur="80"/>
                                        <p:tgtEl>
                                          <p:spTgt spid="9">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9" dur="80"/>
                                        <p:tgtEl>
                                          <p:spTgt spid="9">
                                            <p:txEl>
                                              <p:charRg st="4294967295" end="429496729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04799" y="304800"/>
            <a:ext cx="8626475" cy="883024"/>
          </a:xfrm>
          <a:solidFill>
            <a:schemeClr val="bg2">
              <a:lumMod val="75000"/>
              <a:lumOff val="25000"/>
            </a:schemeClr>
          </a:solidFill>
          <a:ln w="38100" cmpd="sng">
            <a:solidFill>
              <a:schemeClr val="bg2">
                <a:lumMod val="25000"/>
              </a:schemeClr>
            </a:solidFill>
          </a:ln>
          <a:effectLst>
            <a:outerShdw blurRad="38100" dist="25400" dir="5400000" algn="tl" rotWithShape="0">
              <a:srgbClr val="000000">
                <a:alpha val="50000"/>
              </a:srgbClr>
            </a:outerShdw>
          </a:effectLst>
        </p:spPr>
        <p:txBody>
          <a:bodyPr anchor="ctr"/>
          <a:lstStyle/>
          <a:p>
            <a:r>
              <a:rPr lang="en-US" sz="51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Qualifying Fees</a:t>
            </a:r>
            <a:endParaRPr lang="en-US" sz="5100" b="1" dirty="0">
              <a:solidFill>
                <a:schemeClr val="tx1"/>
              </a:solidFill>
              <a:latin typeface="Perpetua"/>
              <a:cs typeface="Perpetua"/>
            </a:endParaRPr>
          </a:p>
        </p:txBody>
      </p:sp>
      <p:sp>
        <p:nvSpPr>
          <p:cNvPr id="7" name="Title 9"/>
          <p:cNvSpPr txBox="1">
            <a:spLocks/>
          </p:cNvSpPr>
          <p:nvPr/>
        </p:nvSpPr>
        <p:spPr>
          <a:xfrm>
            <a:off x="304799" y="1371600"/>
            <a:ext cx="8626475" cy="62865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4100" b="1" noProof="0" dirty="0">
                <a:solidFill>
                  <a:srgbClr val="000000"/>
                </a:solidFill>
              </a:rPr>
              <a:t>Transitional Phrases</a:t>
            </a:r>
            <a:endParaRPr kumimoji="0" lang="en-US" sz="41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9" name="Rounded Rectangular Callout 8"/>
          <p:cNvSpPr/>
          <p:nvPr/>
        </p:nvSpPr>
        <p:spPr>
          <a:xfrm>
            <a:off x="304799" y="2209800"/>
            <a:ext cx="3048001" cy="1409700"/>
          </a:xfrm>
          <a:prstGeom prst="wedgeRoundRectCallout">
            <a:avLst>
              <a:gd name="adj1" fmla="val 57555"/>
              <a:gd name="adj2" fmla="val 35230"/>
              <a:gd name="adj3" fmla="val 16667"/>
            </a:avLst>
          </a:prstGeom>
        </p:spPr>
        <p:style>
          <a:lnRef idx="2">
            <a:schemeClr val="dk1"/>
          </a:lnRef>
          <a:fillRef idx="1">
            <a:schemeClr val="lt1"/>
          </a:fillRef>
          <a:effectRef idx="0">
            <a:schemeClr val="dk1"/>
          </a:effectRef>
          <a:fontRef idx="minor">
            <a:schemeClr val="dk1"/>
          </a:fontRef>
        </p:style>
        <p:txBody>
          <a:bodyPr rtlCol="0" anchor="t"/>
          <a:lstStyle/>
          <a:p>
            <a:pPr algn="ctr"/>
            <a:r>
              <a:rPr lang="en-US" sz="2300" b="1" i="1" dirty="0">
                <a:solidFill>
                  <a:srgbClr val="000000"/>
                </a:solidFill>
                <a:latin typeface="Comic Sans MS"/>
                <a:cs typeface="Comic Sans MS"/>
              </a:rPr>
              <a:t>Let me tell you what gets this process started.</a:t>
            </a:r>
          </a:p>
          <a:p>
            <a:pPr algn="ctr"/>
            <a:endParaRPr lang="en-US" sz="2300" b="1" i="1" dirty="0">
              <a:solidFill>
                <a:srgbClr val="000000"/>
              </a:solidFill>
              <a:latin typeface="Comic Sans MS"/>
              <a:cs typeface="Comic Sans MS"/>
            </a:endParaRPr>
          </a:p>
        </p:txBody>
      </p:sp>
      <p:sp>
        <p:nvSpPr>
          <p:cNvPr id="6" name="Rounded Rectangular Callout 5"/>
          <p:cNvSpPr/>
          <p:nvPr/>
        </p:nvSpPr>
        <p:spPr>
          <a:xfrm>
            <a:off x="4114800" y="4076700"/>
            <a:ext cx="4816474" cy="2019300"/>
          </a:xfrm>
          <a:prstGeom prst="wedgeRoundRectCallout">
            <a:avLst>
              <a:gd name="adj1" fmla="val -43346"/>
              <a:gd name="adj2" fmla="val 66257"/>
              <a:gd name="adj3" fmla="val 16667"/>
            </a:avLst>
          </a:prstGeom>
        </p:spPr>
        <p:style>
          <a:lnRef idx="2">
            <a:schemeClr val="dk1"/>
          </a:lnRef>
          <a:fillRef idx="1">
            <a:schemeClr val="lt1"/>
          </a:fillRef>
          <a:effectRef idx="0">
            <a:schemeClr val="dk1"/>
          </a:effectRef>
          <a:fontRef idx="minor">
            <a:schemeClr val="dk1"/>
          </a:fontRef>
        </p:style>
        <p:txBody>
          <a:bodyPr rtlCol="0" anchor="t"/>
          <a:lstStyle/>
          <a:p>
            <a:pPr algn="ctr"/>
            <a:r>
              <a:rPr lang="en-US" sz="2200" b="1" i="1" dirty="0">
                <a:solidFill>
                  <a:srgbClr val="000000"/>
                </a:solidFill>
                <a:latin typeface="Comic Sans MS"/>
                <a:cs typeface="Comic Sans MS"/>
              </a:rPr>
              <a:t>I assume that if we produce the candidate that we discussed and as you indicated is not going to be easy, that our fee isn’t going to be a problem?</a:t>
            </a:r>
          </a:p>
          <a:p>
            <a:pPr algn="ctr"/>
            <a:endParaRPr lang="en-US" sz="2000" b="1" i="1" dirty="0">
              <a:solidFill>
                <a:srgbClr val="000000"/>
              </a:solidFill>
              <a:latin typeface="Comic Sans MS"/>
              <a:cs typeface="Comic Sans MS"/>
            </a:endParaRPr>
          </a:p>
        </p:txBody>
      </p:sp>
      <p:sp>
        <p:nvSpPr>
          <p:cNvPr id="8" name="Rounded Rectangular Callout 7"/>
          <p:cNvSpPr/>
          <p:nvPr/>
        </p:nvSpPr>
        <p:spPr>
          <a:xfrm>
            <a:off x="304799" y="4076700"/>
            <a:ext cx="3048001" cy="2019300"/>
          </a:xfrm>
          <a:prstGeom prst="wedgeRoundRectCallout">
            <a:avLst>
              <a:gd name="adj1" fmla="val 57555"/>
              <a:gd name="adj2" fmla="val 35230"/>
              <a:gd name="adj3" fmla="val 16667"/>
            </a:avLst>
          </a:prstGeom>
        </p:spPr>
        <p:style>
          <a:lnRef idx="2">
            <a:schemeClr val="dk1"/>
          </a:lnRef>
          <a:fillRef idx="1">
            <a:schemeClr val="lt1"/>
          </a:fillRef>
          <a:effectRef idx="0">
            <a:schemeClr val="dk1"/>
          </a:effectRef>
          <a:fontRef idx="minor">
            <a:schemeClr val="dk1"/>
          </a:fontRef>
        </p:style>
        <p:txBody>
          <a:bodyPr rtlCol="0" anchor="t"/>
          <a:lstStyle/>
          <a:p>
            <a:pPr algn="ctr"/>
            <a:r>
              <a:rPr lang="en-US" sz="2300" b="1" i="1" dirty="0">
                <a:solidFill>
                  <a:srgbClr val="000000"/>
                </a:solidFill>
                <a:latin typeface="Comic Sans MS"/>
                <a:cs typeface="Comic Sans MS"/>
              </a:rPr>
              <a:t>Let me tell you how we work, because obviously we don’t do this for free.</a:t>
            </a:r>
          </a:p>
          <a:p>
            <a:pPr algn="ctr"/>
            <a:endParaRPr lang="en-US" sz="2300" b="1" i="1" dirty="0">
              <a:solidFill>
                <a:srgbClr val="000000"/>
              </a:solidFill>
              <a:latin typeface="Comic Sans MS"/>
              <a:cs typeface="Comic Sans MS"/>
            </a:endParaRPr>
          </a:p>
        </p:txBody>
      </p:sp>
      <p:sp>
        <p:nvSpPr>
          <p:cNvPr id="11" name="Rounded Rectangular Callout 10"/>
          <p:cNvSpPr/>
          <p:nvPr/>
        </p:nvSpPr>
        <p:spPr>
          <a:xfrm>
            <a:off x="4114800" y="2209800"/>
            <a:ext cx="4816474" cy="1638300"/>
          </a:xfrm>
          <a:prstGeom prst="wedgeRoundRectCallout">
            <a:avLst>
              <a:gd name="adj1" fmla="val -58815"/>
              <a:gd name="adj2" fmla="val 47633"/>
              <a:gd name="adj3" fmla="val 16667"/>
            </a:avLst>
          </a:prstGeom>
        </p:spPr>
        <p:style>
          <a:lnRef idx="2">
            <a:schemeClr val="dk1"/>
          </a:lnRef>
          <a:fillRef idx="1">
            <a:schemeClr val="lt1"/>
          </a:fillRef>
          <a:effectRef idx="0">
            <a:schemeClr val="dk1"/>
          </a:effectRef>
          <a:fontRef idx="minor">
            <a:schemeClr val="dk1"/>
          </a:fontRef>
        </p:style>
        <p:txBody>
          <a:bodyPr rtlCol="0" anchor="t"/>
          <a:lstStyle/>
          <a:p>
            <a:pPr algn="ctr"/>
            <a:r>
              <a:rPr lang="en-US" sz="2000" b="1" i="1" dirty="0">
                <a:solidFill>
                  <a:srgbClr val="000000"/>
                </a:solidFill>
                <a:latin typeface="Comic Sans MS"/>
                <a:cs typeface="Comic Sans MS"/>
              </a:rPr>
              <a:t>If we work together, you are going to pay a premium for my work. The good news is that you don’t pay anything until you hire my person.</a:t>
            </a:r>
          </a:p>
          <a:p>
            <a:pPr algn="ctr"/>
            <a:endParaRPr lang="en-US" sz="2000" b="1" i="1" dirty="0">
              <a:solidFill>
                <a:srgbClr val="000000"/>
              </a:solidFill>
              <a:latin typeface="Comic Sans MS"/>
              <a:cs typeface="Comic Sans M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wd">
                                    <p:tmPct val="50000"/>
                                  </p:iterate>
                                  <p:childTnLst>
                                    <p:set>
                                      <p:cBhvr>
                                        <p:cTn id="6" dur="1" fill="hold">
                                          <p:stCondLst>
                                            <p:cond delay="0"/>
                                          </p:stCondLst>
                                        </p:cTn>
                                        <p:tgtEl>
                                          <p:spTgt spid="9">
                                            <p:txEl>
                                              <p:charRg st="4294967295" end="4294967295"/>
                                            </p:txEl>
                                          </p:spTgt>
                                        </p:tgtEl>
                                        <p:attrNameLst>
                                          <p:attrName>style.visibility</p:attrName>
                                        </p:attrNameLst>
                                      </p:cBhvr>
                                      <p:to>
                                        <p:strVal val="visible"/>
                                      </p:to>
                                    </p:set>
                                    <p:anim calcmode="discrete" valueType="clr">
                                      <p:cBhvr override="childStyle">
                                        <p:cTn id="7" dur="80"/>
                                        <p:tgtEl>
                                          <p:spTgt spid="9">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9" dur="80"/>
                                        <p:tgtEl>
                                          <p:spTgt spid="9">
                                            <p:txEl>
                                              <p:charRg st="4294967295" end="4294967295"/>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wd">
                                    <p:tmPct val="50000"/>
                                  </p:iterate>
                                  <p:childTnLst>
                                    <p:set>
                                      <p:cBhvr>
                                        <p:cTn id="13" dur="1" fill="hold">
                                          <p:stCondLst>
                                            <p:cond delay="0"/>
                                          </p:stCondLst>
                                        </p:cTn>
                                        <p:tgtEl>
                                          <p:spTgt spid="8">
                                            <p:txEl>
                                              <p:charRg st="4294967295" end="4294967295"/>
                                            </p:txEl>
                                          </p:spTgt>
                                        </p:tgtEl>
                                        <p:attrNameLst>
                                          <p:attrName>style.visibility</p:attrName>
                                        </p:attrNameLst>
                                      </p:cBhvr>
                                      <p:to>
                                        <p:strVal val="visible"/>
                                      </p:to>
                                    </p:set>
                                    <p:anim calcmode="discrete" valueType="clr">
                                      <p:cBhvr override="childStyle">
                                        <p:cTn id="14" dur="80"/>
                                        <p:tgtEl>
                                          <p:spTgt spid="8">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8">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16" dur="80"/>
                                        <p:tgtEl>
                                          <p:spTgt spid="8">
                                            <p:txEl>
                                              <p:charRg st="4294967295" end="4294967295"/>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wd">
                                    <p:tmPct val="50000"/>
                                  </p:iterate>
                                  <p:childTnLst>
                                    <p:set>
                                      <p:cBhvr>
                                        <p:cTn id="20" dur="1" fill="hold">
                                          <p:stCondLst>
                                            <p:cond delay="0"/>
                                          </p:stCondLst>
                                        </p:cTn>
                                        <p:tgtEl>
                                          <p:spTgt spid="11">
                                            <p:txEl>
                                              <p:charRg st="4294967295" end="4294967295"/>
                                            </p:txEl>
                                          </p:spTgt>
                                        </p:tgtEl>
                                        <p:attrNameLst>
                                          <p:attrName>style.visibility</p:attrName>
                                        </p:attrNameLst>
                                      </p:cBhvr>
                                      <p:to>
                                        <p:strVal val="visible"/>
                                      </p:to>
                                    </p:set>
                                    <p:anim calcmode="discrete" valueType="clr">
                                      <p:cBhvr override="childStyle">
                                        <p:cTn id="21" dur="80"/>
                                        <p:tgtEl>
                                          <p:spTgt spid="11">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1">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23" dur="80"/>
                                        <p:tgtEl>
                                          <p:spTgt spid="11">
                                            <p:txEl>
                                              <p:charRg st="4294967295" end="4294967295"/>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grpId="0" nodeType="clickEffect">
                                  <p:stCondLst>
                                    <p:cond delay="0"/>
                                  </p:stCondLst>
                                  <p:iterate type="wd">
                                    <p:tmPct val="50000"/>
                                  </p:iterate>
                                  <p:childTnLst>
                                    <p:set>
                                      <p:cBhvr>
                                        <p:cTn id="27" dur="1" fill="hold">
                                          <p:stCondLst>
                                            <p:cond delay="0"/>
                                          </p:stCondLst>
                                        </p:cTn>
                                        <p:tgtEl>
                                          <p:spTgt spid="6">
                                            <p:txEl>
                                              <p:charRg st="4294967295" end="4294967295"/>
                                            </p:txEl>
                                          </p:spTgt>
                                        </p:tgtEl>
                                        <p:attrNameLst>
                                          <p:attrName>style.visibility</p:attrName>
                                        </p:attrNameLst>
                                      </p:cBhvr>
                                      <p:to>
                                        <p:strVal val="visible"/>
                                      </p:to>
                                    </p:set>
                                    <p:anim calcmode="discrete" valueType="clr">
                                      <p:cBhvr override="childStyle">
                                        <p:cTn id="28" dur="80"/>
                                        <p:tgtEl>
                                          <p:spTgt spid="6">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6">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30" dur="80"/>
                                        <p:tgtEl>
                                          <p:spTgt spid="6">
                                            <p:txEl>
                                              <p:charRg st="4294967295" end="429496729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utoUpdateAnimBg="0"/>
      <p:bldP spid="6" grpId="0" autoUpdateAnimBg="0"/>
      <p:bldP spid="8" grpId="0" autoUpdateAnimBg="0"/>
      <p:bldP spid="11"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04799" y="304800"/>
            <a:ext cx="8626475" cy="883024"/>
          </a:xfrm>
          <a:solidFill>
            <a:schemeClr val="bg2">
              <a:lumMod val="75000"/>
              <a:lumOff val="25000"/>
            </a:schemeClr>
          </a:solidFill>
          <a:ln w="38100" cmpd="sng">
            <a:solidFill>
              <a:schemeClr val="bg2">
                <a:lumMod val="25000"/>
              </a:schemeClr>
            </a:solidFill>
          </a:ln>
          <a:effectLst>
            <a:outerShdw blurRad="38100" dist="25400" dir="5400000" algn="tl" rotWithShape="0">
              <a:srgbClr val="000000">
                <a:alpha val="50000"/>
              </a:srgbClr>
            </a:outerShdw>
          </a:effectLst>
        </p:spPr>
        <p:txBody>
          <a:bodyPr anchor="ctr"/>
          <a:lstStyle/>
          <a:p>
            <a:r>
              <a:rPr lang="en-US" sz="51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Qualifying Fees</a:t>
            </a:r>
            <a:endParaRPr lang="en-US" sz="5100" b="1" dirty="0">
              <a:solidFill>
                <a:schemeClr val="tx1"/>
              </a:solidFill>
              <a:latin typeface="Perpetua"/>
              <a:cs typeface="Perpetua"/>
            </a:endParaRPr>
          </a:p>
        </p:txBody>
      </p:sp>
      <p:sp>
        <p:nvSpPr>
          <p:cNvPr id="7" name="Title 9"/>
          <p:cNvSpPr txBox="1">
            <a:spLocks/>
          </p:cNvSpPr>
          <p:nvPr/>
        </p:nvSpPr>
        <p:spPr>
          <a:xfrm>
            <a:off x="304799" y="1371600"/>
            <a:ext cx="8626475" cy="62865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4100" b="1" noProof="0" dirty="0">
                <a:solidFill>
                  <a:srgbClr val="000000"/>
                </a:solidFill>
              </a:rPr>
              <a:t>Advanced </a:t>
            </a:r>
            <a:r>
              <a:rPr lang="en-US" sz="4100" b="1" dirty="0">
                <a:solidFill>
                  <a:srgbClr val="000000"/>
                </a:solidFill>
              </a:rPr>
              <a:t>Version</a:t>
            </a:r>
            <a:endParaRPr kumimoji="0" lang="en-US" sz="41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9" name="Rounded Rectangular Callout 8"/>
          <p:cNvSpPr/>
          <p:nvPr/>
        </p:nvSpPr>
        <p:spPr>
          <a:xfrm>
            <a:off x="304799" y="2324100"/>
            <a:ext cx="8626475" cy="3390900"/>
          </a:xfrm>
          <a:prstGeom prst="wedgeRoundRectCallout">
            <a:avLst>
              <a:gd name="adj1" fmla="val -43929"/>
              <a:gd name="adj2" fmla="val 6369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900" b="1" i="1" dirty="0">
                <a:solidFill>
                  <a:srgbClr val="000000"/>
                </a:solidFill>
                <a:latin typeface="Comic Sans MS"/>
                <a:cs typeface="Comic Sans MS"/>
              </a:rPr>
              <a:t>I charge a fraction of what my candidates have a track record of justifying every year in their abilities, and in their track record of accomplishments, 20% of the total package, backed up by a solid, unconditional 60-day replacement guarantee. I assume that’s no problem for the right candidate.</a:t>
            </a:r>
          </a:p>
          <a:p>
            <a:pPr algn="ctr"/>
            <a:endParaRPr lang="en-US" sz="1700" b="1" i="1" dirty="0">
              <a:solidFill>
                <a:srgbClr val="000000"/>
              </a:solidFill>
              <a:latin typeface="Comic Sans MS"/>
              <a:cs typeface="Comic Sans M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wd">
                                    <p:tmPct val="50000"/>
                                  </p:iterate>
                                  <p:childTnLst>
                                    <p:set>
                                      <p:cBhvr>
                                        <p:cTn id="6" dur="1" fill="hold">
                                          <p:stCondLst>
                                            <p:cond delay="0"/>
                                          </p:stCondLst>
                                        </p:cTn>
                                        <p:tgtEl>
                                          <p:spTgt spid="9">
                                            <p:txEl>
                                              <p:charRg st="4294967295" end="4294967295"/>
                                            </p:txEl>
                                          </p:spTgt>
                                        </p:tgtEl>
                                        <p:attrNameLst>
                                          <p:attrName>style.visibility</p:attrName>
                                        </p:attrNameLst>
                                      </p:cBhvr>
                                      <p:to>
                                        <p:strVal val="visible"/>
                                      </p:to>
                                    </p:set>
                                    <p:anim calcmode="discrete" valueType="clr">
                                      <p:cBhvr override="childStyle">
                                        <p:cTn id="7" dur="80"/>
                                        <p:tgtEl>
                                          <p:spTgt spid="9">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9" dur="80"/>
                                        <p:tgtEl>
                                          <p:spTgt spid="9">
                                            <p:txEl>
                                              <p:charRg st="4294967295" end="429496729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04799" y="304800"/>
            <a:ext cx="8626475" cy="883024"/>
          </a:xfrm>
          <a:solidFill>
            <a:schemeClr val="bg2">
              <a:lumMod val="75000"/>
              <a:lumOff val="25000"/>
            </a:schemeClr>
          </a:solidFill>
          <a:ln w="38100" cmpd="sng">
            <a:solidFill>
              <a:schemeClr val="bg2">
                <a:lumMod val="25000"/>
              </a:schemeClr>
            </a:solidFill>
          </a:ln>
          <a:effectLst>
            <a:outerShdw blurRad="38100" dist="25400" dir="5400000" algn="tl" rotWithShape="0">
              <a:srgbClr val="000000">
                <a:alpha val="50000"/>
              </a:srgbClr>
            </a:outerShdw>
          </a:effectLst>
        </p:spPr>
        <p:txBody>
          <a:bodyPr anchor="ctr"/>
          <a:lstStyle/>
          <a:p>
            <a:r>
              <a:rPr lang="en-US" sz="51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Qualifying Fees</a:t>
            </a:r>
            <a:endParaRPr lang="en-US" sz="5100" b="1" dirty="0">
              <a:solidFill>
                <a:schemeClr val="tx1"/>
              </a:solidFill>
              <a:latin typeface="Perpetua"/>
              <a:cs typeface="Perpetua"/>
            </a:endParaRPr>
          </a:p>
        </p:txBody>
      </p:sp>
      <p:sp>
        <p:nvSpPr>
          <p:cNvPr id="7" name="Title 9"/>
          <p:cNvSpPr txBox="1">
            <a:spLocks/>
          </p:cNvSpPr>
          <p:nvPr/>
        </p:nvSpPr>
        <p:spPr>
          <a:xfrm>
            <a:off x="304799" y="1371600"/>
            <a:ext cx="8626475" cy="62865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4100" b="1" noProof="0" dirty="0">
                <a:solidFill>
                  <a:srgbClr val="000000"/>
                </a:solidFill>
              </a:rPr>
              <a:t>Basic </a:t>
            </a:r>
            <a:r>
              <a:rPr lang="en-US" sz="4100" b="1" dirty="0">
                <a:solidFill>
                  <a:srgbClr val="000000"/>
                </a:solidFill>
              </a:rPr>
              <a:t>Version</a:t>
            </a:r>
            <a:endParaRPr kumimoji="0" lang="en-US" sz="41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9" name="Rounded Rectangular Callout 8"/>
          <p:cNvSpPr/>
          <p:nvPr/>
        </p:nvSpPr>
        <p:spPr>
          <a:xfrm>
            <a:off x="1524000" y="2324100"/>
            <a:ext cx="6248400" cy="3390900"/>
          </a:xfrm>
          <a:prstGeom prst="wedgeRoundRectCallout">
            <a:avLst>
              <a:gd name="adj1" fmla="val -43929"/>
              <a:gd name="adj2" fmla="val 6369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900" b="1" i="1" dirty="0">
                <a:solidFill>
                  <a:srgbClr val="000000"/>
                </a:solidFill>
                <a:latin typeface="Comic Sans MS"/>
                <a:cs typeface="Comic Sans MS"/>
              </a:rPr>
              <a:t>We charge the standard fee. 20% of the total package, backed up by an unconditional 60-day replacement guarantee. I assume that’s no problem for the right candidate?</a:t>
            </a:r>
          </a:p>
          <a:p>
            <a:pPr algn="ctr"/>
            <a:endParaRPr lang="en-US" sz="1700" b="1" i="1" dirty="0">
              <a:solidFill>
                <a:srgbClr val="000000"/>
              </a:solidFill>
              <a:latin typeface="Comic Sans MS"/>
              <a:cs typeface="Comic Sans M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wd">
                                    <p:tmPct val="50000"/>
                                  </p:iterate>
                                  <p:childTnLst>
                                    <p:set>
                                      <p:cBhvr>
                                        <p:cTn id="6" dur="1" fill="hold">
                                          <p:stCondLst>
                                            <p:cond delay="0"/>
                                          </p:stCondLst>
                                        </p:cTn>
                                        <p:tgtEl>
                                          <p:spTgt spid="9">
                                            <p:txEl>
                                              <p:charRg st="4294967295" end="4294967295"/>
                                            </p:txEl>
                                          </p:spTgt>
                                        </p:tgtEl>
                                        <p:attrNameLst>
                                          <p:attrName>style.visibility</p:attrName>
                                        </p:attrNameLst>
                                      </p:cBhvr>
                                      <p:to>
                                        <p:strVal val="visible"/>
                                      </p:to>
                                    </p:set>
                                    <p:anim calcmode="discrete" valueType="clr">
                                      <p:cBhvr override="childStyle">
                                        <p:cTn id="7" dur="80"/>
                                        <p:tgtEl>
                                          <p:spTgt spid="9">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9" dur="80"/>
                                        <p:tgtEl>
                                          <p:spTgt spid="9">
                                            <p:txEl>
                                              <p:charRg st="4294967295" end="429496729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04799" y="304800"/>
            <a:ext cx="8626475" cy="883024"/>
          </a:xfrm>
          <a:solidFill>
            <a:schemeClr val="bg2">
              <a:lumMod val="75000"/>
              <a:lumOff val="25000"/>
            </a:schemeClr>
          </a:solidFill>
          <a:ln w="38100" cmpd="sng">
            <a:solidFill>
              <a:schemeClr val="bg2">
                <a:lumMod val="25000"/>
              </a:schemeClr>
            </a:solidFill>
          </a:ln>
          <a:effectLst>
            <a:outerShdw blurRad="38100" dist="25400" dir="5400000" algn="tl" rotWithShape="0">
              <a:srgbClr val="000000">
                <a:alpha val="50000"/>
              </a:srgbClr>
            </a:outerShdw>
          </a:effectLst>
        </p:spPr>
        <p:txBody>
          <a:bodyPr anchor="ctr"/>
          <a:lstStyle/>
          <a:p>
            <a:r>
              <a:rPr lang="en-US" sz="51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Qualifying Fees</a:t>
            </a:r>
            <a:endParaRPr lang="en-US" sz="5100" b="1" dirty="0">
              <a:solidFill>
                <a:schemeClr val="tx1"/>
              </a:solidFill>
              <a:latin typeface="Perpetua"/>
              <a:cs typeface="Perpetua"/>
            </a:endParaRPr>
          </a:p>
        </p:txBody>
      </p:sp>
      <p:sp>
        <p:nvSpPr>
          <p:cNvPr id="7" name="Title 9"/>
          <p:cNvSpPr txBox="1">
            <a:spLocks/>
          </p:cNvSpPr>
          <p:nvPr/>
        </p:nvSpPr>
        <p:spPr>
          <a:xfrm>
            <a:off x="304799" y="1371600"/>
            <a:ext cx="8626475" cy="883024"/>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4100" b="1" noProof="0" dirty="0">
                <a:solidFill>
                  <a:srgbClr val="000000"/>
                </a:solidFill>
              </a:rPr>
              <a:t>Signed Fee Agreements</a:t>
            </a:r>
            <a:endParaRPr kumimoji="0" lang="en-US" sz="41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1" name="Title 9"/>
          <p:cNvSpPr txBox="1">
            <a:spLocks/>
          </p:cNvSpPr>
          <p:nvPr/>
        </p:nvSpPr>
        <p:spPr>
          <a:xfrm>
            <a:off x="2430464" y="2326500"/>
            <a:ext cx="4517800" cy="64770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2600" b="1" noProof="0" dirty="0">
                <a:solidFill>
                  <a:srgbClr val="000000"/>
                </a:solidFill>
              </a:rPr>
              <a:t>1. Put something at stake!</a:t>
            </a:r>
            <a:endParaRPr kumimoji="0" lang="en-US" sz="26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4" name="Title 9"/>
          <p:cNvSpPr txBox="1">
            <a:spLocks/>
          </p:cNvSpPr>
          <p:nvPr/>
        </p:nvSpPr>
        <p:spPr>
          <a:xfrm>
            <a:off x="304799" y="3044237"/>
            <a:ext cx="8626474" cy="95250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2600" b="1" noProof="0" dirty="0">
                <a:solidFill>
                  <a:srgbClr val="000000"/>
                </a:solidFill>
              </a:rPr>
              <a:t>2. Send the fee agreement and ask them to sign it and send it back.</a:t>
            </a:r>
            <a:endParaRPr kumimoji="0" lang="en-US" sz="26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7" name="Title 9"/>
          <p:cNvSpPr txBox="1">
            <a:spLocks/>
          </p:cNvSpPr>
          <p:nvPr/>
        </p:nvSpPr>
        <p:spPr>
          <a:xfrm>
            <a:off x="2924154" y="4101432"/>
            <a:ext cx="3295692" cy="64770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2600" b="1" noProof="0" dirty="0">
                <a:solidFill>
                  <a:srgbClr val="000000"/>
                </a:solidFill>
              </a:rPr>
              <a:t>3. Work the job.</a:t>
            </a:r>
            <a:endParaRPr kumimoji="0" lang="en-US" sz="26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8" name="Title 9"/>
          <p:cNvSpPr txBox="1">
            <a:spLocks/>
          </p:cNvSpPr>
          <p:nvPr/>
        </p:nvSpPr>
        <p:spPr>
          <a:xfrm>
            <a:off x="1573623" y="4853827"/>
            <a:ext cx="6231482" cy="64770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2600" b="1" noProof="0" dirty="0">
                <a:solidFill>
                  <a:srgbClr val="000000"/>
                </a:solidFill>
              </a:rPr>
              <a:t>4. Find </a:t>
            </a:r>
            <a:r>
              <a:rPr lang="en-US" sz="2600" b="1" dirty="0">
                <a:solidFill>
                  <a:srgbClr val="000000"/>
                </a:solidFill>
              </a:rPr>
              <a:t>ONE candidate and present.</a:t>
            </a:r>
            <a:endParaRPr kumimoji="0" lang="en-US" sz="26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9" name="Title 9"/>
          <p:cNvSpPr txBox="1">
            <a:spLocks/>
          </p:cNvSpPr>
          <p:nvPr/>
        </p:nvSpPr>
        <p:spPr>
          <a:xfrm>
            <a:off x="304799" y="5603501"/>
            <a:ext cx="8626475" cy="108585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2600" b="1" noProof="0" dirty="0">
                <a:solidFill>
                  <a:srgbClr val="000000"/>
                </a:solidFill>
              </a:rPr>
              <a:t>5. Don’t schedule the interview until the agreement is signed.</a:t>
            </a:r>
            <a:endParaRPr kumimoji="0" lang="en-US" sz="2600" b="1" i="0" u="none" strike="noStrike" kern="1200" cap="none" spc="0" normalizeH="0" baseline="0" noProof="0" dirty="0">
              <a:ln>
                <a:noFill/>
              </a:ln>
              <a:solidFill>
                <a:schemeClr val="bg1"/>
              </a:solidFill>
              <a:effectLst/>
              <a:uLnTx/>
              <a:uFillTx/>
              <a:latin typeface="Arial Black"/>
              <a:ea typeface="+mj-ea"/>
              <a:cs typeface="Arial Black"/>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1000" fill="hold"/>
                                        <p:tgtEl>
                                          <p:spTgt spid="14"/>
                                        </p:tgtEl>
                                        <p:attrNameLst>
                                          <p:attrName>ppt_x</p:attrName>
                                        </p:attrNameLst>
                                      </p:cBhvr>
                                      <p:tavLst>
                                        <p:tav tm="0">
                                          <p:val>
                                            <p:strVal val="#ppt_x"/>
                                          </p:val>
                                        </p:tav>
                                        <p:tav tm="100000">
                                          <p:val>
                                            <p:strVal val="#ppt_x"/>
                                          </p:val>
                                        </p:tav>
                                      </p:tavLst>
                                    </p:anim>
                                    <p:anim calcmode="lin" valueType="num">
                                      <p:cBhvr additive="base">
                                        <p:cTn id="14" dur="10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1000" fill="hold"/>
                                        <p:tgtEl>
                                          <p:spTgt spid="17"/>
                                        </p:tgtEl>
                                        <p:attrNameLst>
                                          <p:attrName>ppt_x</p:attrName>
                                        </p:attrNameLst>
                                      </p:cBhvr>
                                      <p:tavLst>
                                        <p:tav tm="0">
                                          <p:val>
                                            <p:strVal val="#ppt_x"/>
                                          </p:val>
                                        </p:tav>
                                        <p:tav tm="100000">
                                          <p:val>
                                            <p:strVal val="#ppt_x"/>
                                          </p:val>
                                        </p:tav>
                                      </p:tavLst>
                                    </p:anim>
                                    <p:anim calcmode="lin" valueType="num">
                                      <p:cBhvr additive="base">
                                        <p:cTn id="20" dur="10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accel="50000" decel="5000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1000" fill="hold"/>
                                        <p:tgtEl>
                                          <p:spTgt spid="18"/>
                                        </p:tgtEl>
                                        <p:attrNameLst>
                                          <p:attrName>ppt_x</p:attrName>
                                        </p:attrNameLst>
                                      </p:cBhvr>
                                      <p:tavLst>
                                        <p:tav tm="0">
                                          <p:val>
                                            <p:strVal val="1+#ppt_w/2"/>
                                          </p:val>
                                        </p:tav>
                                        <p:tav tm="100000">
                                          <p:val>
                                            <p:strVal val="#ppt_x"/>
                                          </p:val>
                                        </p:tav>
                                      </p:tavLst>
                                    </p:anim>
                                    <p:anim calcmode="lin" valueType="num">
                                      <p:cBhvr additive="base">
                                        <p:cTn id="26" dur="10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accel="50000" decel="5000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 calcmode="lin" valueType="num">
                                      <p:cBhvr additive="base">
                                        <p:cTn id="31" dur="1000" fill="hold"/>
                                        <p:tgtEl>
                                          <p:spTgt spid="19"/>
                                        </p:tgtEl>
                                        <p:attrNameLst>
                                          <p:attrName>ppt_x</p:attrName>
                                        </p:attrNameLst>
                                      </p:cBhvr>
                                      <p:tavLst>
                                        <p:tav tm="0">
                                          <p:val>
                                            <p:strVal val="1+#ppt_w/2"/>
                                          </p:val>
                                        </p:tav>
                                        <p:tav tm="100000">
                                          <p:val>
                                            <p:strVal val="#ppt_x"/>
                                          </p:val>
                                        </p:tav>
                                      </p:tavLst>
                                    </p:anim>
                                    <p:anim calcmode="lin" valueType="num">
                                      <p:cBhvr additive="base">
                                        <p:cTn id="32" dur="1000" fill="hold"/>
                                        <p:tgtEl>
                                          <p:spTgt spid="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animBg="1"/>
      <p:bldP spid="17" grpId="0" animBg="1"/>
      <p:bldP spid="18" grpId="0" animBg="1"/>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04799" y="304800"/>
            <a:ext cx="8626475" cy="883024"/>
          </a:xfrm>
          <a:solidFill>
            <a:schemeClr val="bg2">
              <a:lumMod val="75000"/>
              <a:lumOff val="25000"/>
            </a:schemeClr>
          </a:solidFill>
          <a:ln w="38100" cmpd="sng">
            <a:solidFill>
              <a:schemeClr val="bg2">
                <a:lumMod val="25000"/>
              </a:schemeClr>
            </a:solidFill>
          </a:ln>
          <a:effectLst>
            <a:outerShdw blurRad="38100" dist="25400" dir="5400000" algn="tl" rotWithShape="0">
              <a:srgbClr val="000000">
                <a:alpha val="50000"/>
              </a:srgbClr>
            </a:outerShdw>
          </a:effectLst>
        </p:spPr>
        <p:txBody>
          <a:bodyPr anchor="ctr"/>
          <a:lstStyle/>
          <a:p>
            <a:r>
              <a:rPr lang="en-US" sz="51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Qualifying Fees</a:t>
            </a:r>
            <a:endParaRPr lang="en-US" sz="5100" b="1" dirty="0">
              <a:solidFill>
                <a:schemeClr val="tx1"/>
              </a:solidFill>
              <a:latin typeface="Perpetua"/>
              <a:cs typeface="Perpetua"/>
            </a:endParaRPr>
          </a:p>
        </p:txBody>
      </p:sp>
      <p:sp>
        <p:nvSpPr>
          <p:cNvPr id="7" name="Title 9"/>
          <p:cNvSpPr txBox="1">
            <a:spLocks/>
          </p:cNvSpPr>
          <p:nvPr/>
        </p:nvSpPr>
        <p:spPr>
          <a:xfrm>
            <a:off x="304799" y="1524000"/>
            <a:ext cx="8626475" cy="806824"/>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4100" b="1" noProof="0" dirty="0">
                <a:solidFill>
                  <a:srgbClr val="000000"/>
                </a:solidFill>
              </a:rPr>
              <a:t>A  Simple Transfer of Information</a:t>
            </a:r>
            <a:endParaRPr kumimoji="0" lang="en-US" sz="41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8" name="Title 9"/>
          <p:cNvSpPr txBox="1">
            <a:spLocks/>
          </p:cNvSpPr>
          <p:nvPr/>
        </p:nvSpPr>
        <p:spPr>
          <a:xfrm>
            <a:off x="304799" y="2495550"/>
            <a:ext cx="3200401" cy="4083792"/>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4000" b="1" noProof="0" dirty="0">
                <a:solidFill>
                  <a:srgbClr val="000000"/>
                </a:solidFill>
              </a:rPr>
              <a:t>The Fee must be qualified in the following terms…</a:t>
            </a:r>
            <a:endParaRPr kumimoji="0" lang="en-US" sz="40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23" name="Title 9"/>
          <p:cNvSpPr txBox="1">
            <a:spLocks/>
          </p:cNvSpPr>
          <p:nvPr/>
        </p:nvSpPr>
        <p:spPr>
          <a:xfrm>
            <a:off x="3657600" y="4994422"/>
            <a:ext cx="2819401" cy="158492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3200" b="1" noProof="0" dirty="0">
                <a:solidFill>
                  <a:srgbClr val="000000"/>
                </a:solidFill>
              </a:rPr>
              <a:t>3. A Decision Maker has to say</a:t>
            </a:r>
            <a:endParaRPr kumimoji="0" lang="en-US" sz="32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1" name="Title 9"/>
          <p:cNvSpPr txBox="1">
            <a:spLocks/>
          </p:cNvSpPr>
          <p:nvPr/>
        </p:nvSpPr>
        <p:spPr>
          <a:xfrm>
            <a:off x="3657600" y="2495550"/>
            <a:ext cx="4514800" cy="108585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3200" b="1" noProof="0" dirty="0">
                <a:solidFill>
                  <a:srgbClr val="000000"/>
                </a:solidFill>
              </a:rPr>
              <a:t>1. Rands and Percentages</a:t>
            </a:r>
            <a:endParaRPr kumimoji="0" lang="en-US" sz="32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2" name="Title 9"/>
          <p:cNvSpPr txBox="1">
            <a:spLocks/>
          </p:cNvSpPr>
          <p:nvPr/>
        </p:nvSpPr>
        <p:spPr>
          <a:xfrm>
            <a:off x="3657600" y="3733800"/>
            <a:ext cx="4514800" cy="108585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3200" b="1" noProof="0" dirty="0">
                <a:solidFill>
                  <a:srgbClr val="000000"/>
                </a:solidFill>
              </a:rPr>
              <a:t>2. Terms and Conditions</a:t>
            </a:r>
            <a:endParaRPr kumimoji="0" lang="en-US" sz="32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3" name="Rounded Rectangular Callout 12"/>
          <p:cNvSpPr/>
          <p:nvPr/>
        </p:nvSpPr>
        <p:spPr>
          <a:xfrm>
            <a:off x="6781801" y="5237018"/>
            <a:ext cx="2057400" cy="1085850"/>
          </a:xfrm>
          <a:prstGeom prst="wedgeRoundRectCallout">
            <a:avLst>
              <a:gd name="adj1" fmla="val -62354"/>
              <a:gd name="adj2" fmla="val 13866"/>
              <a:gd name="adj3" fmla="val 16667"/>
            </a:avLst>
          </a:prstGeom>
        </p:spPr>
        <p:style>
          <a:lnRef idx="2">
            <a:schemeClr val="dk1"/>
          </a:lnRef>
          <a:fillRef idx="1">
            <a:schemeClr val="lt1"/>
          </a:fillRef>
          <a:effectRef idx="0">
            <a:schemeClr val="dk1"/>
          </a:effectRef>
          <a:fontRef idx="minor">
            <a:schemeClr val="dk1"/>
          </a:fontRef>
        </p:style>
        <p:txBody>
          <a:bodyPr rtlCol="0" anchor="t"/>
          <a:lstStyle/>
          <a:p>
            <a:pPr algn="ctr"/>
            <a:r>
              <a:rPr lang="en-US" sz="5800" b="1" i="1" dirty="0">
                <a:solidFill>
                  <a:srgbClr val="000000"/>
                </a:solidFill>
                <a:latin typeface="Comic Sans MS"/>
                <a:cs typeface="Comic Sans MS"/>
              </a:rPr>
              <a:t>YES!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accel="50000" decel="5000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1000" fill="hold"/>
                                        <p:tgtEl>
                                          <p:spTgt spid="11"/>
                                        </p:tgtEl>
                                        <p:attrNameLst>
                                          <p:attrName>ppt_x</p:attrName>
                                        </p:attrNameLst>
                                      </p:cBhvr>
                                      <p:tavLst>
                                        <p:tav tm="0">
                                          <p:val>
                                            <p:strVal val="#ppt_x"/>
                                          </p:val>
                                        </p:tav>
                                        <p:tav tm="100000">
                                          <p:val>
                                            <p:strVal val="#ppt_x"/>
                                          </p:val>
                                        </p:tav>
                                      </p:tavLst>
                                    </p:anim>
                                    <p:anim calcmode="lin" valueType="num">
                                      <p:cBhvr additive="base">
                                        <p:cTn id="14"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1000" fill="hold"/>
                                        <p:tgtEl>
                                          <p:spTgt spid="12"/>
                                        </p:tgtEl>
                                        <p:attrNameLst>
                                          <p:attrName>ppt_x</p:attrName>
                                        </p:attrNameLst>
                                      </p:cBhvr>
                                      <p:tavLst>
                                        <p:tav tm="0">
                                          <p:val>
                                            <p:strVal val="#ppt_x"/>
                                          </p:val>
                                        </p:tav>
                                        <p:tav tm="100000">
                                          <p:val>
                                            <p:strVal val="#ppt_x"/>
                                          </p:val>
                                        </p:tav>
                                      </p:tavLst>
                                    </p:anim>
                                    <p:anim calcmode="lin" valueType="num">
                                      <p:cBhvr additive="base">
                                        <p:cTn id="20" dur="10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anim calcmode="lin" valueType="num">
                                      <p:cBhvr additive="base">
                                        <p:cTn id="25" dur="1000" fill="hold"/>
                                        <p:tgtEl>
                                          <p:spTgt spid="23"/>
                                        </p:tgtEl>
                                        <p:attrNameLst>
                                          <p:attrName>ppt_x</p:attrName>
                                        </p:attrNameLst>
                                      </p:cBhvr>
                                      <p:tavLst>
                                        <p:tav tm="0">
                                          <p:val>
                                            <p:strVal val="#ppt_x"/>
                                          </p:val>
                                        </p:tav>
                                        <p:tav tm="100000">
                                          <p:val>
                                            <p:strVal val="#ppt_x"/>
                                          </p:val>
                                        </p:tav>
                                      </p:tavLst>
                                    </p:anim>
                                    <p:anim calcmode="lin" valueType="num">
                                      <p:cBhvr additive="base">
                                        <p:cTn id="26" dur="10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7" presetClass="entr" presetSubtype="0" fill="hold" grpId="0" nodeType="clickEffect">
                                  <p:stCondLst>
                                    <p:cond delay="0"/>
                                  </p:stCondLst>
                                  <p:iterate type="wd">
                                    <p:tmPct val="50000"/>
                                  </p:iterate>
                                  <p:childTnLst>
                                    <p:set>
                                      <p:cBhvr>
                                        <p:cTn id="30" dur="1" fill="hold">
                                          <p:stCondLst>
                                            <p:cond delay="0"/>
                                          </p:stCondLst>
                                        </p:cTn>
                                        <p:tgtEl>
                                          <p:spTgt spid="13">
                                            <p:txEl>
                                              <p:charRg st="4294967295" end="4294967295"/>
                                            </p:txEl>
                                          </p:spTgt>
                                        </p:tgtEl>
                                        <p:attrNameLst>
                                          <p:attrName>style.visibility</p:attrName>
                                        </p:attrNameLst>
                                      </p:cBhvr>
                                      <p:to>
                                        <p:strVal val="visible"/>
                                      </p:to>
                                    </p:set>
                                    <p:anim calcmode="discrete" valueType="clr">
                                      <p:cBhvr override="childStyle">
                                        <p:cTn id="31" dur="80"/>
                                        <p:tgtEl>
                                          <p:spTgt spid="13">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13">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33" dur="80"/>
                                        <p:tgtEl>
                                          <p:spTgt spid="13">
                                            <p:txEl>
                                              <p:charRg st="4294967295" end="429496729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3" grpId="0" animBg="1"/>
      <p:bldP spid="11" grpId="0" animBg="1"/>
      <p:bldP spid="12" grpId="0" animBg="1"/>
      <p:bldP spid="13"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9"/>
          <p:cNvSpPr txBox="1">
            <a:spLocks/>
          </p:cNvSpPr>
          <p:nvPr/>
        </p:nvSpPr>
        <p:spPr>
          <a:xfrm>
            <a:off x="0" y="0"/>
            <a:ext cx="9144000" cy="6957392"/>
          </a:xfrm>
          <a:prstGeom prst="rect">
            <a:avLst/>
          </a:prstGeom>
          <a:ln/>
        </p:spPr>
        <p:style>
          <a:lnRef idx="2">
            <a:schemeClr val="dk1"/>
          </a:lnRef>
          <a:fillRef idx="1">
            <a:schemeClr val="lt1"/>
          </a:fillRef>
          <a:effectRef idx="0">
            <a:schemeClr val="dk1"/>
          </a:effectRef>
          <a:fontRef idx="minor">
            <a:schemeClr val="dk1"/>
          </a:fontRef>
        </p:style>
        <p:txBody>
          <a:bodyPr vert="horz" wrap="square" lIns="180000" tIns="180000" rIns="180000" bIns="180000" rtlCol="0" anchor="t" anchorCtr="0">
            <a:noAutofit/>
          </a:bodyPr>
          <a:lstStyle/>
          <a:p>
            <a:pPr algn="ctr"/>
            <a:r>
              <a:rPr lang="en-US" b="1" dirty="0">
                <a:solidFill>
                  <a:schemeClr val="bg1"/>
                </a:solidFill>
              </a:rPr>
              <a:t>LIVE CALL: HOW </a:t>
            </a:r>
            <a:r>
              <a:rPr lang="en-US" b="1" i="1" dirty="0">
                <a:solidFill>
                  <a:schemeClr val="bg1"/>
                </a:solidFill>
              </a:rPr>
              <a:t>NOT</a:t>
            </a:r>
            <a:r>
              <a:rPr lang="en-US" b="1" dirty="0">
                <a:solidFill>
                  <a:schemeClr val="bg1"/>
                </a:solidFill>
              </a:rPr>
              <a:t> TO QUALIFY FEES</a:t>
            </a:r>
            <a:endParaRPr lang="en-ZA" dirty="0">
              <a:solidFill>
                <a:schemeClr val="bg1"/>
              </a:solidFill>
            </a:endParaRPr>
          </a:p>
          <a:p>
            <a:r>
              <a:rPr lang="en-US" sz="1400" b="1" dirty="0">
                <a:solidFill>
                  <a:schemeClr val="bg1"/>
                </a:solidFill>
              </a:rPr>
              <a:t> </a:t>
            </a:r>
            <a:endParaRPr lang="en-ZA" sz="1400" dirty="0">
              <a:solidFill>
                <a:schemeClr val="bg1"/>
              </a:solidFill>
            </a:endParaRPr>
          </a:p>
          <a:p>
            <a:r>
              <a:rPr lang="en-US" sz="1500" b="1" dirty="0">
                <a:solidFill>
                  <a:schemeClr val="bg1"/>
                </a:solidFill>
              </a:rPr>
              <a:t>CLIENT: </a:t>
            </a:r>
            <a:r>
              <a:rPr lang="en-US" sz="1500" dirty="0">
                <a:solidFill>
                  <a:schemeClr val="bg1"/>
                </a:solidFill>
              </a:rPr>
              <a:t>Susan, I didn’t catch the name of your agency on the message you left so I wasn’t able to look up the fee agreement we have with you. Do you know off- hand what our percentage is, what our agreement is with you?</a:t>
            </a:r>
            <a:endParaRPr lang="en-ZA" sz="1500" dirty="0">
              <a:solidFill>
                <a:schemeClr val="bg1"/>
              </a:solidFill>
            </a:endParaRPr>
          </a:p>
          <a:p>
            <a:r>
              <a:rPr lang="en-US" sz="1500" dirty="0">
                <a:solidFill>
                  <a:schemeClr val="bg1"/>
                </a:solidFill>
              </a:rPr>
              <a:t> </a:t>
            </a:r>
            <a:endParaRPr lang="en-ZA" sz="1500" dirty="0">
              <a:solidFill>
                <a:schemeClr val="bg1"/>
              </a:solidFill>
            </a:endParaRPr>
          </a:p>
          <a:p>
            <a:r>
              <a:rPr lang="en-US" sz="1500" b="1" dirty="0">
                <a:solidFill>
                  <a:schemeClr val="bg1"/>
                </a:solidFill>
              </a:rPr>
              <a:t>SUSAN: </a:t>
            </a:r>
            <a:r>
              <a:rPr lang="en-US" sz="1500" dirty="0">
                <a:solidFill>
                  <a:schemeClr val="bg1"/>
                </a:solidFill>
              </a:rPr>
              <a:t>Um, I think it’s 20%.</a:t>
            </a:r>
            <a:endParaRPr lang="en-ZA" sz="1500" dirty="0">
              <a:solidFill>
                <a:schemeClr val="bg1"/>
              </a:solidFill>
            </a:endParaRPr>
          </a:p>
          <a:p>
            <a:r>
              <a:rPr lang="en-US" sz="1500" dirty="0">
                <a:solidFill>
                  <a:schemeClr val="bg1"/>
                </a:solidFill>
              </a:rPr>
              <a:t> </a:t>
            </a:r>
            <a:endParaRPr lang="en-ZA" sz="1500" dirty="0">
              <a:solidFill>
                <a:schemeClr val="bg1"/>
              </a:solidFill>
            </a:endParaRPr>
          </a:p>
          <a:p>
            <a:r>
              <a:rPr lang="en-US" sz="1500" b="1" dirty="0">
                <a:solidFill>
                  <a:schemeClr val="bg1"/>
                </a:solidFill>
              </a:rPr>
              <a:t>CLIENT: </a:t>
            </a:r>
            <a:r>
              <a:rPr lang="en-US" sz="1500" dirty="0">
                <a:solidFill>
                  <a:schemeClr val="bg1"/>
                </a:solidFill>
              </a:rPr>
              <a:t>Oh (pause). Usually, we only pay 15%. Is that a possibility?</a:t>
            </a:r>
            <a:endParaRPr lang="en-ZA" sz="1500" dirty="0">
              <a:solidFill>
                <a:schemeClr val="bg1"/>
              </a:solidFill>
            </a:endParaRPr>
          </a:p>
          <a:p>
            <a:r>
              <a:rPr lang="en-US" sz="1500" b="1" dirty="0">
                <a:solidFill>
                  <a:schemeClr val="bg1"/>
                </a:solidFill>
              </a:rPr>
              <a:t> </a:t>
            </a:r>
            <a:endParaRPr lang="en-ZA" sz="1500" dirty="0">
              <a:solidFill>
                <a:schemeClr val="bg1"/>
              </a:solidFill>
            </a:endParaRPr>
          </a:p>
          <a:p>
            <a:r>
              <a:rPr lang="en-US" sz="1500" b="1" dirty="0">
                <a:solidFill>
                  <a:schemeClr val="bg1"/>
                </a:solidFill>
              </a:rPr>
              <a:t>SUSAN: </a:t>
            </a:r>
            <a:r>
              <a:rPr lang="en-US" sz="1500" dirty="0">
                <a:solidFill>
                  <a:schemeClr val="bg1"/>
                </a:solidFill>
              </a:rPr>
              <a:t>We…it’s more…it’s…I do…I can get…yes…but I can tell you that I probably…I can probably work something out, especially if it’s bulk business…you know…that kind of thing…I don’t know…I know we can work…we do…but I would have to get it approved.</a:t>
            </a:r>
            <a:endParaRPr lang="en-ZA" sz="1500" dirty="0">
              <a:solidFill>
                <a:schemeClr val="bg1"/>
              </a:solidFill>
            </a:endParaRPr>
          </a:p>
          <a:p>
            <a:r>
              <a:rPr lang="en-US" sz="1500" b="1" dirty="0">
                <a:solidFill>
                  <a:schemeClr val="bg1"/>
                </a:solidFill>
              </a:rPr>
              <a:t> </a:t>
            </a:r>
            <a:endParaRPr lang="en-ZA" sz="1500" dirty="0">
              <a:solidFill>
                <a:schemeClr val="bg1"/>
              </a:solidFill>
            </a:endParaRPr>
          </a:p>
          <a:p>
            <a:r>
              <a:rPr lang="en-US" sz="1500" b="1" dirty="0">
                <a:solidFill>
                  <a:schemeClr val="bg1"/>
                </a:solidFill>
              </a:rPr>
              <a:t>CLIENT: </a:t>
            </a:r>
            <a:r>
              <a:rPr lang="en-US" sz="1500" dirty="0">
                <a:solidFill>
                  <a:schemeClr val="bg1"/>
                </a:solidFill>
              </a:rPr>
              <a:t>Well, for CA’s we have several um, agencies who charge us 15%.</a:t>
            </a:r>
            <a:endParaRPr lang="en-ZA" sz="1500" dirty="0">
              <a:solidFill>
                <a:schemeClr val="bg1"/>
              </a:solidFill>
            </a:endParaRPr>
          </a:p>
          <a:p>
            <a:r>
              <a:rPr lang="en-US" sz="1500" b="1" dirty="0">
                <a:solidFill>
                  <a:schemeClr val="bg1"/>
                </a:solidFill>
              </a:rPr>
              <a:t> </a:t>
            </a:r>
            <a:endParaRPr lang="en-ZA" sz="1500" dirty="0">
              <a:solidFill>
                <a:schemeClr val="bg1"/>
              </a:solidFill>
            </a:endParaRPr>
          </a:p>
          <a:p>
            <a:r>
              <a:rPr lang="en-US" sz="1500" b="1" dirty="0">
                <a:solidFill>
                  <a:schemeClr val="bg1"/>
                </a:solidFill>
              </a:rPr>
              <a:t>SUSAN: </a:t>
            </a:r>
            <a:r>
              <a:rPr lang="en-US" sz="1500" dirty="0">
                <a:solidFill>
                  <a:schemeClr val="bg1"/>
                </a:solidFill>
              </a:rPr>
              <a:t>Ok…what we usually do is…our fee normally is actually </a:t>
            </a:r>
            <a:r>
              <a:rPr lang="en-US" sz="1500" i="1" dirty="0">
                <a:solidFill>
                  <a:schemeClr val="bg1"/>
                </a:solidFill>
              </a:rPr>
              <a:t>20</a:t>
            </a:r>
            <a:r>
              <a:rPr lang="en-US" sz="1500" dirty="0">
                <a:solidFill>
                  <a:schemeClr val="bg1"/>
                </a:solidFill>
              </a:rPr>
              <a:t>%. Sometimes you know…if I can see…I mean if I’m charging 20 and you only pay 15…</a:t>
            </a:r>
            <a:endParaRPr lang="en-ZA" sz="1500" dirty="0">
              <a:solidFill>
                <a:schemeClr val="bg1"/>
              </a:solidFill>
            </a:endParaRPr>
          </a:p>
          <a:p>
            <a:r>
              <a:rPr lang="en-US" sz="1500" b="1" dirty="0">
                <a:solidFill>
                  <a:schemeClr val="bg1"/>
                </a:solidFill>
              </a:rPr>
              <a:t> </a:t>
            </a:r>
            <a:endParaRPr lang="en-ZA" sz="1500" dirty="0">
              <a:solidFill>
                <a:schemeClr val="bg1"/>
              </a:solidFill>
            </a:endParaRPr>
          </a:p>
          <a:p>
            <a:r>
              <a:rPr lang="en-US" sz="1500" b="1" dirty="0">
                <a:solidFill>
                  <a:schemeClr val="bg1"/>
                </a:solidFill>
              </a:rPr>
              <a:t>CLIENT: </a:t>
            </a:r>
            <a:r>
              <a:rPr lang="en-US" sz="1500" dirty="0">
                <a:solidFill>
                  <a:schemeClr val="bg1"/>
                </a:solidFill>
              </a:rPr>
              <a:t>Well if I’m able to find agencies who will work with me and supply me with candidates at 15, I really don’t want to pay more…we have very specific needs and we are getting good candidates, but we have…we need a lot of people in a short period of time, so I’m not going to want to um, you know, quite go that high. You know, the agencies I’ve been using have been fine, for most of our needs. Um, but I’m not sure um, I’m not sure where that leaves us. I mean I have very specific requirement um, I guess maybe um, um, I’m going to want to be inclined to use, you know, the people who are less expensive and are sending me good candidates.</a:t>
            </a:r>
            <a:endParaRPr lang="en-ZA" sz="1500" dirty="0">
              <a:solidFill>
                <a:schemeClr val="bg1"/>
              </a:solidFill>
            </a:endParaRPr>
          </a:p>
          <a:p>
            <a:endParaRPr lang="en-ZA" sz="1500" dirty="0">
              <a:solidFill>
                <a:schemeClr val="bg1"/>
              </a:solidFill>
            </a:endParaRPr>
          </a:p>
          <a:p>
            <a:r>
              <a:rPr lang="en-US" sz="1500" b="1" dirty="0">
                <a:solidFill>
                  <a:schemeClr val="bg1"/>
                </a:solidFill>
              </a:rPr>
              <a:t>SUSAN: </a:t>
            </a:r>
            <a:r>
              <a:rPr lang="en-US" sz="1500" dirty="0">
                <a:solidFill>
                  <a:schemeClr val="bg1"/>
                </a:solidFill>
              </a:rPr>
              <a:t>I’ve always been under the impression that most…I mean I’ve got clients who are paying me 20…</a:t>
            </a:r>
            <a:endParaRPr lang="en-ZA" sz="1500" dirty="0">
              <a:solidFill>
                <a:schemeClr val="bg1"/>
              </a:solidFill>
            </a:endParaRPr>
          </a:p>
        </p:txBody>
      </p:sp>
    </p:spTree>
    <p:extLst>
      <p:ext uri="{BB962C8B-B14F-4D97-AF65-F5344CB8AC3E}">
        <p14:creationId xmlns:p14="http://schemas.microsoft.com/office/powerpoint/2010/main" val="3882022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accel="50000" decel="5000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04799" y="304800"/>
            <a:ext cx="8626475" cy="883024"/>
          </a:xfrm>
          <a:solidFill>
            <a:schemeClr val="bg2">
              <a:lumMod val="75000"/>
              <a:lumOff val="25000"/>
            </a:schemeClr>
          </a:solidFill>
          <a:ln w="38100" cmpd="sng">
            <a:solidFill>
              <a:schemeClr val="bg2">
                <a:lumMod val="25000"/>
              </a:schemeClr>
            </a:solidFill>
          </a:ln>
          <a:effectLst>
            <a:outerShdw blurRad="38100" dist="25400" dir="5400000" algn="tl" rotWithShape="0">
              <a:srgbClr val="000000">
                <a:alpha val="50000"/>
              </a:srgbClr>
            </a:outerShdw>
          </a:effectLst>
        </p:spPr>
        <p:txBody>
          <a:bodyPr anchor="ctr"/>
          <a:lstStyle/>
          <a:p>
            <a:r>
              <a:rPr lang="en-US" sz="51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Qualifying Fees</a:t>
            </a:r>
            <a:endParaRPr lang="en-US" sz="5100" b="1" dirty="0">
              <a:solidFill>
                <a:schemeClr val="tx1"/>
              </a:solidFill>
              <a:latin typeface="Perpetua"/>
              <a:cs typeface="Perpetua"/>
            </a:endParaRPr>
          </a:p>
        </p:txBody>
      </p:sp>
      <p:sp>
        <p:nvSpPr>
          <p:cNvPr id="7" name="Title 9"/>
          <p:cNvSpPr txBox="1">
            <a:spLocks/>
          </p:cNvSpPr>
          <p:nvPr/>
        </p:nvSpPr>
        <p:spPr>
          <a:xfrm>
            <a:off x="304799" y="1524000"/>
            <a:ext cx="8626475" cy="62865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4100" b="1" noProof="0" dirty="0">
                <a:solidFill>
                  <a:srgbClr val="000000"/>
                </a:solidFill>
              </a:rPr>
              <a:t>Stay Away from Passive Phrases</a:t>
            </a:r>
            <a:endParaRPr kumimoji="0" lang="en-US" sz="41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4" name="Rounded Rectangular Callout 13"/>
          <p:cNvSpPr/>
          <p:nvPr/>
        </p:nvSpPr>
        <p:spPr>
          <a:xfrm>
            <a:off x="2726429" y="2376035"/>
            <a:ext cx="3691137" cy="845443"/>
          </a:xfrm>
          <a:prstGeom prst="wedgeRoundRectCallout">
            <a:avLst>
              <a:gd name="adj1" fmla="val 13681"/>
              <a:gd name="adj2" fmla="val 21838"/>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4100" b="1" i="1" dirty="0">
                <a:solidFill>
                  <a:srgbClr val="000000"/>
                </a:solidFill>
                <a:latin typeface="Comic Sans MS"/>
                <a:cs typeface="Comic Sans MS"/>
              </a:rPr>
              <a:t>“Typically…”</a:t>
            </a:r>
          </a:p>
        </p:txBody>
      </p:sp>
      <p:sp>
        <p:nvSpPr>
          <p:cNvPr id="8" name="Rounded Rectangular Callout 7"/>
          <p:cNvSpPr/>
          <p:nvPr/>
        </p:nvSpPr>
        <p:spPr>
          <a:xfrm>
            <a:off x="1632990" y="4489224"/>
            <a:ext cx="5878019" cy="845444"/>
          </a:xfrm>
          <a:prstGeom prst="wedgeRoundRectCallout">
            <a:avLst>
              <a:gd name="adj1" fmla="val 30863"/>
              <a:gd name="adj2" fmla="val 4399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4100" b="1" i="1" dirty="0">
                <a:solidFill>
                  <a:srgbClr val="000000"/>
                </a:solidFill>
                <a:latin typeface="Comic Sans MS"/>
                <a:cs typeface="Comic Sans MS"/>
              </a:rPr>
              <a:t>“Our normal fee is…”</a:t>
            </a:r>
          </a:p>
        </p:txBody>
      </p:sp>
      <p:sp>
        <p:nvSpPr>
          <p:cNvPr id="9" name="Rounded Rectangular Callout 8"/>
          <p:cNvSpPr/>
          <p:nvPr/>
        </p:nvSpPr>
        <p:spPr>
          <a:xfrm>
            <a:off x="772183" y="5614096"/>
            <a:ext cx="7599634" cy="914400"/>
          </a:xfrm>
          <a:prstGeom prst="wedgeRoundRectCallout">
            <a:avLst>
              <a:gd name="adj1" fmla="val 19072"/>
              <a:gd name="adj2" fmla="val 4020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4100" b="1" i="1" dirty="0">
                <a:solidFill>
                  <a:srgbClr val="000000"/>
                </a:solidFill>
                <a:latin typeface="Comic Sans MS"/>
                <a:cs typeface="Comic Sans MS"/>
              </a:rPr>
              <a:t>“I’ll talk to my manager…”</a:t>
            </a:r>
          </a:p>
        </p:txBody>
      </p:sp>
      <p:sp>
        <p:nvSpPr>
          <p:cNvPr id="2" name="Rounded Rectangular Callout 1">
            <a:extLst>
              <a:ext uri="{FF2B5EF4-FFF2-40B4-BE49-F238E27FC236}">
                <a16:creationId xmlns:a16="http://schemas.microsoft.com/office/drawing/2014/main" id="{2474A5FE-FC30-3D59-CB4B-F9E886ACFFB5}"/>
              </a:ext>
            </a:extLst>
          </p:cNvPr>
          <p:cNvSpPr/>
          <p:nvPr/>
        </p:nvSpPr>
        <p:spPr>
          <a:xfrm>
            <a:off x="2402395" y="3420396"/>
            <a:ext cx="4339207" cy="845443"/>
          </a:xfrm>
          <a:prstGeom prst="wedgeRoundRectCallout">
            <a:avLst>
              <a:gd name="adj1" fmla="val 24662"/>
              <a:gd name="adj2" fmla="val 316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4100" b="1" i="1" dirty="0">
                <a:solidFill>
                  <a:srgbClr val="000000"/>
                </a:solidFill>
                <a:latin typeface="Comic Sans MS"/>
                <a:cs typeface="Comic Sans MS"/>
              </a:rPr>
              <a:t>“We ask for…”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wd">
                                    <p:tmPct val="50000"/>
                                  </p:iterate>
                                  <p:childTnLst>
                                    <p:set>
                                      <p:cBhvr>
                                        <p:cTn id="6" dur="1" fill="hold">
                                          <p:stCondLst>
                                            <p:cond delay="0"/>
                                          </p:stCondLst>
                                        </p:cTn>
                                        <p:tgtEl>
                                          <p:spTgt spid="14">
                                            <p:txEl>
                                              <p:charRg st="4294967295" end="4294967295"/>
                                            </p:txEl>
                                          </p:spTgt>
                                        </p:tgtEl>
                                        <p:attrNameLst>
                                          <p:attrName>style.visibility</p:attrName>
                                        </p:attrNameLst>
                                      </p:cBhvr>
                                      <p:to>
                                        <p:strVal val="visible"/>
                                      </p:to>
                                    </p:set>
                                    <p:anim calcmode="discrete" valueType="clr">
                                      <p:cBhvr override="childStyle">
                                        <p:cTn id="7" dur="80"/>
                                        <p:tgtEl>
                                          <p:spTgt spid="14">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4">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9" dur="80"/>
                                        <p:tgtEl>
                                          <p:spTgt spid="14">
                                            <p:txEl>
                                              <p:charRg st="4294967295" end="4294967295"/>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wd">
                                    <p:tmPct val="50000"/>
                                  </p:iterate>
                                  <p:childTnLst>
                                    <p:set>
                                      <p:cBhvr>
                                        <p:cTn id="13" dur="1" fill="hold">
                                          <p:stCondLst>
                                            <p:cond delay="0"/>
                                          </p:stCondLst>
                                        </p:cTn>
                                        <p:tgtEl>
                                          <p:spTgt spid="8">
                                            <p:txEl>
                                              <p:charRg st="4294967295" end="4294967295"/>
                                            </p:txEl>
                                          </p:spTgt>
                                        </p:tgtEl>
                                        <p:attrNameLst>
                                          <p:attrName>style.visibility</p:attrName>
                                        </p:attrNameLst>
                                      </p:cBhvr>
                                      <p:to>
                                        <p:strVal val="visible"/>
                                      </p:to>
                                    </p:set>
                                    <p:anim calcmode="discrete" valueType="clr">
                                      <p:cBhvr override="childStyle">
                                        <p:cTn id="14" dur="80"/>
                                        <p:tgtEl>
                                          <p:spTgt spid="8">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8">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16" dur="80"/>
                                        <p:tgtEl>
                                          <p:spTgt spid="8">
                                            <p:txEl>
                                              <p:charRg st="4294967295" end="4294967295"/>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wd">
                                    <p:tmPct val="50000"/>
                                  </p:iterate>
                                  <p:childTnLst>
                                    <p:set>
                                      <p:cBhvr>
                                        <p:cTn id="20" dur="1" fill="hold">
                                          <p:stCondLst>
                                            <p:cond delay="0"/>
                                          </p:stCondLst>
                                        </p:cTn>
                                        <p:tgtEl>
                                          <p:spTgt spid="9">
                                            <p:txEl>
                                              <p:charRg st="4294967295" end="4294967295"/>
                                            </p:txEl>
                                          </p:spTgt>
                                        </p:tgtEl>
                                        <p:attrNameLst>
                                          <p:attrName>style.visibility</p:attrName>
                                        </p:attrNameLst>
                                      </p:cBhvr>
                                      <p:to>
                                        <p:strVal val="visible"/>
                                      </p:to>
                                    </p:set>
                                    <p:anim calcmode="discrete" valueType="clr">
                                      <p:cBhvr override="childStyle">
                                        <p:cTn id="21" dur="80"/>
                                        <p:tgtEl>
                                          <p:spTgt spid="9">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9">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23" dur="80"/>
                                        <p:tgtEl>
                                          <p:spTgt spid="9">
                                            <p:txEl>
                                              <p:charRg st="4294967295" end="4294967295"/>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grpId="0" nodeType="clickEffect">
                                  <p:stCondLst>
                                    <p:cond delay="0"/>
                                  </p:stCondLst>
                                  <p:iterate type="wd">
                                    <p:tmPct val="50000"/>
                                  </p:iterate>
                                  <p:childTnLst>
                                    <p:set>
                                      <p:cBhvr>
                                        <p:cTn id="27" dur="1" fill="hold">
                                          <p:stCondLst>
                                            <p:cond delay="0"/>
                                          </p:stCondLst>
                                        </p:cTn>
                                        <p:tgtEl>
                                          <p:spTgt spid="2">
                                            <p:txEl>
                                              <p:charRg st="4294967295" end="4294967295"/>
                                            </p:txEl>
                                          </p:spTgt>
                                        </p:tgtEl>
                                        <p:attrNameLst>
                                          <p:attrName>style.visibility</p:attrName>
                                        </p:attrNameLst>
                                      </p:cBhvr>
                                      <p:to>
                                        <p:strVal val="visible"/>
                                      </p:to>
                                    </p:set>
                                    <p:anim calcmode="discrete" valueType="clr">
                                      <p:cBhvr override="childStyle">
                                        <p:cTn id="28" dur="80"/>
                                        <p:tgtEl>
                                          <p:spTgt spid="2">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2">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30" dur="80"/>
                                        <p:tgtEl>
                                          <p:spTgt spid="2">
                                            <p:txEl>
                                              <p:charRg st="4294967295" end="429496729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utoUpdateAnimBg="0"/>
      <p:bldP spid="8" grpId="0" autoUpdateAnimBg="0"/>
      <p:bldP spid="9" grpId="0" autoUpdateAnimBg="0"/>
      <p:bldP spid="2"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04799" y="304800"/>
            <a:ext cx="8626475" cy="883024"/>
          </a:xfrm>
          <a:solidFill>
            <a:schemeClr val="bg2">
              <a:lumMod val="75000"/>
              <a:lumOff val="25000"/>
            </a:schemeClr>
          </a:solidFill>
          <a:ln w="38100" cmpd="sng">
            <a:solidFill>
              <a:schemeClr val="bg2">
                <a:lumMod val="25000"/>
              </a:schemeClr>
            </a:solidFill>
          </a:ln>
          <a:effectLst>
            <a:outerShdw blurRad="38100" dist="25400" dir="5400000" algn="tl" rotWithShape="0">
              <a:srgbClr val="000000">
                <a:alpha val="50000"/>
              </a:srgbClr>
            </a:outerShdw>
          </a:effectLst>
        </p:spPr>
        <p:txBody>
          <a:bodyPr anchor="ctr"/>
          <a:lstStyle/>
          <a:p>
            <a:r>
              <a:rPr lang="en-US" sz="51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Qualifying Fees</a:t>
            </a:r>
            <a:endParaRPr lang="en-US" sz="5100" b="1" dirty="0">
              <a:solidFill>
                <a:schemeClr val="tx1"/>
              </a:solidFill>
              <a:latin typeface="Perpetua"/>
              <a:cs typeface="Perpetua"/>
            </a:endParaRPr>
          </a:p>
        </p:txBody>
      </p:sp>
      <p:sp>
        <p:nvSpPr>
          <p:cNvPr id="7" name="Title 9"/>
          <p:cNvSpPr txBox="1">
            <a:spLocks/>
          </p:cNvSpPr>
          <p:nvPr/>
        </p:nvSpPr>
        <p:spPr>
          <a:xfrm>
            <a:off x="304799" y="1524000"/>
            <a:ext cx="8626475" cy="883024"/>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4100" b="1" noProof="0" dirty="0">
                <a:solidFill>
                  <a:srgbClr val="000000"/>
                </a:solidFill>
              </a:rPr>
              <a:t>The Emotional </a:t>
            </a:r>
            <a:r>
              <a:rPr lang="en-US" sz="4100" b="1" dirty="0">
                <a:solidFill>
                  <a:srgbClr val="000000"/>
                </a:solidFill>
              </a:rPr>
              <a:t>Issues</a:t>
            </a:r>
            <a:endParaRPr kumimoji="0" lang="en-US" sz="41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9" name="Rounded Rectangular Callout 8"/>
          <p:cNvSpPr/>
          <p:nvPr/>
        </p:nvSpPr>
        <p:spPr>
          <a:xfrm>
            <a:off x="4355977" y="2590800"/>
            <a:ext cx="4575298" cy="2514600"/>
          </a:xfrm>
          <a:prstGeom prst="wedgeRoundRectCallout">
            <a:avLst>
              <a:gd name="adj1" fmla="val -4671"/>
              <a:gd name="adj2" fmla="val 2770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3500" b="1" i="1" dirty="0">
                <a:solidFill>
                  <a:srgbClr val="000000"/>
                </a:solidFill>
                <a:latin typeface="Comic Sans MS"/>
                <a:cs typeface="Comic Sans MS"/>
              </a:rPr>
              <a:t>“If I say it right I won’t get any objections”</a:t>
            </a:r>
          </a:p>
        </p:txBody>
      </p:sp>
      <p:sp>
        <p:nvSpPr>
          <p:cNvPr id="11" name="Title 9"/>
          <p:cNvSpPr txBox="1">
            <a:spLocks/>
          </p:cNvSpPr>
          <p:nvPr/>
        </p:nvSpPr>
        <p:spPr>
          <a:xfrm>
            <a:off x="304799" y="2590800"/>
            <a:ext cx="3886201" cy="251460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4100" b="1" noProof="0" dirty="0">
                <a:solidFill>
                  <a:srgbClr val="000000"/>
                </a:solidFill>
              </a:rPr>
              <a:t>The Qualifying misconception that…</a:t>
            </a:r>
            <a:endParaRPr kumimoji="0" lang="en-US" sz="4100" b="1" i="0" u="none" strike="noStrike" kern="1200" cap="none" spc="0" normalizeH="0" baseline="0" noProof="0" dirty="0">
              <a:ln>
                <a:noFill/>
              </a:ln>
              <a:solidFill>
                <a:schemeClr val="bg1"/>
              </a:solidFill>
              <a:effectLst/>
              <a:uLnTx/>
              <a:uFillTx/>
              <a:latin typeface="Arial Black"/>
              <a:ea typeface="+mj-ea"/>
              <a:cs typeface="Arial Black"/>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wd">
                                    <p:tmPct val="50000"/>
                                  </p:iterate>
                                  <p:childTnLst>
                                    <p:set>
                                      <p:cBhvr>
                                        <p:cTn id="6" dur="1" fill="hold">
                                          <p:stCondLst>
                                            <p:cond delay="0"/>
                                          </p:stCondLst>
                                        </p:cTn>
                                        <p:tgtEl>
                                          <p:spTgt spid="9">
                                            <p:txEl>
                                              <p:charRg st="4294967295" end="4294967295"/>
                                            </p:txEl>
                                          </p:spTgt>
                                        </p:tgtEl>
                                        <p:attrNameLst>
                                          <p:attrName>style.visibility</p:attrName>
                                        </p:attrNameLst>
                                      </p:cBhvr>
                                      <p:to>
                                        <p:strVal val="visible"/>
                                      </p:to>
                                    </p:set>
                                    <p:anim calcmode="discrete" valueType="clr">
                                      <p:cBhvr override="childStyle">
                                        <p:cTn id="7" dur="80"/>
                                        <p:tgtEl>
                                          <p:spTgt spid="9">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9" dur="80"/>
                                        <p:tgtEl>
                                          <p:spTgt spid="9">
                                            <p:txEl>
                                              <p:charRg st="4294967295" end="429496729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04799" y="304800"/>
            <a:ext cx="8626475" cy="883024"/>
          </a:xfrm>
          <a:solidFill>
            <a:schemeClr val="bg2">
              <a:lumMod val="75000"/>
              <a:lumOff val="25000"/>
            </a:schemeClr>
          </a:solidFill>
          <a:ln w="38100" cmpd="sng">
            <a:solidFill>
              <a:schemeClr val="bg2">
                <a:lumMod val="25000"/>
              </a:schemeClr>
            </a:solidFill>
          </a:ln>
          <a:effectLst>
            <a:outerShdw blurRad="38100" dist="25400" dir="5400000" algn="tl" rotWithShape="0">
              <a:srgbClr val="000000">
                <a:alpha val="50000"/>
              </a:srgbClr>
            </a:outerShdw>
          </a:effectLst>
        </p:spPr>
        <p:txBody>
          <a:bodyPr anchor="ctr"/>
          <a:lstStyle/>
          <a:p>
            <a:r>
              <a:rPr lang="en-US" sz="51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Qualifying Fees</a:t>
            </a:r>
            <a:endParaRPr lang="en-US" sz="5100" b="1" dirty="0">
              <a:solidFill>
                <a:schemeClr val="tx1"/>
              </a:solidFill>
              <a:latin typeface="Perpetua"/>
              <a:cs typeface="Perpetua"/>
            </a:endParaRPr>
          </a:p>
        </p:txBody>
      </p:sp>
      <p:sp>
        <p:nvSpPr>
          <p:cNvPr id="7" name="Title 9"/>
          <p:cNvSpPr txBox="1">
            <a:spLocks/>
          </p:cNvSpPr>
          <p:nvPr/>
        </p:nvSpPr>
        <p:spPr>
          <a:xfrm>
            <a:off x="304799" y="1524000"/>
            <a:ext cx="8626475" cy="68580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4100" b="1" noProof="0" dirty="0">
                <a:solidFill>
                  <a:srgbClr val="000000"/>
                </a:solidFill>
              </a:rPr>
              <a:t>The Internal Debate</a:t>
            </a:r>
            <a:endParaRPr kumimoji="0" lang="en-US" sz="41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9" name="Rounded Rectangular Callout 8"/>
          <p:cNvSpPr/>
          <p:nvPr/>
        </p:nvSpPr>
        <p:spPr>
          <a:xfrm>
            <a:off x="971600" y="2807010"/>
            <a:ext cx="3140074" cy="1447800"/>
          </a:xfrm>
          <a:prstGeom prst="wedgeRoundRectCallout">
            <a:avLst>
              <a:gd name="adj1" fmla="val -20662"/>
              <a:gd name="adj2" fmla="val 47789"/>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3500" b="1" i="1" dirty="0">
                <a:solidFill>
                  <a:srgbClr val="000000"/>
                </a:solidFill>
                <a:latin typeface="Comic Sans MS"/>
                <a:cs typeface="Comic Sans MS"/>
              </a:rPr>
              <a:t>Am I competent?</a:t>
            </a:r>
          </a:p>
          <a:p>
            <a:pPr algn="ctr"/>
            <a:endParaRPr lang="en-US" sz="1700" b="1" i="1" dirty="0">
              <a:solidFill>
                <a:srgbClr val="000000"/>
              </a:solidFill>
              <a:latin typeface="Comic Sans MS"/>
              <a:cs typeface="Comic Sans MS"/>
            </a:endParaRPr>
          </a:p>
        </p:txBody>
      </p:sp>
      <p:sp>
        <p:nvSpPr>
          <p:cNvPr id="11" name="Title 9"/>
          <p:cNvSpPr txBox="1">
            <a:spLocks/>
          </p:cNvSpPr>
          <p:nvPr/>
        </p:nvSpPr>
        <p:spPr>
          <a:xfrm>
            <a:off x="4572000" y="2552700"/>
            <a:ext cx="3886201" cy="195642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3800" b="1" noProof="0" dirty="0">
                <a:solidFill>
                  <a:srgbClr val="000000"/>
                </a:solidFill>
              </a:rPr>
              <a:t>A fear of not getting the Job Order</a:t>
            </a:r>
            <a:endParaRPr kumimoji="0" lang="en-US" sz="38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8" name="Title 9"/>
          <p:cNvSpPr txBox="1">
            <a:spLocks/>
          </p:cNvSpPr>
          <p:nvPr/>
        </p:nvSpPr>
        <p:spPr>
          <a:xfrm>
            <a:off x="1752599" y="4781550"/>
            <a:ext cx="5638801" cy="171450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3400" b="1" noProof="0" dirty="0">
                <a:solidFill>
                  <a:srgbClr val="000000"/>
                </a:solidFill>
              </a:rPr>
              <a:t>They think that X% is a lot of money for what we do.</a:t>
            </a:r>
            <a:endParaRPr kumimoji="0" lang="en-US" sz="3400" b="1" i="0" u="none" strike="noStrike" kern="1200" cap="none" spc="0" normalizeH="0" baseline="0" noProof="0" dirty="0">
              <a:ln>
                <a:noFill/>
              </a:ln>
              <a:solidFill>
                <a:schemeClr val="bg1"/>
              </a:solidFill>
              <a:effectLst/>
              <a:uLnTx/>
              <a:uFillTx/>
              <a:latin typeface="Arial Black"/>
              <a:ea typeface="+mj-ea"/>
              <a:cs typeface="Arial Black"/>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wd">
                                    <p:tmPct val="50000"/>
                                  </p:iterate>
                                  <p:childTnLst>
                                    <p:set>
                                      <p:cBhvr>
                                        <p:cTn id="6" dur="1" fill="hold">
                                          <p:stCondLst>
                                            <p:cond delay="0"/>
                                          </p:stCondLst>
                                        </p:cTn>
                                        <p:tgtEl>
                                          <p:spTgt spid="9">
                                            <p:txEl>
                                              <p:charRg st="4294967295" end="4294967295"/>
                                            </p:txEl>
                                          </p:spTgt>
                                        </p:tgtEl>
                                        <p:attrNameLst>
                                          <p:attrName>style.visibility</p:attrName>
                                        </p:attrNameLst>
                                      </p:cBhvr>
                                      <p:to>
                                        <p:strVal val="visible"/>
                                      </p:to>
                                    </p:set>
                                    <p:anim calcmode="discrete" valueType="clr">
                                      <p:cBhvr override="childStyle">
                                        <p:cTn id="7" dur="80"/>
                                        <p:tgtEl>
                                          <p:spTgt spid="9">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9" dur="80"/>
                                        <p:tgtEl>
                                          <p:spTgt spid="9">
                                            <p:txEl>
                                              <p:charRg st="4294967295" end="4294967295"/>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9" accel="50000" decel="5000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additive="base">
                                        <p:cTn id="14" dur="1000" fill="hold"/>
                                        <p:tgtEl>
                                          <p:spTgt spid="11"/>
                                        </p:tgtEl>
                                        <p:attrNameLst>
                                          <p:attrName>ppt_x</p:attrName>
                                        </p:attrNameLst>
                                      </p:cBhvr>
                                      <p:tavLst>
                                        <p:tav tm="0">
                                          <p:val>
                                            <p:strVal val="0-#ppt_w/2"/>
                                          </p:val>
                                        </p:tav>
                                        <p:tav tm="100000">
                                          <p:val>
                                            <p:strVal val="#ppt_x"/>
                                          </p:val>
                                        </p:tav>
                                      </p:tavLst>
                                    </p:anim>
                                    <p:anim calcmode="lin" valueType="num">
                                      <p:cBhvr additive="base">
                                        <p:cTn id="15" dur="10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6" accel="50000" decel="5000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additive="base">
                                        <p:cTn id="20" dur="1000" fill="hold"/>
                                        <p:tgtEl>
                                          <p:spTgt spid="8"/>
                                        </p:tgtEl>
                                        <p:attrNameLst>
                                          <p:attrName>ppt_x</p:attrName>
                                        </p:attrNameLst>
                                      </p:cBhvr>
                                      <p:tavLst>
                                        <p:tav tm="0">
                                          <p:val>
                                            <p:strVal val="1+#ppt_w/2"/>
                                          </p:val>
                                        </p:tav>
                                        <p:tav tm="100000">
                                          <p:val>
                                            <p:strVal val="#ppt_x"/>
                                          </p:val>
                                        </p:tav>
                                      </p:tavLst>
                                    </p:anim>
                                    <p:anim calcmode="lin" valueType="num">
                                      <p:cBhvr additive="base">
                                        <p:cTn id="21" dur="1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utoUpdateAnimBg="0"/>
      <p:bldP spid="11"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04799" y="304800"/>
            <a:ext cx="8626475" cy="883024"/>
          </a:xfrm>
          <a:solidFill>
            <a:schemeClr val="bg2">
              <a:lumMod val="75000"/>
              <a:lumOff val="25000"/>
            </a:schemeClr>
          </a:solidFill>
          <a:ln w="38100" cmpd="sng">
            <a:solidFill>
              <a:schemeClr val="bg2">
                <a:lumMod val="25000"/>
              </a:schemeClr>
            </a:solidFill>
          </a:ln>
          <a:effectLst>
            <a:outerShdw blurRad="38100" dist="25400" dir="5400000" algn="tl" rotWithShape="0">
              <a:srgbClr val="000000">
                <a:alpha val="50000"/>
              </a:srgbClr>
            </a:outerShdw>
          </a:effectLst>
        </p:spPr>
        <p:txBody>
          <a:bodyPr anchor="ctr"/>
          <a:lstStyle/>
          <a:p>
            <a:r>
              <a:rPr lang="en-US" sz="51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Qualifying Fees</a:t>
            </a:r>
            <a:endParaRPr lang="en-US" sz="5100" b="1" dirty="0">
              <a:solidFill>
                <a:schemeClr val="tx1"/>
              </a:solidFill>
              <a:latin typeface="Perpetua"/>
              <a:cs typeface="Perpetua"/>
            </a:endParaRPr>
          </a:p>
        </p:txBody>
      </p:sp>
      <p:sp>
        <p:nvSpPr>
          <p:cNvPr id="7" name="Title 9"/>
          <p:cNvSpPr txBox="1">
            <a:spLocks/>
          </p:cNvSpPr>
          <p:nvPr/>
        </p:nvSpPr>
        <p:spPr>
          <a:xfrm>
            <a:off x="304799" y="1371600"/>
            <a:ext cx="8626475" cy="62865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4100" b="1" noProof="0" dirty="0">
                <a:solidFill>
                  <a:srgbClr val="000000"/>
                </a:solidFill>
              </a:rPr>
              <a:t>The 3 things clients care about</a:t>
            </a:r>
            <a:endParaRPr kumimoji="0" lang="en-US" sz="41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6" name="Title 9"/>
          <p:cNvSpPr txBox="1">
            <a:spLocks/>
          </p:cNvSpPr>
          <p:nvPr/>
        </p:nvSpPr>
        <p:spPr>
          <a:xfrm>
            <a:off x="304799" y="2552700"/>
            <a:ext cx="2057401" cy="95250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3800" b="1" noProof="0" dirty="0">
                <a:solidFill>
                  <a:srgbClr val="000000"/>
                </a:solidFill>
              </a:rPr>
              <a:t>Speed</a:t>
            </a:r>
            <a:endParaRPr kumimoji="0" lang="en-US" sz="38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1" name="Title 9"/>
          <p:cNvSpPr txBox="1">
            <a:spLocks/>
          </p:cNvSpPr>
          <p:nvPr/>
        </p:nvSpPr>
        <p:spPr>
          <a:xfrm>
            <a:off x="2514600" y="2552700"/>
            <a:ext cx="4283072" cy="95250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2600" b="1" noProof="0" dirty="0">
                <a:solidFill>
                  <a:srgbClr val="000000"/>
                </a:solidFill>
              </a:rPr>
              <a:t>A GOOD market concern</a:t>
            </a:r>
            <a:endParaRPr kumimoji="0" lang="en-US" sz="26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2" name="Rounded Rectangular Callout 11"/>
          <p:cNvSpPr/>
          <p:nvPr/>
        </p:nvSpPr>
        <p:spPr>
          <a:xfrm>
            <a:off x="7010400" y="2552700"/>
            <a:ext cx="1920874" cy="2933700"/>
          </a:xfrm>
          <a:prstGeom prst="wedgeRoundRectCallout">
            <a:avLst>
              <a:gd name="adj1" fmla="val -63043"/>
              <a:gd name="adj2" fmla="val 70203"/>
              <a:gd name="adj3" fmla="val 16667"/>
            </a:avLst>
          </a:prstGeom>
        </p:spPr>
        <p:style>
          <a:lnRef idx="2">
            <a:schemeClr val="dk1"/>
          </a:lnRef>
          <a:fillRef idx="1">
            <a:schemeClr val="lt1"/>
          </a:fillRef>
          <a:effectRef idx="0">
            <a:schemeClr val="dk1"/>
          </a:effectRef>
          <a:fontRef idx="minor">
            <a:schemeClr val="dk1"/>
          </a:fontRef>
        </p:style>
        <p:txBody>
          <a:bodyPr rtlCol="0" anchor="t"/>
          <a:lstStyle/>
          <a:p>
            <a:pPr algn="ctr"/>
            <a:r>
              <a:rPr lang="en-US" sz="2500" b="1" i="1" dirty="0">
                <a:solidFill>
                  <a:srgbClr val="000000"/>
                </a:solidFill>
                <a:latin typeface="Comic Sans MS"/>
                <a:cs typeface="Comic Sans MS"/>
              </a:rPr>
              <a:t>How important is it that you get this filled quickly?</a:t>
            </a:r>
          </a:p>
          <a:p>
            <a:pPr algn="ctr"/>
            <a:endParaRPr lang="en-US" sz="1700" b="1" i="1" dirty="0">
              <a:solidFill>
                <a:srgbClr val="000000"/>
              </a:solidFill>
              <a:latin typeface="Comic Sans MS"/>
              <a:cs typeface="Comic Sans MS"/>
            </a:endParaRPr>
          </a:p>
        </p:txBody>
      </p:sp>
      <p:sp>
        <p:nvSpPr>
          <p:cNvPr id="13" name="Title 9"/>
          <p:cNvSpPr txBox="1">
            <a:spLocks/>
          </p:cNvSpPr>
          <p:nvPr/>
        </p:nvSpPr>
        <p:spPr>
          <a:xfrm>
            <a:off x="304799" y="3657600"/>
            <a:ext cx="2057401" cy="95250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3800" b="1" noProof="0" dirty="0">
                <a:solidFill>
                  <a:srgbClr val="000000"/>
                </a:solidFill>
              </a:rPr>
              <a:t>Impact</a:t>
            </a:r>
            <a:endParaRPr kumimoji="0" lang="en-US" sz="38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4" name="Title 9"/>
          <p:cNvSpPr txBox="1">
            <a:spLocks/>
          </p:cNvSpPr>
          <p:nvPr/>
        </p:nvSpPr>
        <p:spPr>
          <a:xfrm>
            <a:off x="2514600" y="3657600"/>
            <a:ext cx="4283072" cy="95250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2600" b="1" noProof="0" dirty="0">
                <a:solidFill>
                  <a:srgbClr val="000000"/>
                </a:solidFill>
              </a:rPr>
              <a:t>ANY market concern</a:t>
            </a:r>
            <a:endParaRPr kumimoji="0" lang="en-US" sz="26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5" name="Title 9"/>
          <p:cNvSpPr txBox="1">
            <a:spLocks/>
          </p:cNvSpPr>
          <p:nvPr/>
        </p:nvSpPr>
        <p:spPr>
          <a:xfrm>
            <a:off x="304799" y="4762500"/>
            <a:ext cx="2057401" cy="95250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3800" b="1" noProof="0" dirty="0">
                <a:solidFill>
                  <a:srgbClr val="000000"/>
                </a:solidFill>
              </a:rPr>
              <a:t>Cost</a:t>
            </a:r>
            <a:endParaRPr kumimoji="0" lang="en-US" sz="38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7" name="Title 9"/>
          <p:cNvSpPr txBox="1">
            <a:spLocks/>
          </p:cNvSpPr>
          <p:nvPr/>
        </p:nvSpPr>
        <p:spPr>
          <a:xfrm>
            <a:off x="2514600" y="4762500"/>
            <a:ext cx="4283072" cy="95250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2600" b="1" noProof="0" dirty="0">
                <a:solidFill>
                  <a:srgbClr val="000000"/>
                </a:solidFill>
              </a:rPr>
              <a:t>A BAD market concern</a:t>
            </a:r>
            <a:endParaRPr kumimoji="0" lang="en-US" sz="2600" b="1" i="0" u="none" strike="noStrike" kern="1200" cap="none" spc="0" normalizeH="0" baseline="0" noProof="0" dirty="0">
              <a:ln>
                <a:noFill/>
              </a:ln>
              <a:solidFill>
                <a:schemeClr val="bg1"/>
              </a:solidFill>
              <a:effectLst/>
              <a:uLnTx/>
              <a:uFillTx/>
              <a:latin typeface="Arial Black"/>
              <a:ea typeface="+mj-ea"/>
              <a:cs typeface="Arial Black"/>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accel="50000" decel="5000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accel="50000" decel="5000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1+#ppt_w/2"/>
                                          </p:val>
                                        </p:tav>
                                        <p:tav tm="100000">
                                          <p:val>
                                            <p:strVal val="#ppt_x"/>
                                          </p:val>
                                        </p:tav>
                                      </p:tavLst>
                                    </p:anim>
                                    <p:anim calcmode="lin" valueType="num">
                                      <p:cBhvr additive="base">
                                        <p:cTn id="14"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wd">
                                    <p:tmPct val="50000"/>
                                  </p:iterate>
                                  <p:childTnLst>
                                    <p:set>
                                      <p:cBhvr>
                                        <p:cTn id="18" dur="1" fill="hold">
                                          <p:stCondLst>
                                            <p:cond delay="0"/>
                                          </p:stCondLst>
                                        </p:cTn>
                                        <p:tgtEl>
                                          <p:spTgt spid="12">
                                            <p:txEl>
                                              <p:charRg st="4294967295" end="4294967295"/>
                                            </p:txEl>
                                          </p:spTgt>
                                        </p:tgtEl>
                                        <p:attrNameLst>
                                          <p:attrName>style.visibility</p:attrName>
                                        </p:attrNameLst>
                                      </p:cBhvr>
                                      <p:to>
                                        <p:strVal val="visible"/>
                                      </p:to>
                                    </p:set>
                                    <p:anim calcmode="discrete" valueType="clr">
                                      <p:cBhvr override="childStyle">
                                        <p:cTn id="19" dur="80"/>
                                        <p:tgtEl>
                                          <p:spTgt spid="12">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12">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21" dur="80"/>
                                        <p:tgtEl>
                                          <p:spTgt spid="12">
                                            <p:txEl>
                                              <p:charRg st="4294967295" end="4294967295"/>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 presetClass="entr" presetSubtype="8" accel="50000" decel="50000"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 calcmode="lin" valueType="num">
                                      <p:cBhvr additive="base">
                                        <p:cTn id="26" dur="500" fill="hold"/>
                                        <p:tgtEl>
                                          <p:spTgt spid="13"/>
                                        </p:tgtEl>
                                        <p:attrNameLst>
                                          <p:attrName>ppt_x</p:attrName>
                                        </p:attrNameLst>
                                      </p:cBhvr>
                                      <p:tavLst>
                                        <p:tav tm="0">
                                          <p:val>
                                            <p:strVal val="0-#ppt_w/2"/>
                                          </p:val>
                                        </p:tav>
                                        <p:tav tm="100000">
                                          <p:val>
                                            <p:strVal val="#ppt_x"/>
                                          </p:val>
                                        </p:tav>
                                      </p:tavLst>
                                    </p:anim>
                                    <p:anim calcmode="lin" valueType="num">
                                      <p:cBhvr additive="base">
                                        <p:cTn id="27"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2" accel="50000" decel="5000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 calcmode="lin" valueType="num">
                                      <p:cBhvr additive="base">
                                        <p:cTn id="32" dur="500" fill="hold"/>
                                        <p:tgtEl>
                                          <p:spTgt spid="14"/>
                                        </p:tgtEl>
                                        <p:attrNameLst>
                                          <p:attrName>ppt_x</p:attrName>
                                        </p:attrNameLst>
                                      </p:cBhvr>
                                      <p:tavLst>
                                        <p:tav tm="0">
                                          <p:val>
                                            <p:strVal val="1+#ppt_w/2"/>
                                          </p:val>
                                        </p:tav>
                                        <p:tav tm="100000">
                                          <p:val>
                                            <p:strVal val="#ppt_x"/>
                                          </p:val>
                                        </p:tav>
                                      </p:tavLst>
                                    </p:anim>
                                    <p:anim calcmode="lin" valueType="num">
                                      <p:cBhvr additive="base">
                                        <p:cTn id="33"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8" accel="50000" decel="50000"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 calcmode="lin" valueType="num">
                                      <p:cBhvr additive="base">
                                        <p:cTn id="38" dur="500" fill="hold"/>
                                        <p:tgtEl>
                                          <p:spTgt spid="15"/>
                                        </p:tgtEl>
                                        <p:attrNameLst>
                                          <p:attrName>ppt_x</p:attrName>
                                        </p:attrNameLst>
                                      </p:cBhvr>
                                      <p:tavLst>
                                        <p:tav tm="0">
                                          <p:val>
                                            <p:strVal val="0-#ppt_w/2"/>
                                          </p:val>
                                        </p:tav>
                                        <p:tav tm="100000">
                                          <p:val>
                                            <p:strVal val="#ppt_x"/>
                                          </p:val>
                                        </p:tav>
                                      </p:tavLst>
                                    </p:anim>
                                    <p:anim calcmode="lin" valueType="num">
                                      <p:cBhvr additive="base">
                                        <p:cTn id="39"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2" accel="50000" decel="50000" fill="hold" grpId="0" nodeType="clickEffect">
                                  <p:stCondLst>
                                    <p:cond delay="0"/>
                                  </p:stCondLst>
                                  <p:childTnLst>
                                    <p:set>
                                      <p:cBhvr>
                                        <p:cTn id="43" dur="1" fill="hold">
                                          <p:stCondLst>
                                            <p:cond delay="0"/>
                                          </p:stCondLst>
                                        </p:cTn>
                                        <p:tgtEl>
                                          <p:spTgt spid="17"/>
                                        </p:tgtEl>
                                        <p:attrNameLst>
                                          <p:attrName>style.visibility</p:attrName>
                                        </p:attrNameLst>
                                      </p:cBhvr>
                                      <p:to>
                                        <p:strVal val="visible"/>
                                      </p:to>
                                    </p:set>
                                    <p:anim calcmode="lin" valueType="num">
                                      <p:cBhvr additive="base">
                                        <p:cTn id="44" dur="500" fill="hold"/>
                                        <p:tgtEl>
                                          <p:spTgt spid="17"/>
                                        </p:tgtEl>
                                        <p:attrNameLst>
                                          <p:attrName>ppt_x</p:attrName>
                                        </p:attrNameLst>
                                      </p:cBhvr>
                                      <p:tavLst>
                                        <p:tav tm="0">
                                          <p:val>
                                            <p:strVal val="1+#ppt_w/2"/>
                                          </p:val>
                                        </p:tav>
                                        <p:tav tm="100000">
                                          <p:val>
                                            <p:strVal val="#ppt_x"/>
                                          </p:val>
                                        </p:tav>
                                      </p:tavLst>
                                    </p:anim>
                                    <p:anim calcmode="lin" valueType="num">
                                      <p:cBhvr additive="base">
                                        <p:cTn id="45" dur="5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animBg="1"/>
      <p:bldP spid="12" grpId="0" autoUpdateAnimBg="0"/>
      <p:bldP spid="13" grpId="0" animBg="1"/>
      <p:bldP spid="14" grpId="0" animBg="1"/>
      <p:bldP spid="15"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04799" y="304800"/>
            <a:ext cx="8626475" cy="883024"/>
          </a:xfrm>
          <a:solidFill>
            <a:schemeClr val="bg2">
              <a:lumMod val="75000"/>
              <a:lumOff val="25000"/>
            </a:schemeClr>
          </a:solidFill>
          <a:ln w="38100" cmpd="sng">
            <a:solidFill>
              <a:schemeClr val="bg2">
                <a:lumMod val="25000"/>
              </a:schemeClr>
            </a:solidFill>
          </a:ln>
          <a:effectLst>
            <a:outerShdw blurRad="38100" dist="25400" dir="5400000" algn="tl" rotWithShape="0">
              <a:srgbClr val="000000">
                <a:alpha val="50000"/>
              </a:srgbClr>
            </a:outerShdw>
          </a:effectLst>
        </p:spPr>
        <p:txBody>
          <a:bodyPr anchor="ctr"/>
          <a:lstStyle/>
          <a:p>
            <a:r>
              <a:rPr lang="en-US" sz="51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Qualifying Fees</a:t>
            </a:r>
            <a:endParaRPr lang="en-US" sz="5100" b="1" dirty="0">
              <a:solidFill>
                <a:schemeClr val="tx1"/>
              </a:solidFill>
              <a:latin typeface="Perpetua"/>
              <a:cs typeface="Perpetua"/>
            </a:endParaRPr>
          </a:p>
        </p:txBody>
      </p:sp>
      <p:sp>
        <p:nvSpPr>
          <p:cNvPr id="7" name="Title 9"/>
          <p:cNvSpPr txBox="1">
            <a:spLocks/>
          </p:cNvSpPr>
          <p:nvPr/>
        </p:nvSpPr>
        <p:spPr>
          <a:xfrm>
            <a:off x="304799" y="1371600"/>
            <a:ext cx="8626475" cy="830526"/>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4100" b="1" noProof="0" dirty="0">
                <a:solidFill>
                  <a:srgbClr val="000000"/>
                </a:solidFill>
              </a:rPr>
              <a:t>The Classic Qualifying</a:t>
            </a:r>
            <a:endParaRPr kumimoji="0" lang="en-US" sz="41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1" name="Title 9"/>
          <p:cNvSpPr txBox="1">
            <a:spLocks/>
          </p:cNvSpPr>
          <p:nvPr/>
        </p:nvSpPr>
        <p:spPr>
          <a:xfrm>
            <a:off x="1267904" y="2446074"/>
            <a:ext cx="6700264" cy="95250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defTabSz="914400" fontAlgn="auto">
              <a:spcAft>
                <a:spcPts val="0"/>
              </a:spcAft>
              <a:defRPr/>
            </a:pPr>
            <a:r>
              <a:rPr lang="en-US" sz="3200" b="1" noProof="0" dirty="0">
                <a:solidFill>
                  <a:srgbClr val="000000"/>
                </a:solidFill>
              </a:rPr>
              <a:t>1.Tone: Transfer of Enthusiasm</a:t>
            </a:r>
            <a:endParaRPr kumimoji="0" lang="en-US" sz="32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2" name="Rounded Rectangular Callout 11"/>
          <p:cNvSpPr/>
          <p:nvPr/>
        </p:nvSpPr>
        <p:spPr>
          <a:xfrm>
            <a:off x="2057616" y="5760774"/>
            <a:ext cx="5028768" cy="814536"/>
          </a:xfrm>
          <a:prstGeom prst="wedgeRoundRectCallout">
            <a:avLst>
              <a:gd name="adj1" fmla="val -49959"/>
              <a:gd name="adj2" fmla="val 36094"/>
              <a:gd name="adj3" fmla="val 16667"/>
            </a:avLst>
          </a:prstGeom>
        </p:spPr>
        <p:style>
          <a:lnRef idx="2">
            <a:schemeClr val="dk1"/>
          </a:lnRef>
          <a:fillRef idx="1">
            <a:schemeClr val="lt1"/>
          </a:fillRef>
          <a:effectRef idx="0">
            <a:schemeClr val="dk1"/>
          </a:effectRef>
          <a:fontRef idx="minor">
            <a:schemeClr val="dk1"/>
          </a:fontRef>
        </p:style>
        <p:txBody>
          <a:bodyPr rtlCol="0" anchor="t"/>
          <a:lstStyle/>
          <a:p>
            <a:pPr algn="ctr"/>
            <a:r>
              <a:rPr lang="en-US" sz="3200" b="1" i="1" dirty="0">
                <a:solidFill>
                  <a:srgbClr val="000000"/>
                </a:solidFill>
                <a:latin typeface="Comic Sans MS"/>
                <a:cs typeface="Comic Sans MS"/>
              </a:rPr>
              <a:t>“Here is what I charge”.</a:t>
            </a:r>
          </a:p>
        </p:txBody>
      </p:sp>
      <p:sp>
        <p:nvSpPr>
          <p:cNvPr id="14" name="Title 9"/>
          <p:cNvSpPr txBox="1">
            <a:spLocks/>
          </p:cNvSpPr>
          <p:nvPr/>
        </p:nvSpPr>
        <p:spPr>
          <a:xfrm>
            <a:off x="1267904" y="3550974"/>
            <a:ext cx="6700264" cy="95250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defTabSz="914400" fontAlgn="auto">
              <a:spcAft>
                <a:spcPts val="0"/>
              </a:spcAft>
              <a:defRPr/>
            </a:pPr>
            <a:r>
              <a:rPr lang="en-US" sz="3200" b="1" noProof="0" dirty="0">
                <a:solidFill>
                  <a:srgbClr val="000000"/>
                </a:solidFill>
              </a:rPr>
              <a:t>2. You have to have a SOLUTION</a:t>
            </a:r>
            <a:endParaRPr kumimoji="0" lang="en-US" sz="32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7" name="Title 9"/>
          <p:cNvSpPr txBox="1">
            <a:spLocks/>
          </p:cNvSpPr>
          <p:nvPr/>
        </p:nvSpPr>
        <p:spPr>
          <a:xfrm>
            <a:off x="1267904" y="4655874"/>
            <a:ext cx="6700264" cy="95250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defTabSz="914400" fontAlgn="auto">
              <a:spcAft>
                <a:spcPts val="0"/>
              </a:spcAft>
              <a:defRPr/>
            </a:pPr>
            <a:r>
              <a:rPr lang="en-US" sz="3200" b="1" noProof="0" dirty="0">
                <a:solidFill>
                  <a:srgbClr val="000000"/>
                </a:solidFill>
              </a:rPr>
              <a:t>3. Simple, specific language</a:t>
            </a:r>
            <a:endParaRPr kumimoji="0" lang="en-US" sz="3200" b="1" i="0" u="none" strike="noStrike" kern="1200" cap="none" spc="0" normalizeH="0" baseline="0" noProof="0" dirty="0">
              <a:ln>
                <a:noFill/>
              </a:ln>
              <a:solidFill>
                <a:schemeClr val="bg1"/>
              </a:solidFill>
              <a:effectLst/>
              <a:uLnTx/>
              <a:uFillTx/>
              <a:latin typeface="Arial Black"/>
              <a:ea typeface="+mj-ea"/>
              <a:cs typeface="Arial Black"/>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accel="50000" decel="5000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0-#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accel="50000" decel="5000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1+#ppt_w/2"/>
                                          </p:val>
                                        </p:tav>
                                        <p:tav tm="100000">
                                          <p:val>
                                            <p:strVal val="#ppt_x"/>
                                          </p:val>
                                        </p:tav>
                                      </p:tavLst>
                                    </p:anim>
                                    <p:anim calcmode="lin" valueType="num">
                                      <p:cBhvr additive="base">
                                        <p:cTn id="14"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7" presetClass="entr" presetSubtype="0" fill="hold" grpId="0" nodeType="clickEffect">
                                  <p:stCondLst>
                                    <p:cond delay="0"/>
                                  </p:stCondLst>
                                  <p:iterate type="wd">
                                    <p:tmPct val="50000"/>
                                  </p:iterate>
                                  <p:childTnLst>
                                    <p:set>
                                      <p:cBhvr>
                                        <p:cTn id="24" dur="1" fill="hold">
                                          <p:stCondLst>
                                            <p:cond delay="0"/>
                                          </p:stCondLst>
                                        </p:cTn>
                                        <p:tgtEl>
                                          <p:spTgt spid="12">
                                            <p:txEl>
                                              <p:charRg st="4294967295" end="4294967295"/>
                                            </p:txEl>
                                          </p:spTgt>
                                        </p:tgtEl>
                                        <p:attrNameLst>
                                          <p:attrName>style.visibility</p:attrName>
                                        </p:attrNameLst>
                                      </p:cBhvr>
                                      <p:to>
                                        <p:strVal val="visible"/>
                                      </p:to>
                                    </p:set>
                                    <p:anim calcmode="discrete" valueType="clr">
                                      <p:cBhvr override="childStyle">
                                        <p:cTn id="25" dur="80"/>
                                        <p:tgtEl>
                                          <p:spTgt spid="12">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12">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27" dur="80"/>
                                        <p:tgtEl>
                                          <p:spTgt spid="12">
                                            <p:txEl>
                                              <p:charRg st="4294967295" end="429496729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utoUpdateAnimBg="0"/>
      <p:bldP spid="14" grpId="0" animBg="1"/>
      <p:bldP spid="1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04799" y="304800"/>
            <a:ext cx="8626475" cy="883024"/>
          </a:xfrm>
          <a:solidFill>
            <a:schemeClr val="bg2">
              <a:lumMod val="75000"/>
              <a:lumOff val="25000"/>
            </a:schemeClr>
          </a:solidFill>
          <a:ln w="38100" cmpd="sng">
            <a:solidFill>
              <a:schemeClr val="bg2">
                <a:lumMod val="25000"/>
              </a:schemeClr>
            </a:solidFill>
          </a:ln>
          <a:effectLst>
            <a:outerShdw blurRad="38100" dist="25400" dir="5400000" algn="tl" rotWithShape="0">
              <a:srgbClr val="000000">
                <a:alpha val="50000"/>
              </a:srgbClr>
            </a:outerShdw>
          </a:effectLst>
        </p:spPr>
        <p:txBody>
          <a:bodyPr anchor="ctr"/>
          <a:lstStyle/>
          <a:p>
            <a:r>
              <a:rPr lang="en-US" sz="51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Qualifying Fees</a:t>
            </a:r>
            <a:endParaRPr lang="en-US" sz="5100" b="1" dirty="0">
              <a:solidFill>
                <a:schemeClr val="tx1"/>
              </a:solidFill>
              <a:latin typeface="Perpetua"/>
              <a:cs typeface="Perpetua"/>
            </a:endParaRPr>
          </a:p>
        </p:txBody>
      </p:sp>
      <p:sp>
        <p:nvSpPr>
          <p:cNvPr id="7" name="Title 9"/>
          <p:cNvSpPr txBox="1">
            <a:spLocks/>
          </p:cNvSpPr>
          <p:nvPr/>
        </p:nvSpPr>
        <p:spPr>
          <a:xfrm>
            <a:off x="304799" y="1371600"/>
            <a:ext cx="8626475" cy="62865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algn="ctr" defTabSz="914400" fontAlgn="auto">
              <a:spcAft>
                <a:spcPts val="0"/>
              </a:spcAft>
              <a:defRPr/>
            </a:pPr>
            <a:r>
              <a:rPr lang="en-US" sz="4100" b="1" noProof="0" dirty="0">
                <a:solidFill>
                  <a:srgbClr val="000000"/>
                </a:solidFill>
              </a:rPr>
              <a:t>The Classic Qualifying</a:t>
            </a:r>
            <a:endParaRPr kumimoji="0" lang="en-US" sz="41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1" name="Title 9"/>
          <p:cNvSpPr txBox="1">
            <a:spLocks/>
          </p:cNvSpPr>
          <p:nvPr/>
        </p:nvSpPr>
        <p:spPr>
          <a:xfrm>
            <a:off x="1962970" y="2214736"/>
            <a:ext cx="4428346" cy="62865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defTabSz="914400" fontAlgn="auto">
              <a:spcAft>
                <a:spcPts val="0"/>
              </a:spcAft>
              <a:defRPr/>
            </a:pPr>
            <a:r>
              <a:rPr lang="en-US" sz="3200" b="1" noProof="0" dirty="0">
                <a:solidFill>
                  <a:srgbClr val="000000"/>
                </a:solidFill>
              </a:rPr>
              <a:t>4. Drop some names</a:t>
            </a:r>
            <a:endParaRPr kumimoji="0" lang="en-US" sz="32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2" name="Rounded Rectangular Callout 11"/>
          <p:cNvSpPr/>
          <p:nvPr/>
        </p:nvSpPr>
        <p:spPr>
          <a:xfrm>
            <a:off x="4177143" y="3057873"/>
            <a:ext cx="4708093" cy="952499"/>
          </a:xfrm>
          <a:prstGeom prst="wedgeRoundRectCallout">
            <a:avLst>
              <a:gd name="adj1" fmla="val -47948"/>
              <a:gd name="adj2" fmla="val -7016"/>
              <a:gd name="adj3" fmla="val 16667"/>
            </a:avLst>
          </a:prstGeom>
        </p:spPr>
        <p:style>
          <a:lnRef idx="2">
            <a:schemeClr val="dk1"/>
          </a:lnRef>
          <a:fillRef idx="1">
            <a:schemeClr val="lt1"/>
          </a:fillRef>
          <a:effectRef idx="0">
            <a:schemeClr val="dk1"/>
          </a:effectRef>
          <a:fontRef idx="minor">
            <a:schemeClr val="dk1"/>
          </a:fontRef>
        </p:style>
        <p:txBody>
          <a:bodyPr rtlCol="0" anchor="t"/>
          <a:lstStyle/>
          <a:p>
            <a:pPr algn="ctr"/>
            <a:r>
              <a:rPr lang="en-US" sz="2500" b="1" i="1" dirty="0">
                <a:solidFill>
                  <a:srgbClr val="000000"/>
                </a:solidFill>
                <a:latin typeface="Comic Sans MS"/>
                <a:cs typeface="Comic Sans MS"/>
              </a:rPr>
              <a:t>I charge the standard industry fee of 20%</a:t>
            </a:r>
          </a:p>
          <a:p>
            <a:pPr algn="ctr"/>
            <a:endParaRPr lang="en-US" sz="1700" b="1" i="1" dirty="0">
              <a:solidFill>
                <a:srgbClr val="000000"/>
              </a:solidFill>
              <a:latin typeface="Comic Sans MS"/>
              <a:cs typeface="Comic Sans MS"/>
            </a:endParaRPr>
          </a:p>
        </p:txBody>
      </p:sp>
      <p:sp>
        <p:nvSpPr>
          <p:cNvPr id="14" name="Title 9"/>
          <p:cNvSpPr txBox="1">
            <a:spLocks/>
          </p:cNvSpPr>
          <p:nvPr/>
        </p:nvSpPr>
        <p:spPr>
          <a:xfrm>
            <a:off x="304799" y="3211764"/>
            <a:ext cx="3835153" cy="62865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defTabSz="914400" fontAlgn="auto">
              <a:spcAft>
                <a:spcPts val="0"/>
              </a:spcAft>
              <a:defRPr/>
            </a:pPr>
            <a:r>
              <a:rPr lang="en-US" sz="3200" b="1" noProof="0" dirty="0">
                <a:solidFill>
                  <a:srgbClr val="000000"/>
                </a:solidFill>
              </a:rPr>
              <a:t>5. This is standard</a:t>
            </a:r>
            <a:endParaRPr kumimoji="0" lang="en-US" sz="32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17" name="Title 9"/>
          <p:cNvSpPr txBox="1">
            <a:spLocks/>
          </p:cNvSpPr>
          <p:nvPr/>
        </p:nvSpPr>
        <p:spPr>
          <a:xfrm>
            <a:off x="1177736" y="4345586"/>
            <a:ext cx="6788526" cy="628650"/>
          </a:xfrm>
          <a:prstGeom prst="rect">
            <a:avLst/>
          </a:prstGeom>
          <a:ln/>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Autofit/>
          </a:bodyPr>
          <a:lstStyle/>
          <a:p>
            <a:pPr lvl="0" defTabSz="914400" fontAlgn="auto">
              <a:spcAft>
                <a:spcPts val="0"/>
              </a:spcAft>
              <a:defRPr/>
            </a:pPr>
            <a:r>
              <a:rPr lang="en-US" sz="3200" b="1" noProof="0" dirty="0">
                <a:solidFill>
                  <a:srgbClr val="000000"/>
                </a:solidFill>
              </a:rPr>
              <a:t>6. When do you talk about fees?</a:t>
            </a:r>
            <a:endParaRPr kumimoji="0" lang="en-US" sz="3200" b="1" i="0" u="none" strike="noStrike" kern="1200" cap="none" spc="0" normalizeH="0" baseline="0" noProof="0" dirty="0">
              <a:ln>
                <a:noFill/>
              </a:ln>
              <a:solidFill>
                <a:schemeClr val="bg1"/>
              </a:solidFill>
              <a:effectLst/>
              <a:uLnTx/>
              <a:uFillTx/>
              <a:latin typeface="Arial Black"/>
              <a:ea typeface="+mj-ea"/>
              <a:cs typeface="Arial Black"/>
            </a:endParaRPr>
          </a:p>
        </p:txBody>
      </p:sp>
      <p:sp>
        <p:nvSpPr>
          <p:cNvPr id="9" name="Rounded Rectangular Callout 8"/>
          <p:cNvSpPr/>
          <p:nvPr/>
        </p:nvSpPr>
        <p:spPr>
          <a:xfrm>
            <a:off x="258762" y="5293217"/>
            <a:ext cx="8626475" cy="1087434"/>
          </a:xfrm>
          <a:prstGeom prst="wedgeRoundRectCallout">
            <a:avLst>
              <a:gd name="adj1" fmla="val 47759"/>
              <a:gd name="adj2" fmla="val 35230"/>
              <a:gd name="adj3" fmla="val 16667"/>
            </a:avLst>
          </a:prstGeom>
        </p:spPr>
        <p:style>
          <a:lnRef idx="2">
            <a:schemeClr val="dk1"/>
          </a:lnRef>
          <a:fillRef idx="1">
            <a:schemeClr val="lt1"/>
          </a:fillRef>
          <a:effectRef idx="0">
            <a:schemeClr val="dk1"/>
          </a:effectRef>
          <a:fontRef idx="minor">
            <a:schemeClr val="dk1"/>
          </a:fontRef>
        </p:style>
        <p:txBody>
          <a:bodyPr rtlCol="0" anchor="t"/>
          <a:lstStyle/>
          <a:p>
            <a:pPr algn="ctr"/>
            <a:r>
              <a:rPr lang="en-US" sz="2800" b="1" i="1" dirty="0">
                <a:solidFill>
                  <a:srgbClr val="000000"/>
                </a:solidFill>
                <a:latin typeface="Comic Sans MS"/>
                <a:cs typeface="Comic Sans MS"/>
              </a:rPr>
              <a:t>Do you ever talk about your pricing before you understand what it is you’re being asked to do?</a:t>
            </a:r>
          </a:p>
          <a:p>
            <a:pPr algn="ctr"/>
            <a:endParaRPr lang="en-US" sz="1700" b="1" i="1" dirty="0">
              <a:solidFill>
                <a:srgbClr val="000000"/>
              </a:solidFill>
              <a:latin typeface="Comic Sans MS"/>
              <a:cs typeface="Comic Sans M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accel="50000" decel="5000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0-#ppt_w/2"/>
                                          </p:val>
                                        </p:tav>
                                        <p:tav tm="100000">
                                          <p:val>
                                            <p:strVal val="#ppt_x"/>
                                          </p:val>
                                        </p:tav>
                                      </p:tavLst>
                                    </p:anim>
                                    <p:anim calcmode="lin" valueType="num">
                                      <p:cBhvr additive="base">
                                        <p:cTn id="8" dur="10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accel="50000" decel="5000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1000" fill="hold"/>
                                        <p:tgtEl>
                                          <p:spTgt spid="14"/>
                                        </p:tgtEl>
                                        <p:attrNameLst>
                                          <p:attrName>ppt_x</p:attrName>
                                        </p:attrNameLst>
                                      </p:cBhvr>
                                      <p:tavLst>
                                        <p:tav tm="0">
                                          <p:val>
                                            <p:strVal val="1+#ppt_w/2"/>
                                          </p:val>
                                        </p:tav>
                                        <p:tav tm="100000">
                                          <p:val>
                                            <p:strVal val="#ppt_x"/>
                                          </p:val>
                                        </p:tav>
                                      </p:tavLst>
                                    </p:anim>
                                    <p:anim calcmode="lin" valueType="num">
                                      <p:cBhvr additive="base">
                                        <p:cTn id="14" dur="10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wd">
                                    <p:tmPct val="50000"/>
                                  </p:iterate>
                                  <p:childTnLst>
                                    <p:set>
                                      <p:cBhvr>
                                        <p:cTn id="18" dur="1" fill="hold">
                                          <p:stCondLst>
                                            <p:cond delay="0"/>
                                          </p:stCondLst>
                                        </p:cTn>
                                        <p:tgtEl>
                                          <p:spTgt spid="12">
                                            <p:txEl>
                                              <p:charRg st="4294967295" end="4294967295"/>
                                            </p:txEl>
                                          </p:spTgt>
                                        </p:tgtEl>
                                        <p:attrNameLst>
                                          <p:attrName>style.visibility</p:attrName>
                                        </p:attrNameLst>
                                      </p:cBhvr>
                                      <p:to>
                                        <p:strVal val="visible"/>
                                      </p:to>
                                    </p:set>
                                    <p:anim calcmode="discrete" valueType="clr">
                                      <p:cBhvr override="childStyle">
                                        <p:cTn id="19" dur="80"/>
                                        <p:tgtEl>
                                          <p:spTgt spid="12">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12">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21" dur="80"/>
                                        <p:tgtEl>
                                          <p:spTgt spid="12">
                                            <p:txEl>
                                              <p:charRg st="4294967295" end="4294967295"/>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 presetClass="entr" presetSubtype="6" accel="50000" decel="50000"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 calcmode="lin" valueType="num">
                                      <p:cBhvr additive="base">
                                        <p:cTn id="26" dur="1000" fill="hold"/>
                                        <p:tgtEl>
                                          <p:spTgt spid="17"/>
                                        </p:tgtEl>
                                        <p:attrNameLst>
                                          <p:attrName>ppt_x</p:attrName>
                                        </p:attrNameLst>
                                      </p:cBhvr>
                                      <p:tavLst>
                                        <p:tav tm="0">
                                          <p:val>
                                            <p:strVal val="1+#ppt_w/2"/>
                                          </p:val>
                                        </p:tav>
                                        <p:tav tm="100000">
                                          <p:val>
                                            <p:strVal val="#ppt_x"/>
                                          </p:val>
                                        </p:tav>
                                      </p:tavLst>
                                    </p:anim>
                                    <p:anim calcmode="lin" valueType="num">
                                      <p:cBhvr additive="base">
                                        <p:cTn id="27" dur="10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7" presetClass="entr" presetSubtype="0" fill="hold" grpId="0" nodeType="clickEffect">
                                  <p:stCondLst>
                                    <p:cond delay="0"/>
                                  </p:stCondLst>
                                  <p:iterate type="wd">
                                    <p:tmPct val="50000"/>
                                  </p:iterate>
                                  <p:childTnLst>
                                    <p:set>
                                      <p:cBhvr>
                                        <p:cTn id="31" dur="1" fill="hold">
                                          <p:stCondLst>
                                            <p:cond delay="0"/>
                                          </p:stCondLst>
                                        </p:cTn>
                                        <p:tgtEl>
                                          <p:spTgt spid="9">
                                            <p:txEl>
                                              <p:charRg st="4294967295" end="4294967295"/>
                                            </p:txEl>
                                          </p:spTgt>
                                        </p:tgtEl>
                                        <p:attrNameLst>
                                          <p:attrName>style.visibility</p:attrName>
                                        </p:attrNameLst>
                                      </p:cBhvr>
                                      <p:to>
                                        <p:strVal val="visible"/>
                                      </p:to>
                                    </p:set>
                                    <p:anim calcmode="discrete" valueType="clr">
                                      <p:cBhvr override="childStyle">
                                        <p:cTn id="32" dur="80"/>
                                        <p:tgtEl>
                                          <p:spTgt spid="9">
                                            <p:txEl>
                                              <p:charRg st="4294967295" end="429496729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9">
                                            <p:txEl>
                                              <p:charRg st="4294967295" end="4294967295"/>
                                            </p:txEl>
                                          </p:spTgt>
                                        </p:tgtEl>
                                        <p:attrNameLst>
                                          <p:attrName>fillcolor</p:attrName>
                                        </p:attrNameLst>
                                      </p:cBhvr>
                                      <p:tavLst>
                                        <p:tav tm="0">
                                          <p:val>
                                            <p:clrVal>
                                              <a:schemeClr val="accent2"/>
                                            </p:clrVal>
                                          </p:val>
                                        </p:tav>
                                        <p:tav tm="50000">
                                          <p:val>
                                            <p:clrVal>
                                              <a:schemeClr val="hlink"/>
                                            </p:clrVal>
                                          </p:val>
                                        </p:tav>
                                      </p:tavLst>
                                    </p:anim>
                                    <p:set>
                                      <p:cBhvr>
                                        <p:cTn id="34" dur="80"/>
                                        <p:tgtEl>
                                          <p:spTgt spid="9">
                                            <p:txEl>
                                              <p:charRg st="4294967295" end="429496729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utoUpdateAnimBg="0"/>
      <p:bldP spid="14" grpId="0" animBg="1"/>
      <p:bldP spid="17" grpId="0" animBg="1"/>
      <p:bldP spid="9" grpId="0"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40643</TotalTime>
  <Words>910</Words>
  <Application>Microsoft Macintosh PowerPoint</Application>
  <PresentationFormat>On-screen Show (4:3)</PresentationFormat>
  <Paragraphs>85</Paragraphs>
  <Slides>14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 Black</vt:lpstr>
      <vt:lpstr>Calibri</vt:lpstr>
      <vt:lpstr>Chalkduster</vt:lpstr>
      <vt:lpstr>Comic Sans MS</vt:lpstr>
      <vt:lpstr>News Gothic MT</vt:lpstr>
      <vt:lpstr>Perpetua</vt:lpstr>
      <vt:lpstr>Wingdings 2</vt:lpstr>
      <vt:lpstr>Breeze</vt:lpstr>
      <vt:lpstr>PowerPoint Presentation</vt:lpstr>
      <vt:lpstr>Qualifying Fees</vt:lpstr>
      <vt:lpstr>PowerPoint Presentation</vt:lpstr>
      <vt:lpstr>Qualifying Fees</vt:lpstr>
      <vt:lpstr>Qualifying Fees</vt:lpstr>
      <vt:lpstr>Qualifying Fees</vt:lpstr>
      <vt:lpstr>Qualifying Fees</vt:lpstr>
      <vt:lpstr>Qualifying Fees</vt:lpstr>
      <vt:lpstr>Qualifying Fees</vt:lpstr>
      <vt:lpstr>Qualifying Fees</vt:lpstr>
      <vt:lpstr>Qualifying Fees</vt:lpstr>
      <vt:lpstr>Qualifying Fees</vt:lpstr>
      <vt:lpstr>Qualifying Fees</vt:lpstr>
      <vt:lpstr>Qualifying Fees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Recruitment Training &amp; Mentoring for the SA Staffing Industry</dc:title>
  <dc:subject/>
  <dc:creator>Demitri Tambourlas</dc:creator>
  <cp:keywords/>
  <dc:description/>
  <cp:lastModifiedBy>Kelly Tambourlas</cp:lastModifiedBy>
  <cp:revision>721</cp:revision>
  <dcterms:created xsi:type="dcterms:W3CDTF">2013-05-22T16:44:52Z</dcterms:created>
  <dcterms:modified xsi:type="dcterms:W3CDTF">2024-02-27T10:24:36Z</dcterms:modified>
  <cp:category/>
</cp:coreProperties>
</file>